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Schoolbell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27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4709810d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d4709810d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d4d186c54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d4d186c54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d4d186c54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d4d186c54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d4d186c54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d4d186c54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f9c30123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bf9c30123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cd1488315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cd1488315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d4709810d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d4709810d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d4709810d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d4709810d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d4709810d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d4709810d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d4709810d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d4709810d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4709810d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d4709810d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d4d186c54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d4d186c54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 descr="Decorative"/>
          <p:cNvSpPr/>
          <p:nvPr/>
        </p:nvSpPr>
        <p:spPr>
          <a:xfrm>
            <a:off x="7518600" y="0"/>
            <a:ext cx="15093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Decorative"/>
          <p:cNvPicPr preferRelativeResize="0"/>
          <p:nvPr/>
        </p:nvPicPr>
        <p:blipFill rotWithShape="1">
          <a:blip r:embed="rId2">
            <a:alphaModFix/>
          </a:blip>
          <a:srcRect l="73042" t="50797" r="5319"/>
          <a:stretch/>
        </p:blipFill>
        <p:spPr>
          <a:xfrm>
            <a:off x="7932999" y="3900875"/>
            <a:ext cx="1046000" cy="1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92025" y="744575"/>
            <a:ext cx="6826500" cy="9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200"/>
              <a:buNone/>
              <a:defRPr sz="4200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73225" y="4320700"/>
            <a:ext cx="22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4" name="Google Shape;14;p2" descr="Decorative"/>
          <p:cNvSpPr/>
          <p:nvPr/>
        </p:nvSpPr>
        <p:spPr>
          <a:xfrm>
            <a:off x="0" y="0"/>
            <a:ext cx="6684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 descr="Decorative"/>
          <p:cNvSpPr/>
          <p:nvPr/>
        </p:nvSpPr>
        <p:spPr>
          <a:xfrm>
            <a:off x="1782300" y="2013723"/>
            <a:ext cx="4622400" cy="20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B21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2121688" y="2229099"/>
            <a:ext cx="3943624" cy="163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Black and white University of Missouri Extension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00" y="34950"/>
            <a:ext cx="1344874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Content">
  <p:cSld name="TITLE_AND_TWO_COLUMNS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body" idx="1"/>
          </p:nvPr>
        </p:nvSpPr>
        <p:spPr>
          <a:xfrm>
            <a:off x="2572050" y="1040450"/>
            <a:ext cx="3999900" cy="2435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" name="Google Shape;163;p11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1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1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>
            <a:spLocks noGrp="1"/>
          </p:cNvSpPr>
          <p:nvPr>
            <p:ph type="body" idx="2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Content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subTitle" idx="1"/>
          </p:nvPr>
        </p:nvSpPr>
        <p:spPr>
          <a:xfrm>
            <a:off x="1943675" y="959500"/>
            <a:ext cx="5812500" cy="51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None/>
              <a:defRPr sz="29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12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12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2"/>
          <p:cNvSpPr txBox="1">
            <a:spLocks noGrp="1"/>
          </p:cNvSpPr>
          <p:nvPr>
            <p:ph type="body" idx="2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2" descr="Decorative"/>
          <p:cNvSpPr/>
          <p:nvPr/>
        </p:nvSpPr>
        <p:spPr>
          <a:xfrm>
            <a:off x="1171695" y="1593997"/>
            <a:ext cx="3228300" cy="26901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182" name="Google Shape;182;p12"/>
          <p:cNvSpPr txBox="1">
            <a:spLocks noGrp="1"/>
          </p:cNvSpPr>
          <p:nvPr>
            <p:ph type="body" idx="4"/>
          </p:nvPr>
        </p:nvSpPr>
        <p:spPr>
          <a:xfrm>
            <a:off x="1532100" y="1798072"/>
            <a:ext cx="25800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12" descr="Decorative"/>
          <p:cNvSpPr/>
          <p:nvPr/>
        </p:nvSpPr>
        <p:spPr>
          <a:xfrm>
            <a:off x="4743990" y="1593997"/>
            <a:ext cx="3228300" cy="2690100"/>
          </a:xfrm>
          <a:prstGeom prst="roundRect">
            <a:avLst>
              <a:gd name="adj" fmla="val 16667"/>
            </a:avLst>
          </a:prstGeom>
          <a:noFill/>
          <a:ln w="1524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5"/>
          </p:nvPr>
        </p:nvSpPr>
        <p:spPr>
          <a:xfrm>
            <a:off x="5068150" y="1910347"/>
            <a:ext cx="25800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Content">
  <p:cSld name="ONE_COLUM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3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13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3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>
            <a:spLocks noGrp="1"/>
          </p:cNvSpPr>
          <p:nvPr>
            <p:ph type="body" idx="1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4"/>
          </p:nvPr>
        </p:nvSpPr>
        <p:spPr>
          <a:xfrm>
            <a:off x="1943675" y="959500"/>
            <a:ext cx="5812500" cy="51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None/>
              <a:defRPr sz="29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5"/>
          </p:nvPr>
        </p:nvSpPr>
        <p:spPr>
          <a:xfrm>
            <a:off x="1230500" y="2623792"/>
            <a:ext cx="1542600" cy="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13" descr="Decorative"/>
          <p:cNvSpPr/>
          <p:nvPr/>
        </p:nvSpPr>
        <p:spPr>
          <a:xfrm>
            <a:off x="3077180" y="1594000"/>
            <a:ext cx="4895100" cy="269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6"/>
          </p:nvPr>
        </p:nvSpPr>
        <p:spPr>
          <a:xfrm>
            <a:off x="3335200" y="1910350"/>
            <a:ext cx="4312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■"/>
              <a:defRPr>
                <a:solidFill>
                  <a:srgbClr val="0B2159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Content">
  <p:cSld name="MAIN_POI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2572050" y="1564325"/>
            <a:ext cx="3999900" cy="2435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14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14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4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14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4"/>
          <p:cNvSpPr txBox="1">
            <a:spLocks noGrp="1"/>
          </p:cNvSpPr>
          <p:nvPr>
            <p:ph type="body" idx="3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body" idx="4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5"/>
          </p:nvPr>
        </p:nvSpPr>
        <p:spPr>
          <a:xfrm>
            <a:off x="1943675" y="959500"/>
            <a:ext cx="5812500" cy="51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None/>
              <a:defRPr sz="29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Content">
  <p:cSld name="MAIN_POINT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body" idx="1"/>
          </p:nvPr>
        </p:nvSpPr>
        <p:spPr>
          <a:xfrm>
            <a:off x="1507950" y="1581825"/>
            <a:ext cx="2958000" cy="2435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15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15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15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 txBox="1">
            <a:spLocks noGrp="1"/>
          </p:cNvSpPr>
          <p:nvPr>
            <p:ph type="body" idx="3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body" idx="4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5"/>
          </p:nvPr>
        </p:nvSpPr>
        <p:spPr>
          <a:xfrm>
            <a:off x="1943675" y="959500"/>
            <a:ext cx="5812500" cy="513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None/>
              <a:defRPr sz="29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6"/>
          </p:nvPr>
        </p:nvSpPr>
        <p:spPr>
          <a:xfrm>
            <a:off x="4678050" y="1581825"/>
            <a:ext cx="2958000" cy="2435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Content 1">
  <p:cSld name="MAIN_POINT_1_1">
    <p:bg>
      <p:bgPr>
        <a:solidFill>
          <a:srgbClr val="EFEFE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 rot="-672035">
            <a:off x="981148" y="193349"/>
            <a:ext cx="7737678" cy="572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6300"/>
              <a:buFont typeface="Schoolbell"/>
              <a:buNone/>
              <a:defRPr sz="6300" b="1">
                <a:solidFill>
                  <a:srgbClr val="0B2159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1507950" y="1581825"/>
            <a:ext cx="2958000" cy="243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16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16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 txBox="1">
            <a:spLocks noGrp="1"/>
          </p:cNvSpPr>
          <p:nvPr>
            <p:ph type="body" idx="3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4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5"/>
          </p:nvPr>
        </p:nvSpPr>
        <p:spPr>
          <a:xfrm>
            <a:off x="4678050" y="1581825"/>
            <a:ext cx="2958000" cy="243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Char char="●"/>
              <a:defRPr sz="2500">
                <a:solidFill>
                  <a:srgbClr val="0B2159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600"/>
              <a:buChar char="○"/>
              <a:defRPr sz="1600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16" descr="Decorative"/>
          <p:cNvSpPr/>
          <p:nvPr/>
        </p:nvSpPr>
        <p:spPr>
          <a:xfrm rot="-5401710">
            <a:off x="-296611" y="-304169"/>
            <a:ext cx="1206300" cy="1195200"/>
          </a:xfrm>
          <a:prstGeom prst="teardrop">
            <a:avLst>
              <a:gd name="adj" fmla="val 100000"/>
            </a:avLst>
          </a:prstGeom>
          <a:noFill/>
          <a:ln w="2286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Content - Screenshot">
  <p:cSld name="CUSTOM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17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17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17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 txBox="1">
            <a:spLocks noGrp="1"/>
          </p:cNvSpPr>
          <p:nvPr>
            <p:ph type="body" idx="1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body" idx="2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Content">
  <p:cSld name="CAPTION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8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18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18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>
            <a:spLocks noGrp="1"/>
          </p:cNvSpPr>
          <p:nvPr>
            <p:ph type="body" idx="1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18" descr="Decorative"/>
          <p:cNvSpPr/>
          <p:nvPr/>
        </p:nvSpPr>
        <p:spPr>
          <a:xfrm>
            <a:off x="1030475" y="1023949"/>
            <a:ext cx="2373600" cy="3009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4"/>
          </p:nvPr>
        </p:nvSpPr>
        <p:spPr>
          <a:xfrm>
            <a:off x="1295479" y="1267266"/>
            <a:ext cx="1897200" cy="24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p18" descr="Decorative"/>
          <p:cNvSpPr/>
          <p:nvPr/>
        </p:nvSpPr>
        <p:spPr>
          <a:xfrm>
            <a:off x="3663125" y="1023949"/>
            <a:ext cx="2373600" cy="3009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5"/>
          </p:nvPr>
        </p:nvSpPr>
        <p:spPr>
          <a:xfrm>
            <a:off x="3928129" y="1267266"/>
            <a:ext cx="1897200" cy="24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18" descr="Decorative"/>
          <p:cNvSpPr/>
          <p:nvPr/>
        </p:nvSpPr>
        <p:spPr>
          <a:xfrm>
            <a:off x="6295775" y="1023949"/>
            <a:ext cx="2373600" cy="3009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575" tIns="79575" rIns="79575" bIns="79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9"/>
          </a:p>
        </p:txBody>
      </p:sp>
      <p:sp>
        <p:nvSpPr>
          <p:cNvPr id="266" name="Google Shape;266;p18"/>
          <p:cNvSpPr txBox="1">
            <a:spLocks noGrp="1"/>
          </p:cNvSpPr>
          <p:nvPr>
            <p:ph type="body" idx="6"/>
          </p:nvPr>
        </p:nvSpPr>
        <p:spPr>
          <a:xfrm>
            <a:off x="6560779" y="1267266"/>
            <a:ext cx="1897200" cy="24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○"/>
              <a:defRPr>
                <a:solidFill>
                  <a:srgbClr val="0B2159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Content 1">
  <p:cSld name="CAPTION_ONLY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703200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9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19" descr="Red and blue Missouri APEX Accelerator logo"/>
          <p:cNvPicPr preferRelativeResize="0"/>
          <p:nvPr/>
        </p:nvPicPr>
        <p:blipFill rotWithShape="1">
          <a:blip r:embed="rId2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9"/>
          <p:cNvSpPr txBox="1">
            <a:spLocks noGrp="1"/>
          </p:cNvSpPr>
          <p:nvPr>
            <p:ph type="body" idx="1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133350" y="877125"/>
            <a:ext cx="27828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3066150" y="2951100"/>
            <a:ext cx="29115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3170296" y="3064050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  <p:sp>
        <p:nvSpPr>
          <p:cNvPr id="279" name="Google Shape;279;p19"/>
          <p:cNvSpPr/>
          <p:nvPr/>
        </p:nvSpPr>
        <p:spPr>
          <a:xfrm>
            <a:off x="6114075" y="1550175"/>
            <a:ext cx="28776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9"/>
          <p:cNvSpPr/>
          <p:nvPr/>
        </p:nvSpPr>
        <p:spPr>
          <a:xfrm>
            <a:off x="6180740" y="1663125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  <p:sp>
        <p:nvSpPr>
          <p:cNvPr id="281" name="Google Shape;281;p19"/>
          <p:cNvSpPr/>
          <p:nvPr/>
        </p:nvSpPr>
        <p:spPr>
          <a:xfrm>
            <a:off x="133400" y="2614575"/>
            <a:ext cx="27828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3066150" y="1213650"/>
            <a:ext cx="29115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170296" y="1326600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  <p:sp>
        <p:nvSpPr>
          <p:cNvPr id="284" name="Google Shape;284;p19"/>
          <p:cNvSpPr/>
          <p:nvPr/>
        </p:nvSpPr>
        <p:spPr>
          <a:xfrm>
            <a:off x="6114100" y="3287625"/>
            <a:ext cx="2877600" cy="1333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>
            <a:off x="6180740" y="3400575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  <p:sp>
        <p:nvSpPr>
          <p:cNvPr id="286" name="Google Shape;286;p19"/>
          <p:cNvSpPr/>
          <p:nvPr/>
        </p:nvSpPr>
        <p:spPr>
          <a:xfrm>
            <a:off x="226521" y="982050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4"/>
          </p:nvPr>
        </p:nvSpPr>
        <p:spPr>
          <a:xfrm>
            <a:off x="1420575" y="1160325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5"/>
          </p:nvPr>
        </p:nvSpPr>
        <p:spPr>
          <a:xfrm>
            <a:off x="4299500" y="1531675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6"/>
          </p:nvPr>
        </p:nvSpPr>
        <p:spPr>
          <a:xfrm>
            <a:off x="7178425" y="1833375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7"/>
          </p:nvPr>
        </p:nvSpPr>
        <p:spPr>
          <a:xfrm>
            <a:off x="1237100" y="2958250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8"/>
          </p:nvPr>
        </p:nvSpPr>
        <p:spPr>
          <a:xfrm>
            <a:off x="4032750" y="3232663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9"/>
          </p:nvPr>
        </p:nvSpPr>
        <p:spPr>
          <a:xfrm>
            <a:off x="7046800" y="3570813"/>
            <a:ext cx="1944900" cy="7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226496" y="2727525"/>
            <a:ext cx="1129200" cy="1107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4975" tIns="74975" rIns="74975" bIns="749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48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BIG_NUMB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1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 descr="Decorative"/>
          <p:cNvSpPr/>
          <p:nvPr/>
        </p:nvSpPr>
        <p:spPr>
          <a:xfrm>
            <a:off x="7933000" y="0"/>
            <a:ext cx="10950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 descr="Decorative"/>
          <p:cNvPicPr preferRelativeResize="0"/>
          <p:nvPr/>
        </p:nvPicPr>
        <p:blipFill rotWithShape="1">
          <a:blip r:embed="rId2">
            <a:alphaModFix/>
          </a:blip>
          <a:srcRect l="73042" t="50797" r="5319"/>
          <a:stretch/>
        </p:blipFill>
        <p:spPr>
          <a:xfrm>
            <a:off x="7932999" y="3900875"/>
            <a:ext cx="1046000" cy="1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887450" y="1279812"/>
            <a:ext cx="6826500" cy="9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200"/>
              <a:buNone/>
              <a:defRPr sz="42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887450" y="911780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4" name="Google Shape;24;p3" descr="Decorative"/>
          <p:cNvSpPr/>
          <p:nvPr/>
        </p:nvSpPr>
        <p:spPr>
          <a:xfrm>
            <a:off x="0" y="0"/>
            <a:ext cx="6684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3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4708579" y="3617957"/>
            <a:ext cx="3005363" cy="124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 descr="Black and white University of Missouri Extension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450" y="73048"/>
            <a:ext cx="1344874" cy="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title="APEX Logo Transparent Backgroun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7360" y="7447"/>
            <a:ext cx="1923587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>
            <a:spLocks noGrp="1"/>
          </p:cNvSpPr>
          <p:nvPr>
            <p:ph type="subTitle" idx="2"/>
          </p:nvPr>
        </p:nvSpPr>
        <p:spPr>
          <a:xfrm>
            <a:off x="887450" y="2145845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3"/>
          </p:nvPr>
        </p:nvSpPr>
        <p:spPr>
          <a:xfrm>
            <a:off x="887450" y="2513877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4"/>
          </p:nvPr>
        </p:nvSpPr>
        <p:spPr>
          <a:xfrm>
            <a:off x="887450" y="2881910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5"/>
          </p:nvPr>
        </p:nvSpPr>
        <p:spPr>
          <a:xfrm>
            <a:off x="887450" y="3249942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900"/>
              <a:buNone/>
              <a:defRPr sz="1900">
                <a:solidFill>
                  <a:srgbClr val="0B215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Funding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371525" y="1659513"/>
            <a:ext cx="2976300" cy="1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200"/>
              <a:buNone/>
              <a:defRPr sz="2200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854250" y="4068913"/>
            <a:ext cx="64785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Char char="●"/>
              <a:defRPr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4" descr="Decorative"/>
          <p:cNvSpPr/>
          <p:nvPr/>
        </p:nvSpPr>
        <p:spPr>
          <a:xfrm>
            <a:off x="3103913" y="187375"/>
            <a:ext cx="2002800" cy="959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B21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 descr="Decorative"/>
          <p:cNvSpPr/>
          <p:nvPr/>
        </p:nvSpPr>
        <p:spPr>
          <a:xfrm>
            <a:off x="0" y="0"/>
            <a:ext cx="6684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 descr="Decorative"/>
          <p:cNvSpPr/>
          <p:nvPr/>
        </p:nvSpPr>
        <p:spPr>
          <a:xfrm>
            <a:off x="7518600" y="0"/>
            <a:ext cx="15093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4" descr="Red and blue Missouri APEX Accelerator logo"/>
          <p:cNvPicPr preferRelativeResize="0"/>
          <p:nvPr/>
        </p:nvPicPr>
        <p:blipFill rotWithShape="1">
          <a:blip r:embed="rId2">
            <a:alphaModFix/>
          </a:blip>
          <a:srcRect l="9101" t="8919" r="7559" b="13526"/>
          <a:stretch/>
        </p:blipFill>
        <p:spPr>
          <a:xfrm>
            <a:off x="3233087" y="319175"/>
            <a:ext cx="1710751" cy="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 descr="Black and white University of Missouri Extension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00" y="34950"/>
            <a:ext cx="1344874" cy="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 descr="Decorative"/>
          <p:cNvPicPr preferRelativeResize="0"/>
          <p:nvPr/>
        </p:nvPicPr>
        <p:blipFill rotWithShape="1">
          <a:blip r:embed="rId4">
            <a:alphaModFix/>
          </a:blip>
          <a:srcRect l="73042" t="50797" r="5319"/>
          <a:stretch/>
        </p:blipFill>
        <p:spPr>
          <a:xfrm>
            <a:off x="7932999" y="3900875"/>
            <a:ext cx="1046000" cy="12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 descr="Decorative"/>
          <p:cNvPicPr preferRelativeResize="0"/>
          <p:nvPr/>
        </p:nvPicPr>
        <p:blipFill rotWithShape="1">
          <a:blip r:embed="rId4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Black and purple APEX Acceler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9432" y="3185351"/>
            <a:ext cx="1688710" cy="6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 descr="Map of Missouri, divided into regions A-D, representing each APEX Service Are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9058" y="1542263"/>
            <a:ext cx="2916300" cy="2277900"/>
          </a:xfrm>
          <a:prstGeom prst="roundRect">
            <a:avLst>
              <a:gd name="adj" fmla="val 7412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What We Offer">
  <p:cSld name="CUSTOM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 descr="Decorative"/>
          <p:cNvSpPr/>
          <p:nvPr/>
        </p:nvSpPr>
        <p:spPr>
          <a:xfrm>
            <a:off x="0" y="0"/>
            <a:ext cx="9144000" cy="14550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5" descr="Decorative"/>
          <p:cNvPicPr preferRelativeResize="0"/>
          <p:nvPr/>
        </p:nvPicPr>
        <p:blipFill rotWithShape="1">
          <a:blip r:embed="rId2">
            <a:alphaModFix/>
          </a:blip>
          <a:srcRect r="79662" b="42390"/>
          <a:stretch/>
        </p:blipFill>
        <p:spPr>
          <a:xfrm>
            <a:off x="8160925" y="0"/>
            <a:ext cx="983076" cy="14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 descr="Decorative"/>
          <p:cNvSpPr/>
          <p:nvPr/>
        </p:nvSpPr>
        <p:spPr>
          <a:xfrm rot="-5401710">
            <a:off x="-296611" y="-304169"/>
            <a:ext cx="1206300" cy="1195200"/>
          </a:xfrm>
          <a:prstGeom prst="teardrop">
            <a:avLst>
              <a:gd name="adj" fmla="val 100000"/>
            </a:avLst>
          </a:prstGeom>
          <a:noFill/>
          <a:ln w="228600" cap="flat" cmpd="sng">
            <a:solidFill>
              <a:srgbClr val="FA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 descr="Decorative"/>
          <p:cNvSpPr/>
          <p:nvPr/>
        </p:nvSpPr>
        <p:spPr>
          <a:xfrm>
            <a:off x="883000" y="1649675"/>
            <a:ext cx="1690800" cy="2320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 descr="Decorative"/>
          <p:cNvSpPr/>
          <p:nvPr/>
        </p:nvSpPr>
        <p:spPr>
          <a:xfrm>
            <a:off x="2778733" y="1649675"/>
            <a:ext cx="1690800" cy="2320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 descr="Decorative"/>
          <p:cNvSpPr/>
          <p:nvPr/>
        </p:nvSpPr>
        <p:spPr>
          <a:xfrm>
            <a:off x="4654110" y="1649675"/>
            <a:ext cx="1690800" cy="2320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 descr="Decorative"/>
          <p:cNvSpPr/>
          <p:nvPr/>
        </p:nvSpPr>
        <p:spPr>
          <a:xfrm>
            <a:off x="6570200" y="1649675"/>
            <a:ext cx="1690800" cy="23202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 descr="Decorative"/>
          <p:cNvSpPr/>
          <p:nvPr/>
        </p:nvSpPr>
        <p:spPr>
          <a:xfrm>
            <a:off x="1080400" y="1816200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 descr="Decorative"/>
          <p:cNvSpPr/>
          <p:nvPr/>
        </p:nvSpPr>
        <p:spPr>
          <a:xfrm>
            <a:off x="2976133" y="1816200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 descr="Decorative"/>
          <p:cNvSpPr/>
          <p:nvPr/>
        </p:nvSpPr>
        <p:spPr>
          <a:xfrm>
            <a:off x="4871867" y="1816200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 descr="Decorative"/>
          <p:cNvSpPr/>
          <p:nvPr/>
        </p:nvSpPr>
        <p:spPr>
          <a:xfrm>
            <a:off x="6767600" y="1816200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5" descr="Black and white icon of speaker presenting to audi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863" y="1927812"/>
            <a:ext cx="983075" cy="9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 descr="Black and white icon of checklist documen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4071" y="1959274"/>
            <a:ext cx="920125" cy="92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 descr="Black and white icon of two people sitting at a table talk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4535" y="1959250"/>
            <a:ext cx="890662" cy="89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 descr="Black and white icon of person looking at a strategic map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0262" y="1959260"/>
            <a:ext cx="890675" cy="89065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5" descr="Red and blue Missouri APEX Accelerator logo"/>
          <p:cNvPicPr preferRelativeResize="0"/>
          <p:nvPr/>
        </p:nvPicPr>
        <p:blipFill rotWithShape="1">
          <a:blip r:embed="rId7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1206900" y="471900"/>
            <a:ext cx="67302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1"/>
          </p:nvPr>
        </p:nvSpPr>
        <p:spPr>
          <a:xfrm>
            <a:off x="94420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2"/>
          </p:nvPr>
        </p:nvSpPr>
        <p:spPr>
          <a:xfrm>
            <a:off x="2839933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3"/>
          </p:nvPr>
        </p:nvSpPr>
        <p:spPr>
          <a:xfrm>
            <a:off x="471531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4"/>
          </p:nvPr>
        </p:nvSpPr>
        <p:spPr>
          <a:xfrm>
            <a:off x="663140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5"/>
          </p:nvPr>
        </p:nvSpPr>
        <p:spPr>
          <a:xfrm>
            <a:off x="2362950" y="4048813"/>
            <a:ext cx="44181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None/>
              <a:defRPr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6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7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What We Offer 1">
  <p:cSld name="CUSTOM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 descr="Decorative"/>
          <p:cNvSpPr/>
          <p:nvPr/>
        </p:nvSpPr>
        <p:spPr>
          <a:xfrm>
            <a:off x="0" y="0"/>
            <a:ext cx="9144000" cy="14550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6" descr="Decorative"/>
          <p:cNvPicPr preferRelativeResize="0"/>
          <p:nvPr/>
        </p:nvPicPr>
        <p:blipFill rotWithShape="1">
          <a:blip r:embed="rId2">
            <a:alphaModFix/>
          </a:blip>
          <a:srcRect r="79662" b="42390"/>
          <a:stretch/>
        </p:blipFill>
        <p:spPr>
          <a:xfrm>
            <a:off x="8160925" y="0"/>
            <a:ext cx="983076" cy="14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 descr="Decorative"/>
          <p:cNvSpPr/>
          <p:nvPr/>
        </p:nvSpPr>
        <p:spPr>
          <a:xfrm rot="-5401710">
            <a:off x="-296611" y="-304169"/>
            <a:ext cx="1206300" cy="1195200"/>
          </a:xfrm>
          <a:prstGeom prst="teardrop">
            <a:avLst>
              <a:gd name="adj" fmla="val 100000"/>
            </a:avLst>
          </a:prstGeom>
          <a:noFill/>
          <a:ln w="228600" cap="flat" cmpd="sng">
            <a:solidFill>
              <a:srgbClr val="FA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 descr="Decorative"/>
          <p:cNvSpPr/>
          <p:nvPr/>
        </p:nvSpPr>
        <p:spPr>
          <a:xfrm>
            <a:off x="883000" y="1649675"/>
            <a:ext cx="1690800" cy="22056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 descr="Decorative"/>
          <p:cNvSpPr/>
          <p:nvPr/>
        </p:nvSpPr>
        <p:spPr>
          <a:xfrm>
            <a:off x="2778733" y="1649675"/>
            <a:ext cx="1690800" cy="22056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 descr="Decorative"/>
          <p:cNvSpPr/>
          <p:nvPr/>
        </p:nvSpPr>
        <p:spPr>
          <a:xfrm>
            <a:off x="4654110" y="1649675"/>
            <a:ext cx="1690800" cy="22056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" descr="Decorative"/>
          <p:cNvSpPr/>
          <p:nvPr/>
        </p:nvSpPr>
        <p:spPr>
          <a:xfrm>
            <a:off x="6570200" y="1649675"/>
            <a:ext cx="1690800" cy="22056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 descr="Decorative"/>
          <p:cNvSpPr/>
          <p:nvPr/>
        </p:nvSpPr>
        <p:spPr>
          <a:xfrm>
            <a:off x="1080400" y="1761147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 descr="Decorative"/>
          <p:cNvSpPr/>
          <p:nvPr/>
        </p:nvSpPr>
        <p:spPr>
          <a:xfrm>
            <a:off x="2976133" y="1761147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 descr="Decorative"/>
          <p:cNvSpPr/>
          <p:nvPr/>
        </p:nvSpPr>
        <p:spPr>
          <a:xfrm>
            <a:off x="4871867" y="1761147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 descr="Decorative"/>
          <p:cNvSpPr/>
          <p:nvPr/>
        </p:nvSpPr>
        <p:spPr>
          <a:xfrm>
            <a:off x="6767600" y="1761147"/>
            <a:ext cx="1296000" cy="1206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6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1206900" y="471900"/>
            <a:ext cx="67302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ubTitle" idx="1"/>
          </p:nvPr>
        </p:nvSpPr>
        <p:spPr>
          <a:xfrm>
            <a:off x="94420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6"/>
          <p:cNvSpPr txBox="1">
            <a:spLocks noGrp="1"/>
          </p:cNvSpPr>
          <p:nvPr>
            <p:ph type="subTitle" idx="2"/>
          </p:nvPr>
        </p:nvSpPr>
        <p:spPr>
          <a:xfrm>
            <a:off x="2839933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6"/>
          <p:cNvSpPr txBox="1">
            <a:spLocks noGrp="1"/>
          </p:cNvSpPr>
          <p:nvPr>
            <p:ph type="subTitle" idx="3"/>
          </p:nvPr>
        </p:nvSpPr>
        <p:spPr>
          <a:xfrm>
            <a:off x="471531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ubTitle" idx="4"/>
          </p:nvPr>
        </p:nvSpPr>
        <p:spPr>
          <a:xfrm>
            <a:off x="6631400" y="3069750"/>
            <a:ext cx="15684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5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body" idx="6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body" idx="7"/>
          </p:nvPr>
        </p:nvSpPr>
        <p:spPr>
          <a:xfrm>
            <a:off x="1588675" y="4199750"/>
            <a:ext cx="59772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What We Offer 1 1">
  <p:cSld name="CUSTOM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 descr="Decorative"/>
          <p:cNvSpPr/>
          <p:nvPr/>
        </p:nvSpPr>
        <p:spPr>
          <a:xfrm>
            <a:off x="0" y="0"/>
            <a:ext cx="9144000" cy="12063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7" descr="Decorative"/>
          <p:cNvPicPr preferRelativeResize="0"/>
          <p:nvPr/>
        </p:nvPicPr>
        <p:blipFill rotWithShape="1">
          <a:blip r:embed="rId2">
            <a:alphaModFix/>
          </a:blip>
          <a:srcRect r="79662" b="42390"/>
          <a:stretch/>
        </p:blipFill>
        <p:spPr>
          <a:xfrm>
            <a:off x="8160925" y="0"/>
            <a:ext cx="983076" cy="14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 descr="Decorative"/>
          <p:cNvSpPr/>
          <p:nvPr/>
        </p:nvSpPr>
        <p:spPr>
          <a:xfrm rot="-5401710">
            <a:off x="-296611" y="-304169"/>
            <a:ext cx="1206300" cy="1195200"/>
          </a:xfrm>
          <a:prstGeom prst="teardrop">
            <a:avLst>
              <a:gd name="adj" fmla="val 100000"/>
            </a:avLst>
          </a:prstGeom>
          <a:noFill/>
          <a:ln w="228600" cap="flat" cmpd="sng">
            <a:solidFill>
              <a:srgbClr val="FA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 descr="Decorative"/>
          <p:cNvSpPr/>
          <p:nvPr/>
        </p:nvSpPr>
        <p:spPr>
          <a:xfrm>
            <a:off x="379625" y="1430575"/>
            <a:ext cx="1904100" cy="28347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 descr="Decorative"/>
          <p:cNvSpPr/>
          <p:nvPr/>
        </p:nvSpPr>
        <p:spPr>
          <a:xfrm>
            <a:off x="2514467" y="1430575"/>
            <a:ext cx="1904100" cy="28347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 descr="Decorative"/>
          <p:cNvSpPr/>
          <p:nvPr/>
        </p:nvSpPr>
        <p:spPr>
          <a:xfrm>
            <a:off x="4626384" y="1430575"/>
            <a:ext cx="1904100" cy="28347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 descr="Decorative"/>
          <p:cNvSpPr/>
          <p:nvPr/>
        </p:nvSpPr>
        <p:spPr>
          <a:xfrm>
            <a:off x="6784150" y="1430575"/>
            <a:ext cx="1904100" cy="2834700"/>
          </a:xfrm>
          <a:prstGeom prst="roundRect">
            <a:avLst>
              <a:gd name="adj" fmla="val 16667"/>
            </a:avLst>
          </a:prstGeom>
          <a:solidFill>
            <a:srgbClr val="0B2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 descr="Decorative"/>
          <p:cNvSpPr/>
          <p:nvPr/>
        </p:nvSpPr>
        <p:spPr>
          <a:xfrm>
            <a:off x="601923" y="1559193"/>
            <a:ext cx="1459500" cy="139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 descr="Decorative"/>
          <p:cNvSpPr/>
          <p:nvPr/>
        </p:nvSpPr>
        <p:spPr>
          <a:xfrm>
            <a:off x="2736764" y="1559193"/>
            <a:ext cx="1459500" cy="139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 descr="Decorative"/>
          <p:cNvSpPr/>
          <p:nvPr/>
        </p:nvSpPr>
        <p:spPr>
          <a:xfrm>
            <a:off x="4871605" y="1559193"/>
            <a:ext cx="1459500" cy="139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 descr="Decorative"/>
          <p:cNvSpPr/>
          <p:nvPr/>
        </p:nvSpPr>
        <p:spPr>
          <a:xfrm>
            <a:off x="7006446" y="1559193"/>
            <a:ext cx="1459500" cy="1391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7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1206900" y="471900"/>
            <a:ext cx="67302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ubTitle" idx="1"/>
          </p:nvPr>
        </p:nvSpPr>
        <p:spPr>
          <a:xfrm>
            <a:off x="448544" y="3255732"/>
            <a:ext cx="1766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2"/>
          </p:nvPr>
        </p:nvSpPr>
        <p:spPr>
          <a:xfrm>
            <a:off x="2583386" y="3255732"/>
            <a:ext cx="1766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subTitle" idx="3"/>
          </p:nvPr>
        </p:nvSpPr>
        <p:spPr>
          <a:xfrm>
            <a:off x="4695303" y="3255732"/>
            <a:ext cx="1766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subTitle" idx="4"/>
          </p:nvPr>
        </p:nvSpPr>
        <p:spPr>
          <a:xfrm>
            <a:off x="6853069" y="3255732"/>
            <a:ext cx="1766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5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6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7"/>
          </p:nvPr>
        </p:nvSpPr>
        <p:spPr>
          <a:xfrm>
            <a:off x="1588675" y="4199750"/>
            <a:ext cx="59772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Training Disclosure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 descr="Decorative"/>
          <p:cNvSpPr/>
          <p:nvPr/>
        </p:nvSpPr>
        <p:spPr>
          <a:xfrm>
            <a:off x="7518600" y="0"/>
            <a:ext cx="1625400" cy="5143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8" descr="Black and white University of Missouri Extension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000" y="34950"/>
            <a:ext cx="1344874" cy="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 descr="Decorative"/>
          <p:cNvPicPr preferRelativeResize="0"/>
          <p:nvPr/>
        </p:nvPicPr>
        <p:blipFill rotWithShape="1">
          <a:blip r:embed="rId3">
            <a:alphaModFix/>
          </a:blip>
          <a:srcRect l="73042" t="50797" r="5319"/>
          <a:stretch/>
        </p:blipFill>
        <p:spPr>
          <a:xfrm>
            <a:off x="7932999" y="3824675"/>
            <a:ext cx="1046000" cy="12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Decorative"/>
          <p:cNvPicPr preferRelativeResize="0"/>
          <p:nvPr/>
        </p:nvPicPr>
        <p:blipFill rotWithShape="1">
          <a:blip r:embed="rId3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8" descr="Red and blue Missouri APEX Accelerator logo"/>
          <p:cNvPicPr preferRelativeResize="0"/>
          <p:nvPr/>
        </p:nvPicPr>
        <p:blipFill rotWithShape="1">
          <a:blip r:embed="rId4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2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1464250" y="951400"/>
            <a:ext cx="50988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subTitle" idx="3"/>
          </p:nvPr>
        </p:nvSpPr>
        <p:spPr>
          <a:xfrm>
            <a:off x="1635225" y="1716975"/>
            <a:ext cx="5304000" cy="22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800"/>
              <a:buNone/>
              <a:defRPr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"/>
          <p:cNvSpPr/>
          <p:nvPr/>
        </p:nvSpPr>
        <p:spPr>
          <a:xfrm rot="5400000">
            <a:off x="8277450" y="948525"/>
            <a:ext cx="107700" cy="1155300"/>
          </a:xfrm>
          <a:prstGeom prst="rect">
            <a:avLst/>
          </a:prstGeom>
          <a:solidFill>
            <a:srgbClr val="FA0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body" idx="4"/>
          </p:nvPr>
        </p:nvSpPr>
        <p:spPr>
          <a:xfrm>
            <a:off x="7574025" y="661525"/>
            <a:ext cx="1509000" cy="2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Agenda">
  <p:cSld name="TITLE_AND_BODY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2412450" y="1634650"/>
            <a:ext cx="4319100" cy="19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●"/>
              <a:defRPr sz="2900">
                <a:solidFill>
                  <a:srgbClr val="0B2159"/>
                </a:solidFill>
              </a:defRPr>
            </a:lvl1pPr>
            <a:lvl2pPr marL="914400" lvl="1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○"/>
              <a:defRPr sz="2900">
                <a:solidFill>
                  <a:srgbClr val="0B2159"/>
                </a:solidFill>
              </a:defRPr>
            </a:lvl2pPr>
            <a:lvl3pPr marL="1371600" lvl="2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■"/>
              <a:defRPr sz="2900">
                <a:solidFill>
                  <a:srgbClr val="0B2159"/>
                </a:solidFill>
              </a:defRPr>
            </a:lvl3pPr>
            <a:lvl4pPr marL="1828800" lvl="3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●"/>
              <a:defRPr sz="2900">
                <a:solidFill>
                  <a:srgbClr val="0B2159"/>
                </a:solidFill>
              </a:defRPr>
            </a:lvl4pPr>
            <a:lvl5pPr marL="2286000" lvl="4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○"/>
              <a:defRPr sz="2900">
                <a:solidFill>
                  <a:srgbClr val="0B2159"/>
                </a:solidFill>
              </a:defRPr>
            </a:lvl5pPr>
            <a:lvl6pPr marL="2743200" lvl="5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■"/>
              <a:defRPr sz="2900">
                <a:solidFill>
                  <a:srgbClr val="0B2159"/>
                </a:solidFill>
              </a:defRPr>
            </a:lvl6pPr>
            <a:lvl7pPr marL="3200400" lvl="6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●"/>
              <a:defRPr sz="2900">
                <a:solidFill>
                  <a:srgbClr val="0B2159"/>
                </a:solidFill>
              </a:defRPr>
            </a:lvl7pPr>
            <a:lvl8pPr marL="3657600" lvl="7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○"/>
              <a:defRPr sz="2900">
                <a:solidFill>
                  <a:srgbClr val="0B2159"/>
                </a:solidFill>
              </a:defRPr>
            </a:lvl8pPr>
            <a:lvl9pPr marL="4114800" lvl="8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■"/>
              <a:defRPr sz="2900"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9" descr="Decorative"/>
          <p:cNvSpPr/>
          <p:nvPr/>
        </p:nvSpPr>
        <p:spPr>
          <a:xfrm>
            <a:off x="0" y="0"/>
            <a:ext cx="9144000" cy="14550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9" descr="Decorative"/>
          <p:cNvPicPr preferRelativeResize="0"/>
          <p:nvPr/>
        </p:nvPicPr>
        <p:blipFill rotWithShape="1">
          <a:blip r:embed="rId2">
            <a:alphaModFix/>
          </a:blip>
          <a:srcRect r="79662" b="42390"/>
          <a:stretch/>
        </p:blipFill>
        <p:spPr>
          <a:xfrm>
            <a:off x="8160925" y="0"/>
            <a:ext cx="983076" cy="14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 descr="Decorative"/>
          <p:cNvSpPr/>
          <p:nvPr/>
        </p:nvSpPr>
        <p:spPr>
          <a:xfrm rot="-5401710">
            <a:off x="-296611" y="-304169"/>
            <a:ext cx="1206300" cy="1195200"/>
          </a:xfrm>
          <a:prstGeom prst="teardrop">
            <a:avLst>
              <a:gd name="adj" fmla="val 100000"/>
            </a:avLst>
          </a:prstGeom>
          <a:noFill/>
          <a:ln w="228600" cap="flat" cmpd="sng">
            <a:solidFill>
              <a:srgbClr val="FA05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206900" y="471900"/>
            <a:ext cx="6730200" cy="9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9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>
            <a:spLocks noGrp="1"/>
          </p:cNvSpPr>
          <p:nvPr>
            <p:ph type="body" idx="2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3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4"/>
          </p:nvPr>
        </p:nvSpPr>
        <p:spPr>
          <a:xfrm>
            <a:off x="1420575" y="4047300"/>
            <a:ext cx="7031400" cy="3453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1257300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F74AE"/>
              </a:buClr>
              <a:buSzPts val="1800"/>
              <a:buChar char="●"/>
              <a:defRPr>
                <a:solidFill>
                  <a:srgbClr val="0F74AE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Content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4000"/>
              <a:buNone/>
              <a:defRPr sz="4000" b="1" u="sng">
                <a:solidFill>
                  <a:srgbClr val="0B215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800"/>
              <a:buNone/>
              <a:defRPr>
                <a:solidFill>
                  <a:srgbClr val="0B2159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2467200" y="1917525"/>
            <a:ext cx="3999900" cy="24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275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Char char="●"/>
              <a:defRPr sz="2900">
                <a:solidFill>
                  <a:srgbClr val="0B2159"/>
                </a:solidFill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600"/>
              <a:buChar char="○"/>
              <a:defRPr sz="2600" b="1">
                <a:solidFill>
                  <a:srgbClr val="0B2159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●"/>
              <a:defRPr sz="1200">
                <a:solidFill>
                  <a:srgbClr val="0B2159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○"/>
              <a:defRPr sz="1200">
                <a:solidFill>
                  <a:srgbClr val="0B2159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200"/>
              <a:buChar char="■"/>
              <a:defRPr sz="1200">
                <a:solidFill>
                  <a:srgbClr val="0B2159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2"/>
          </p:nvPr>
        </p:nvSpPr>
        <p:spPr>
          <a:xfrm>
            <a:off x="1943675" y="959500"/>
            <a:ext cx="5812500" cy="5130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900"/>
              <a:buNone/>
              <a:defRPr sz="2900">
                <a:solidFill>
                  <a:srgbClr val="0B21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 descr="Decorative"/>
          <p:cNvSpPr/>
          <p:nvPr/>
        </p:nvSpPr>
        <p:spPr>
          <a:xfrm>
            <a:off x="0" y="0"/>
            <a:ext cx="668400" cy="4960500"/>
          </a:xfrm>
          <a:prstGeom prst="rect">
            <a:avLst/>
          </a:prstGeom>
          <a:solidFill>
            <a:srgbClr val="0B2159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0" descr="Decorative"/>
          <p:cNvPicPr preferRelativeResize="0"/>
          <p:nvPr/>
        </p:nvPicPr>
        <p:blipFill rotWithShape="1">
          <a:blip r:embed="rId2">
            <a:alphaModFix/>
          </a:blip>
          <a:srcRect r="85194" b="62009"/>
          <a:stretch/>
        </p:blipFill>
        <p:spPr>
          <a:xfrm>
            <a:off x="-23640" y="0"/>
            <a:ext cx="715675" cy="9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 descr="Decorative"/>
          <p:cNvSpPr/>
          <p:nvPr/>
        </p:nvSpPr>
        <p:spPr>
          <a:xfrm>
            <a:off x="1237100" y="4798250"/>
            <a:ext cx="7983000" cy="345300"/>
          </a:xfrm>
          <a:prstGeom prst="round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" descr="Decorative"/>
          <p:cNvSpPr/>
          <p:nvPr/>
        </p:nvSpPr>
        <p:spPr>
          <a:xfrm>
            <a:off x="-23650" y="4473000"/>
            <a:ext cx="1310700" cy="670500"/>
          </a:xfrm>
          <a:prstGeom prst="round1Rect">
            <a:avLst>
              <a:gd name="adj" fmla="val 16667"/>
            </a:avLst>
          </a:prstGeom>
          <a:solidFill>
            <a:srgbClr val="F0F6FB"/>
          </a:solidFill>
          <a:ln w="19050" cap="flat" cmpd="sng">
            <a:solidFill>
              <a:srgbClr val="0B21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0" descr="Red and blue Missouri APEX Accelerator logo"/>
          <p:cNvPicPr preferRelativeResize="0"/>
          <p:nvPr/>
        </p:nvPicPr>
        <p:blipFill rotWithShape="1">
          <a:blip r:embed="rId3">
            <a:alphaModFix/>
          </a:blip>
          <a:srcRect l="9101" t="8919" r="7559" b="13526"/>
          <a:stretch/>
        </p:blipFill>
        <p:spPr>
          <a:xfrm>
            <a:off x="67054" y="4578587"/>
            <a:ext cx="1129298" cy="4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>
            <a:spLocks noGrp="1"/>
          </p:cNvSpPr>
          <p:nvPr>
            <p:ph type="body" idx="3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4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1400"/>
              <a:buChar char="●"/>
              <a:defRPr sz="1400">
                <a:solidFill>
                  <a:srgbClr val="0B2159"/>
                </a:solidFill>
              </a:defRPr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missouriape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hyperlink" Target="http://stonesriverem.com/event/mtb2026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"/>
          <p:cNvSpPr txBox="1">
            <a:spLocks noGrp="1"/>
          </p:cNvSpPr>
          <p:nvPr>
            <p:ph type="subTitle" idx="1"/>
          </p:nvPr>
        </p:nvSpPr>
        <p:spPr>
          <a:xfrm>
            <a:off x="887450" y="911780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April 15, 2026</a:t>
            </a:r>
            <a:endParaRPr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 txBox="1">
            <a:spLocks noGrp="1"/>
          </p:cNvSpPr>
          <p:nvPr>
            <p:ph type="ctrTitle"/>
          </p:nvPr>
        </p:nvSpPr>
        <p:spPr>
          <a:xfrm>
            <a:off x="887450" y="1279812"/>
            <a:ext cx="6826500" cy="9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Calibri"/>
                <a:ea typeface="Calibri"/>
                <a:cs typeface="Calibri"/>
                <a:sym typeface="Calibri"/>
              </a:rPr>
              <a:t>APEX Accelerators</a:t>
            </a:r>
            <a:endParaRPr sz="5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 txBox="1">
            <a:spLocks noGrp="1"/>
          </p:cNvSpPr>
          <p:nvPr>
            <p:ph type="subTitle" idx="2"/>
          </p:nvPr>
        </p:nvSpPr>
        <p:spPr>
          <a:xfrm>
            <a:off x="887450" y="2145845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i="1">
                <a:latin typeface="Calibri"/>
                <a:ea typeface="Calibri"/>
                <a:cs typeface="Calibri"/>
                <a:sym typeface="Calibri"/>
              </a:rPr>
              <a:t>How APEX Can Help You!</a:t>
            </a:r>
            <a:endParaRPr sz="33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2"/>
          <p:cNvSpPr txBox="1">
            <a:spLocks noGrp="1"/>
          </p:cNvSpPr>
          <p:nvPr>
            <p:ph type="subTitle" idx="3"/>
          </p:nvPr>
        </p:nvSpPr>
        <p:spPr>
          <a:xfrm>
            <a:off x="887450" y="3564125"/>
            <a:ext cx="51477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Gina Corce</a:t>
            </a:r>
            <a:endParaRPr sz="24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Procurement Counselor</a:t>
            </a:r>
            <a:endParaRPr i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gcorce@missouri.edu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MoAPEX.org + Connect with us on LinkedIn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"/>
          <p:cNvSpPr txBox="1">
            <a:spLocks noGrp="1"/>
          </p:cNvSpPr>
          <p:nvPr>
            <p:ph type="title"/>
          </p:nvPr>
        </p:nvSpPr>
        <p:spPr>
          <a:xfrm>
            <a:off x="781775" y="191272"/>
            <a:ext cx="82404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 dirty="0"/>
              <a:t>The Work We Do Together Matters:</a:t>
            </a:r>
            <a:endParaRPr u="none" dirty="0"/>
          </a:p>
        </p:txBody>
      </p:sp>
      <p:sp>
        <p:nvSpPr>
          <p:cNvPr id="418" name="Google Shape;418;p31"/>
          <p:cNvSpPr txBox="1">
            <a:spLocks noGrp="1"/>
          </p:cNvSpPr>
          <p:nvPr>
            <p:ph type="subTitle" idx="4294967295"/>
          </p:nvPr>
        </p:nvSpPr>
        <p:spPr>
          <a:xfrm>
            <a:off x="1069025" y="812300"/>
            <a:ext cx="7665900" cy="879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With your collaboration, APEX Accelerators </a:t>
            </a:r>
            <a:br>
              <a:rPr lang="en" sz="2400" i="1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i="1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generate </a:t>
            </a:r>
            <a:r>
              <a:rPr lang="en" sz="2400" b="1" i="1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$1,189 ROI</a:t>
            </a:r>
            <a:r>
              <a:rPr lang="en" sz="2400" i="1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 per federal dollar invested</a:t>
            </a:r>
            <a:endParaRPr sz="2400" i="1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4294967295"/>
          </p:nvPr>
        </p:nvSpPr>
        <p:spPr>
          <a:xfrm>
            <a:off x="1284425" y="1691303"/>
            <a:ext cx="7235100" cy="275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Fortifying the DIB &amp; GIB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Strengthening the Supply Chain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Increasing Small Business Certifications &amp; Participation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Increasing Awareness of and Compliance with FOCI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Improving Cybersecurity for the DIB &amp; GIB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Capturing Market Data in Key Industries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2200"/>
              <a:buFont typeface="Calibri"/>
              <a:buChar char="✔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Facilitating Innovation via Funding Programs (SBIR/STTR)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sz="14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body" idx="4294967295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4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2"/>
          <p:cNvSpPr txBox="1">
            <a:spLocks noGrp="1"/>
          </p:cNvSpPr>
          <p:nvPr>
            <p:ph type="title"/>
          </p:nvPr>
        </p:nvSpPr>
        <p:spPr>
          <a:xfrm rot="267">
            <a:off x="981148" y="193418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Connect with Us</a:t>
            </a:r>
            <a:endParaRPr sz="3600"/>
          </a:p>
        </p:txBody>
      </p:sp>
      <p:sp>
        <p:nvSpPr>
          <p:cNvPr id="428" name="Google Shape;428;p32"/>
          <p:cNvSpPr txBox="1">
            <a:spLocks noGrp="1"/>
          </p:cNvSpPr>
          <p:nvPr>
            <p:ph type="body" idx="1"/>
          </p:nvPr>
        </p:nvSpPr>
        <p:spPr>
          <a:xfrm>
            <a:off x="174650" y="964050"/>
            <a:ext cx="2028900" cy="3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u="sng">
                <a:latin typeface="Calibri"/>
                <a:ea typeface="Calibri"/>
                <a:cs typeface="Calibri"/>
                <a:sym typeface="Calibri"/>
              </a:rPr>
              <a:t>Missouri APEX</a:t>
            </a:r>
            <a:endParaRPr sz="23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Columbia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Kansas City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Springfield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St. Louis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32" descr="Graphic:  Follow us on Linked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92" y="3608528"/>
            <a:ext cx="1644601" cy="4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2"/>
          <p:cNvSpPr txBox="1">
            <a:spLocks noGrp="1"/>
          </p:cNvSpPr>
          <p:nvPr>
            <p:ph type="body" idx="5"/>
          </p:nvPr>
        </p:nvSpPr>
        <p:spPr>
          <a:xfrm>
            <a:off x="2306561" y="964050"/>
            <a:ext cx="2028900" cy="3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 u="sng">
                <a:latin typeface="Calibri"/>
                <a:ea typeface="Calibri"/>
                <a:cs typeface="Calibri"/>
                <a:sym typeface="Calibri"/>
              </a:rPr>
              <a:t>Illinois APEX</a:t>
            </a:r>
            <a:endParaRPr sz="23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Carbondale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Chicago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Columbia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Glen Ellyn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Peoria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Springfield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Tinley Park</a:t>
            </a:r>
            <a:endParaRPr sz="2000"/>
          </a:p>
        </p:txBody>
      </p:sp>
      <p:sp>
        <p:nvSpPr>
          <p:cNvPr id="429" name="Google Shape;429;p32"/>
          <p:cNvSpPr txBox="1">
            <a:spLocks noGrp="1"/>
          </p:cNvSpPr>
          <p:nvPr>
            <p:ph type="body" idx="5"/>
          </p:nvPr>
        </p:nvSpPr>
        <p:spPr>
          <a:xfrm>
            <a:off x="4456425" y="964050"/>
            <a:ext cx="4512900" cy="3328500"/>
          </a:xfrm>
          <a:prstGeom prst="rect">
            <a:avLst/>
          </a:prstGeom>
          <a:solidFill>
            <a:srgbClr val="E2ECF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Upcoming:</a:t>
            </a:r>
            <a:r>
              <a:rPr lang="en" sz="2300" b="1" u="sng">
                <a:latin typeface="Calibri"/>
                <a:ea typeface="Calibri"/>
                <a:cs typeface="Calibri"/>
                <a:sym typeface="Calibri"/>
              </a:rPr>
              <a:t>  Meet the Buyers 2026</a:t>
            </a:r>
            <a:endParaRPr sz="23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Virtual Conference &amp; Matchmaking 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stonesriverem.com/event/mtb2026</a:t>
            </a: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April 28-30, 2026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Keynote Speakers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Agency Briefings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B2159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Program Updates</a:t>
            </a:r>
            <a:endParaRPr sz="20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32" descr="QR code for Meet the Buyers Even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4955" y="2389746"/>
            <a:ext cx="1841700" cy="1745100"/>
          </a:xfrm>
          <a:prstGeom prst="roundRect">
            <a:avLst>
              <a:gd name="adj" fmla="val 5239"/>
            </a:avLst>
          </a:prstGeom>
          <a:noFill/>
          <a:ln>
            <a:noFill/>
          </a:ln>
        </p:spPr>
      </p:pic>
      <p:sp>
        <p:nvSpPr>
          <p:cNvPr id="425" name="Google Shape;425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/>
          </a:p>
        </p:txBody>
      </p:sp>
      <p:sp>
        <p:nvSpPr>
          <p:cNvPr id="426" name="Google Shape;426;p32"/>
          <p:cNvSpPr txBox="1">
            <a:spLocks noGrp="1"/>
          </p:cNvSpPr>
          <p:nvPr>
            <p:ph type="body" idx="4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11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3"/>
          <p:cNvSpPr txBox="1">
            <a:spLocks noGrp="1"/>
          </p:cNvSpPr>
          <p:nvPr>
            <p:ph type="ctrTitle"/>
          </p:nvPr>
        </p:nvSpPr>
        <p:spPr>
          <a:xfrm>
            <a:off x="887450" y="1279812"/>
            <a:ext cx="6826500" cy="9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Calibri"/>
                <a:ea typeface="Calibri"/>
                <a:cs typeface="Calibri"/>
                <a:sym typeface="Calibri"/>
              </a:rPr>
              <a:t>APEX Accelerators</a:t>
            </a:r>
            <a:endParaRPr sz="5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3"/>
          <p:cNvSpPr txBox="1">
            <a:spLocks noGrp="1"/>
          </p:cNvSpPr>
          <p:nvPr>
            <p:ph type="subTitle" idx="1"/>
          </p:nvPr>
        </p:nvSpPr>
        <p:spPr>
          <a:xfrm>
            <a:off x="887450" y="911780"/>
            <a:ext cx="51477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April 15, 2026</a:t>
            </a:r>
            <a:endParaRPr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3"/>
          <p:cNvSpPr txBox="1">
            <a:spLocks noGrp="1"/>
          </p:cNvSpPr>
          <p:nvPr>
            <p:ph type="subTitle" idx="2"/>
          </p:nvPr>
        </p:nvSpPr>
        <p:spPr>
          <a:xfrm>
            <a:off x="887450" y="2145850"/>
            <a:ext cx="6770400" cy="4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i="1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Thank you to our stakeholders, partners, and clients!</a:t>
            </a:r>
            <a:endParaRPr sz="36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3"/>
          <p:cNvSpPr txBox="1">
            <a:spLocks noGrp="1"/>
          </p:cNvSpPr>
          <p:nvPr>
            <p:ph type="subTitle" idx="3"/>
          </p:nvPr>
        </p:nvSpPr>
        <p:spPr>
          <a:xfrm>
            <a:off x="887450" y="3564125"/>
            <a:ext cx="51477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Gina Corce</a:t>
            </a:r>
            <a:endParaRPr sz="24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Procurement Counselor</a:t>
            </a:r>
            <a:endParaRPr i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gcorce@missouri.edu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MoAPEX.org + Connect with us on LinkedIn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"/>
          <p:cNvSpPr txBox="1">
            <a:spLocks noGrp="1"/>
          </p:cNvSpPr>
          <p:nvPr>
            <p:ph type="title"/>
          </p:nvPr>
        </p:nvSpPr>
        <p:spPr>
          <a:xfrm>
            <a:off x="981125" y="125002"/>
            <a:ext cx="77376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" u="none">
                <a:latin typeface="Calibri"/>
                <a:ea typeface="Calibri"/>
                <a:cs typeface="Calibri"/>
                <a:sym typeface="Calibri"/>
              </a:rPr>
              <a:t>No Cost, Confidential GovCon Guidance</a:t>
            </a:r>
            <a:endParaRPr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>
            <a:spLocks noGrp="1"/>
          </p:cNvSpPr>
          <p:nvPr>
            <p:ph type="body" idx="1"/>
          </p:nvPr>
        </p:nvSpPr>
        <p:spPr>
          <a:xfrm>
            <a:off x="897200" y="938984"/>
            <a:ext cx="3040200" cy="3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APEX Accelerators provide </a:t>
            </a:r>
            <a:r>
              <a:rPr lang="en" sz="2300" b="1">
                <a:latin typeface="Calibri"/>
                <a:ea typeface="Calibri"/>
                <a:cs typeface="Calibri"/>
                <a:sym typeface="Calibri"/>
              </a:rPr>
              <a:t>education 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300" b="1">
                <a:latin typeface="Calibri"/>
                <a:ea typeface="Calibri"/>
                <a:cs typeface="Calibri"/>
                <a:sym typeface="Calibri"/>
              </a:rPr>
              <a:t>training 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to ensure that all businesses </a:t>
            </a:r>
            <a:r>
              <a:rPr lang="en" sz="2300" b="1">
                <a:latin typeface="Calibri"/>
                <a:ea typeface="Calibri"/>
                <a:cs typeface="Calibri"/>
                <a:sym typeface="Calibri"/>
              </a:rPr>
              <a:t>become capable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of participating in federal, state, and local government contracts.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4294967295"/>
          </p:nvPr>
        </p:nvSpPr>
        <p:spPr>
          <a:xfrm>
            <a:off x="1076882" y="4330188"/>
            <a:ext cx="78822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Calibri"/>
                <a:ea typeface="Calibri"/>
                <a:cs typeface="Calibri"/>
                <a:sym typeface="Calibri"/>
              </a:rPr>
              <a:t>Missouri APEX Accelerator</a:t>
            </a: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 is funded in part through a cooperative agreement with the Department of Defense.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This program is hosted locally by the University of Missouri Extension’s Business Development Program.</a:t>
            </a:r>
            <a:endParaRPr sz="12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23" descr="Map showing location pins of APEX Accelerators around the United States."/>
          <p:cNvPicPr preferRelativeResize="0"/>
          <p:nvPr/>
        </p:nvPicPr>
        <p:blipFill rotWithShape="1">
          <a:blip r:embed="rId3">
            <a:alphaModFix/>
          </a:blip>
          <a:srcRect l="3279" b="2969"/>
          <a:stretch/>
        </p:blipFill>
        <p:spPr>
          <a:xfrm>
            <a:off x="4154375" y="939059"/>
            <a:ext cx="4730351" cy="3309051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5" name="Google Shape;31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>
            <a:spLocks noGrp="1"/>
          </p:cNvSpPr>
          <p:nvPr>
            <p:ph type="body" idx="3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865725" y="125002"/>
            <a:ext cx="813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900"/>
              </a:spcAft>
              <a:buSzPts val="990"/>
              <a:buNone/>
            </a:pPr>
            <a:r>
              <a:rPr lang="en" sz="3600" u="none">
                <a:latin typeface="Calibri"/>
                <a:ea typeface="Calibri"/>
                <a:cs typeface="Calibri"/>
                <a:sym typeface="Calibri"/>
              </a:rPr>
              <a:t>APEX Counseling Services</a:t>
            </a:r>
            <a:endParaRPr sz="3600" u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2"/>
          </p:nvPr>
        </p:nvSpPr>
        <p:spPr>
          <a:xfrm>
            <a:off x="970500" y="946950"/>
            <a:ext cx="3602400" cy="3074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nationwide network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of procurement professionals that help local businesses compete successfully in the government marketplace.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Over 90+ Accelerators operate in 300+ offices as the </a:t>
            </a: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bridge between 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buyer and supplier.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2"/>
          </p:nvPr>
        </p:nvSpPr>
        <p:spPr>
          <a:xfrm>
            <a:off x="4736100" y="946950"/>
            <a:ext cx="4245300" cy="30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Services include: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Suitability Assessments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Registration Assistance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Market Research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Bid Opportunity Identification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Networking Opportunities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 b="1">
                <a:latin typeface="Calibri"/>
                <a:ea typeface="Calibri"/>
                <a:cs typeface="Calibri"/>
                <a:sym typeface="Calibri"/>
              </a:rPr>
              <a:t>Contract Support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4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>
            <a:spLocks noGrp="1"/>
          </p:cNvSpPr>
          <p:nvPr>
            <p:ph type="title"/>
          </p:nvPr>
        </p:nvSpPr>
        <p:spPr>
          <a:xfrm>
            <a:off x="1049525" y="56621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APEX Accelerators provide </a:t>
            </a:r>
            <a:endParaRPr u="none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none"/>
              <a:t>a critical front door for industry</a:t>
            </a:r>
            <a:endParaRPr u="none"/>
          </a:p>
        </p:txBody>
      </p:sp>
      <p:pic>
        <p:nvPicPr>
          <p:cNvPr id="334" name="Google Shape;334;p25" descr="Graphic showing 26,232 New Business Clients added to 6,284 training events at 24 events per day."/>
          <p:cNvPicPr preferRelativeResize="0"/>
          <p:nvPr/>
        </p:nvPicPr>
        <p:blipFill rotWithShape="1">
          <a:blip r:embed="rId3">
            <a:alphaModFix/>
          </a:blip>
          <a:srcRect r="48022" b="14486"/>
          <a:stretch/>
        </p:blipFill>
        <p:spPr>
          <a:xfrm>
            <a:off x="1640053" y="1125672"/>
            <a:ext cx="6556545" cy="1681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5" descr="Graphic showing total of 549,519 contracts and subcontracts awarded to APEX clients worth $64.9 billion"/>
          <p:cNvPicPr preferRelativeResize="0"/>
          <p:nvPr/>
        </p:nvPicPr>
        <p:blipFill rotWithShape="1">
          <a:blip r:embed="rId3">
            <a:alphaModFix/>
          </a:blip>
          <a:srcRect l="54227" b="17116"/>
          <a:stretch/>
        </p:blipFill>
        <p:spPr>
          <a:xfrm>
            <a:off x="1762359" y="2694985"/>
            <a:ext cx="6311932" cy="17815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5"/>
          <p:cNvSpPr txBox="1">
            <a:spLocks noGrp="1"/>
          </p:cNvSpPr>
          <p:nvPr>
            <p:ph type="body" idx="4294967295"/>
          </p:nvPr>
        </p:nvSpPr>
        <p:spPr>
          <a:xfrm>
            <a:off x="906407" y="4523066"/>
            <a:ext cx="56436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*Apr. 1, 2024 - Mar. 31, 2025 statistics provided by the Office of Small Business Programs.</a:t>
            </a:r>
            <a:endParaRPr sz="1200" i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sz="14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 txBox="1">
            <a:spLocks noGrp="1"/>
          </p:cNvSpPr>
          <p:nvPr>
            <p:ph type="body" idx="4294967295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4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u="none" dirty="0">
                <a:latin typeface="Calibri"/>
                <a:ea typeface="Calibri"/>
                <a:cs typeface="Calibri"/>
                <a:sym typeface="Calibri"/>
              </a:rPr>
              <a:t>How Can APEX Help?</a:t>
            </a:r>
            <a:endParaRPr sz="3600" u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4"/>
          </p:nvPr>
        </p:nvSpPr>
        <p:spPr>
          <a:xfrm>
            <a:off x="1043375" y="1339350"/>
            <a:ext cx="2325600" cy="25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Small Businesses</a:t>
            </a:r>
            <a:endParaRPr sz="2400" b="1" u="sng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Learn how to position your company as a </a:t>
            </a: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responsible </a:t>
            </a:r>
            <a:br>
              <a:rPr lang="en" sz="2500" b="1">
                <a:latin typeface="Calibri"/>
                <a:ea typeface="Calibri"/>
                <a:cs typeface="Calibri"/>
                <a:sym typeface="Calibri"/>
              </a:rPr>
            </a:b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&amp; responsive offeror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6"/>
          <p:cNvSpPr txBox="1">
            <a:spLocks noGrp="1"/>
          </p:cNvSpPr>
          <p:nvPr>
            <p:ph type="body" idx="5"/>
          </p:nvPr>
        </p:nvSpPr>
        <p:spPr>
          <a:xfrm>
            <a:off x="3683525" y="1339349"/>
            <a:ext cx="2325600" cy="25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Large Primes</a:t>
            </a:r>
            <a:endParaRPr sz="2400" b="1" u="sng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Fill your supply chain &amp; increase project capacity through </a:t>
            </a:r>
            <a:br>
              <a:rPr lang="en" sz="2500">
                <a:latin typeface="Calibri"/>
                <a:ea typeface="Calibri"/>
                <a:cs typeface="Calibri"/>
                <a:sym typeface="Calibri"/>
              </a:rPr>
            </a:b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small business matchmaking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6"/>
          <p:cNvSpPr txBox="1">
            <a:spLocks noGrp="1"/>
          </p:cNvSpPr>
          <p:nvPr>
            <p:ph type="body" idx="6"/>
          </p:nvPr>
        </p:nvSpPr>
        <p:spPr>
          <a:xfrm>
            <a:off x="6323675" y="1339349"/>
            <a:ext cx="2325600" cy="25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U.S. Agencies</a:t>
            </a:r>
            <a:endParaRPr sz="2400" b="1" u="sng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 Guide contractors through </a:t>
            </a: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registrations </a:t>
            </a:r>
            <a:br>
              <a:rPr lang="en" sz="2500" b="1">
                <a:latin typeface="Calibri"/>
                <a:ea typeface="Calibri"/>
                <a:cs typeface="Calibri"/>
                <a:sym typeface="Calibri"/>
              </a:rPr>
            </a:br>
            <a:r>
              <a:rPr lang="en" sz="2500" b="1">
                <a:latin typeface="Calibri"/>
                <a:ea typeface="Calibri"/>
                <a:cs typeface="Calibri"/>
                <a:sym typeface="Calibri"/>
              </a:rPr>
              <a:t>&amp; compliance requirements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0625" y="1025175"/>
            <a:ext cx="2368500" cy="3024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2075" y="1025175"/>
            <a:ext cx="2368500" cy="3024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525" y="1025175"/>
            <a:ext cx="2368500" cy="3024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0575" y="481957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sz="14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6"/>
          <p:cNvSpPr txBox="1">
            <a:spLocks noGrp="1"/>
          </p:cNvSpPr>
          <p:nvPr>
            <p:ph type="body" idx="4294967295"/>
          </p:nvPr>
        </p:nvSpPr>
        <p:spPr>
          <a:xfrm>
            <a:off x="7674425" y="481957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 sz="14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u="none" dirty="0">
                <a:latin typeface="Calibri"/>
                <a:ea typeface="Calibri"/>
                <a:cs typeface="Calibri"/>
                <a:sym typeface="Calibri"/>
              </a:rPr>
              <a:t>How Can APEX Help Your Business?</a:t>
            </a:r>
            <a:br>
              <a:rPr lang="en" sz="3600" u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80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00" u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(1/3)</a:t>
            </a:r>
            <a:endParaRPr sz="600" dirty="0">
              <a:solidFill>
                <a:schemeClr val="bg1"/>
              </a:solidFill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2"/>
          </p:nvPr>
        </p:nvSpPr>
        <p:spPr>
          <a:xfrm>
            <a:off x="981125" y="932125"/>
            <a:ext cx="5145900" cy="33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Registrations &amp; Certifications</a:t>
            </a:r>
            <a:endParaRPr sz="2800" b="1" u="sng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SAM + Vendor Portals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SBA Certifications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PIEE Role Management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500"/>
              <a:buFont typeface="Calibri"/>
              <a:buChar char="○"/>
            </a:pPr>
            <a:r>
              <a:rPr lang="en" sz="25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WAWF for Invoicing</a:t>
            </a:r>
            <a:endParaRPr sz="25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Font typeface="Calibri"/>
              <a:buChar char="○"/>
            </a:pPr>
            <a:r>
              <a:rPr lang="en" sz="25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SOL for Bidding</a:t>
            </a:r>
            <a:endParaRPr sz="25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7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2159"/>
              </a:buClr>
              <a:buSzPts val="2500"/>
              <a:buFont typeface="Calibri"/>
              <a:buChar char="○"/>
            </a:pPr>
            <a:r>
              <a:rPr lang="en" sz="25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SPRS for CMMC Reporting</a:t>
            </a:r>
            <a:endParaRPr sz="25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27" descr="SAM.gov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308" y="1039888"/>
            <a:ext cx="2553050" cy="5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7" descr="SBA SDVOSB Certification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2848" y="1730557"/>
            <a:ext cx="702587" cy="87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7" descr="SBA HUBZone Certification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9535" y="1730557"/>
            <a:ext cx="702592" cy="871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7" descr="SBA WOSB Certification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6226" y="1730557"/>
            <a:ext cx="702592" cy="88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7" descr="PIEE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3327" y="2724912"/>
            <a:ext cx="2295012" cy="7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7" descr="PIEE's WAWF Logo"/>
          <p:cNvPicPr preferRelativeResize="0"/>
          <p:nvPr/>
        </p:nvPicPr>
        <p:blipFill rotWithShape="1">
          <a:blip r:embed="rId8">
            <a:alphaModFix/>
          </a:blip>
          <a:srcRect l="5859" t="6737" r="8355" b="10502"/>
          <a:stretch/>
        </p:blipFill>
        <p:spPr>
          <a:xfrm>
            <a:off x="6385858" y="3566437"/>
            <a:ext cx="737100" cy="736500"/>
          </a:xfrm>
          <a:prstGeom prst="roundRect">
            <a:avLst>
              <a:gd name="adj" fmla="val 10750"/>
            </a:avLst>
          </a:prstGeom>
          <a:noFill/>
          <a:ln>
            <a:noFill/>
          </a:ln>
        </p:spPr>
      </p:pic>
      <p:pic>
        <p:nvPicPr>
          <p:cNvPr id="367" name="Google Shape;367;p27" descr="PIEE's Solicitation Logo"/>
          <p:cNvPicPr preferRelativeResize="0"/>
          <p:nvPr/>
        </p:nvPicPr>
        <p:blipFill rotWithShape="1">
          <a:blip r:embed="rId9">
            <a:alphaModFix/>
          </a:blip>
          <a:srcRect l="10063" t="3846" r="7652" b="57771"/>
          <a:stretch/>
        </p:blipFill>
        <p:spPr>
          <a:xfrm>
            <a:off x="7232283" y="3566437"/>
            <a:ext cx="737100" cy="72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65" name="Google Shape;365;p27" descr="PIEE's SPRS Logo"/>
          <p:cNvPicPr preferRelativeResize="0"/>
          <p:nvPr/>
        </p:nvPicPr>
        <p:blipFill rotWithShape="1">
          <a:blip r:embed="rId9">
            <a:alphaModFix/>
          </a:blip>
          <a:srcRect l="9292" t="57693" r="7298" b="3937"/>
          <a:stretch/>
        </p:blipFill>
        <p:spPr>
          <a:xfrm>
            <a:off x="8078708" y="3566437"/>
            <a:ext cx="737100" cy="718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56" name="Google Shape;35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 txBox="1">
            <a:spLocks noGrp="1"/>
          </p:cNvSpPr>
          <p:nvPr>
            <p:ph type="body" idx="4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u="none" dirty="0">
                <a:latin typeface="Calibri"/>
                <a:ea typeface="Calibri"/>
                <a:cs typeface="Calibri"/>
                <a:sym typeface="Calibri"/>
              </a:rPr>
              <a:t>How Can APEX Help Your Business?</a:t>
            </a:r>
            <a:br>
              <a:rPr lang="en" sz="3600" u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600" u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00" u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(2/3)</a:t>
            </a:r>
            <a:endParaRPr sz="600" dirty="0">
              <a:solidFill>
                <a:schemeClr val="bg1"/>
              </a:solidFill>
            </a:endParaRPr>
          </a:p>
        </p:txBody>
      </p:sp>
      <p:sp>
        <p:nvSpPr>
          <p:cNvPr id="373" name="Google Shape;373;p28"/>
          <p:cNvSpPr txBox="1">
            <a:spLocks noGrp="1"/>
          </p:cNvSpPr>
          <p:nvPr>
            <p:ph type="subTitle" idx="2"/>
          </p:nvPr>
        </p:nvSpPr>
        <p:spPr>
          <a:xfrm>
            <a:off x="934250" y="994950"/>
            <a:ext cx="4421100" cy="31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Strategic Planning</a:t>
            </a:r>
            <a:endParaRPr sz="2800" b="1" u="sng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Bid Match Notifications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Capability Statements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Market Research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Prime-Sub Matchmaking</a:t>
            </a:r>
            <a:endParaRPr sz="2800" dirty="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Calibri"/>
              <a:buChar char="●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Ongoing Education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8" descr="Outreach Systems Logo"/>
          <p:cNvPicPr preferRelativeResize="0"/>
          <p:nvPr/>
        </p:nvPicPr>
        <p:blipFill rotWithShape="1">
          <a:blip r:embed="rId3">
            <a:alphaModFix/>
          </a:blip>
          <a:srcRect l="4270" t="9386" b="6054"/>
          <a:stretch/>
        </p:blipFill>
        <p:spPr>
          <a:xfrm>
            <a:off x="5539279" y="994960"/>
            <a:ext cx="2178900" cy="515400"/>
          </a:xfrm>
          <a:prstGeom prst="roundRect">
            <a:avLst>
              <a:gd name="adj" fmla="val 15677"/>
            </a:avLst>
          </a:prstGeom>
          <a:noFill/>
          <a:ln>
            <a:noFill/>
          </a:ln>
        </p:spPr>
      </p:pic>
      <p:pic>
        <p:nvPicPr>
          <p:cNvPr id="381" name="Google Shape;381;p28" descr="Govology Logo"/>
          <p:cNvPicPr preferRelativeResize="0"/>
          <p:nvPr/>
        </p:nvPicPr>
        <p:blipFill rotWithShape="1">
          <a:blip r:embed="rId4">
            <a:alphaModFix/>
          </a:blip>
          <a:srcRect l="27891" r="30386"/>
          <a:stretch/>
        </p:blipFill>
        <p:spPr>
          <a:xfrm>
            <a:off x="7902100" y="893040"/>
            <a:ext cx="861523" cy="103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8" descr="USAspending.gov Logo"/>
          <p:cNvPicPr preferRelativeResize="0"/>
          <p:nvPr/>
        </p:nvPicPr>
        <p:blipFill rotWithShape="1">
          <a:blip r:embed="rId5">
            <a:alphaModFix/>
          </a:blip>
          <a:srcRect t="15030" b="21231"/>
          <a:stretch/>
        </p:blipFill>
        <p:spPr>
          <a:xfrm>
            <a:off x="5502250" y="1626912"/>
            <a:ext cx="2712438" cy="4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8" descr="Sample Capability Statement Documen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2242" y="2178157"/>
            <a:ext cx="1533127" cy="1983623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0" name="Google Shape;380;p28" descr="2026 Virtual Midwest Matchmaker Logo"/>
          <p:cNvPicPr preferRelativeResize="0"/>
          <p:nvPr/>
        </p:nvPicPr>
        <p:blipFill rotWithShape="1">
          <a:blip r:embed="rId7">
            <a:alphaModFix/>
          </a:blip>
          <a:srcRect l="9200" r="8658"/>
          <a:stretch/>
        </p:blipFill>
        <p:spPr>
          <a:xfrm>
            <a:off x="7187470" y="2178156"/>
            <a:ext cx="1673382" cy="1983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8"/>
          <p:cNvSpPr txBox="1">
            <a:spLocks noGrp="1"/>
          </p:cNvSpPr>
          <p:nvPr>
            <p:ph type="body" idx="4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title"/>
          </p:nvPr>
        </p:nvSpPr>
        <p:spPr>
          <a:xfrm>
            <a:off x="981125" y="193400"/>
            <a:ext cx="77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none" dirty="0">
                <a:latin typeface="Calibri"/>
                <a:ea typeface="Calibri"/>
                <a:cs typeface="Calibri"/>
                <a:sym typeface="Calibri"/>
              </a:rPr>
              <a:t>How Can APEX Help Your Business?</a:t>
            </a:r>
            <a:br>
              <a:rPr lang="en" sz="3600" u="none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600" u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(3/3)</a:t>
            </a:r>
            <a:endParaRPr sz="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34238" y="932125"/>
            <a:ext cx="4421100" cy="30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Contract Support</a:t>
            </a:r>
            <a:endParaRPr sz="2800" b="1" u="sng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Solicitation Review</a:t>
            </a:r>
            <a:endParaRPr sz="28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Bid Proofreading</a:t>
            </a:r>
            <a:endParaRPr sz="28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Submission Assistance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Clr>
                <a:srgbClr val="0B2159"/>
              </a:buClr>
              <a:buSzPts val="2800"/>
              <a:buFont typeface="Calibri"/>
              <a:buChar char="●"/>
            </a:pPr>
            <a:r>
              <a:rPr lang="en" sz="28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Debrief &amp; </a:t>
            </a:r>
            <a:br>
              <a:rPr lang="en" sz="28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800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Post-Award Guidance</a:t>
            </a:r>
            <a:endParaRPr sz="2800">
              <a:solidFill>
                <a:srgbClr val="0B21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29" descr="Front image of the Federal Acquisition Regulation Manu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8496" y="932125"/>
            <a:ext cx="2109861" cy="30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9" descr="Icon of checklist clipboard with clock"/>
          <p:cNvPicPr preferRelativeResize="0"/>
          <p:nvPr/>
        </p:nvPicPr>
        <p:blipFill rotWithShape="1">
          <a:blip r:embed="rId4">
            <a:alphaModFix/>
          </a:blip>
          <a:srcRect l="51240" t="72925" r="41251" b="5560"/>
          <a:stretch/>
        </p:blipFill>
        <p:spPr>
          <a:xfrm>
            <a:off x="5779136" y="931400"/>
            <a:ext cx="697979" cy="73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 descr="Icon of checklist clipboard with machine cog"/>
          <p:cNvPicPr preferRelativeResize="0"/>
          <p:nvPr/>
        </p:nvPicPr>
        <p:blipFill rotWithShape="1">
          <a:blip r:embed="rId4">
            <a:alphaModFix/>
          </a:blip>
          <a:srcRect l="61014" t="19601" r="31477" b="58883"/>
          <a:stretch/>
        </p:blipFill>
        <p:spPr>
          <a:xfrm>
            <a:off x="5779136" y="1687675"/>
            <a:ext cx="697974" cy="7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9" descr="Icon of checklist on clipboard partially completed"/>
          <p:cNvPicPr preferRelativeResize="0"/>
          <p:nvPr/>
        </p:nvPicPr>
        <p:blipFill rotWithShape="1">
          <a:blip r:embed="rId4">
            <a:alphaModFix/>
          </a:blip>
          <a:srcRect l="51950" t="20409" r="41041" b="58828"/>
          <a:stretch/>
        </p:blipFill>
        <p:spPr>
          <a:xfrm>
            <a:off x="5779136" y="2482675"/>
            <a:ext cx="651525" cy="71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9" descr="Icon of completed checklist clipboard"/>
          <p:cNvPicPr preferRelativeResize="0"/>
          <p:nvPr/>
        </p:nvPicPr>
        <p:blipFill rotWithShape="1">
          <a:blip r:embed="rId4">
            <a:alphaModFix/>
          </a:blip>
          <a:srcRect l="12973" t="20466" r="81677" b="59864"/>
          <a:stretch/>
        </p:blipFill>
        <p:spPr>
          <a:xfrm>
            <a:off x="5779136" y="3271150"/>
            <a:ext cx="497300" cy="6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420575" y="4805891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2159"/>
                </a:solidFill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9"/>
          <p:cNvSpPr txBox="1">
            <a:spLocks noGrp="1"/>
          </p:cNvSpPr>
          <p:nvPr>
            <p:ph type="body" idx="4"/>
          </p:nvPr>
        </p:nvSpPr>
        <p:spPr>
          <a:xfrm>
            <a:off x="7674425" y="4805891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>
            <a:spLocks noGrp="1"/>
          </p:cNvSpPr>
          <p:nvPr>
            <p:ph type="title"/>
          </p:nvPr>
        </p:nvSpPr>
        <p:spPr>
          <a:xfrm>
            <a:off x="1206900" y="0"/>
            <a:ext cx="67302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How Can APEX Help Your Acquisition Office?</a:t>
            </a:r>
            <a:endParaRPr/>
          </a:p>
        </p:txBody>
      </p:sp>
      <p:pic>
        <p:nvPicPr>
          <p:cNvPr id="409" name="Google Shape;409;p30" descr="Icon of pointer on computer screen with check mark"/>
          <p:cNvPicPr preferRelativeResize="0"/>
          <p:nvPr/>
        </p:nvPicPr>
        <p:blipFill rotWithShape="1">
          <a:blip r:embed="rId3">
            <a:alphaModFix/>
          </a:blip>
          <a:srcRect l="51922" t="3991" r="40438" b="73981"/>
          <a:stretch/>
        </p:blipFill>
        <p:spPr>
          <a:xfrm>
            <a:off x="716778" y="1690250"/>
            <a:ext cx="1249800" cy="1140000"/>
          </a:xfrm>
          <a:prstGeom prst="roundRect">
            <a:avLst>
              <a:gd name="adj" fmla="val 38960"/>
            </a:avLst>
          </a:prstGeom>
          <a:noFill/>
          <a:ln>
            <a:noFill/>
          </a:ln>
        </p:spPr>
      </p:pic>
      <p:sp>
        <p:nvSpPr>
          <p:cNvPr id="401" name="Google Shape;401;p30"/>
          <p:cNvSpPr txBox="1">
            <a:spLocks noGrp="1"/>
          </p:cNvSpPr>
          <p:nvPr>
            <p:ph type="subTitle" idx="1"/>
          </p:nvPr>
        </p:nvSpPr>
        <p:spPr>
          <a:xfrm>
            <a:off x="448550" y="3026925"/>
            <a:ext cx="17664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Troubleshoot Vendor Tech Issues</a:t>
            </a:r>
            <a:endParaRPr sz="2000"/>
          </a:p>
        </p:txBody>
      </p:sp>
      <p:pic>
        <p:nvPicPr>
          <p:cNvPr id="410" name="Google Shape;410;p30" descr="Icon of computer with messages floating out"/>
          <p:cNvPicPr preferRelativeResize="0"/>
          <p:nvPr/>
        </p:nvPicPr>
        <p:blipFill rotWithShape="1">
          <a:blip r:embed="rId4">
            <a:alphaModFix/>
          </a:blip>
          <a:srcRect l="24574" t="4192" r="68432" b="73304"/>
          <a:stretch/>
        </p:blipFill>
        <p:spPr>
          <a:xfrm>
            <a:off x="2972450" y="1753250"/>
            <a:ext cx="1021200" cy="101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02" name="Google Shape;402;p30"/>
          <p:cNvSpPr txBox="1">
            <a:spLocks noGrp="1"/>
          </p:cNvSpPr>
          <p:nvPr>
            <p:ph type="subTitle" idx="2"/>
          </p:nvPr>
        </p:nvSpPr>
        <p:spPr>
          <a:xfrm>
            <a:off x="2583392" y="3026925"/>
            <a:ext cx="17664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Marketing of Opportunities &amp; Forecasts</a:t>
            </a:r>
            <a:endParaRPr sz="2000"/>
          </a:p>
        </p:txBody>
      </p:sp>
      <p:pic>
        <p:nvPicPr>
          <p:cNvPr id="407" name="Google Shape;407;p30" descr="Icon of two individuals in a meeting"/>
          <p:cNvPicPr preferRelativeResize="0"/>
          <p:nvPr/>
        </p:nvPicPr>
        <p:blipFill rotWithShape="1">
          <a:blip r:embed="rId5">
            <a:alphaModFix/>
          </a:blip>
          <a:srcRect l="89481" t="40341" r="2367" b="42802"/>
          <a:stretch/>
        </p:blipFill>
        <p:spPr>
          <a:xfrm>
            <a:off x="4999500" y="1883600"/>
            <a:ext cx="1158000" cy="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0"/>
          <p:cNvSpPr txBox="1">
            <a:spLocks noGrp="1"/>
          </p:cNvSpPr>
          <p:nvPr>
            <p:ph type="subTitle" idx="3"/>
          </p:nvPr>
        </p:nvSpPr>
        <p:spPr>
          <a:xfrm>
            <a:off x="4695309" y="3026925"/>
            <a:ext cx="17664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Direct Referrals &amp; Matchmaking Events</a:t>
            </a:r>
            <a:endParaRPr sz="2000"/>
          </a:p>
        </p:txBody>
      </p:sp>
      <p:pic>
        <p:nvPicPr>
          <p:cNvPr id="408" name="Google Shape;408;p30" descr="Icon of individual presenting content to a group"/>
          <p:cNvPicPr preferRelativeResize="0"/>
          <p:nvPr/>
        </p:nvPicPr>
        <p:blipFill rotWithShape="1">
          <a:blip r:embed="rId5">
            <a:alphaModFix/>
          </a:blip>
          <a:srcRect l="22436" t="66727" r="68729" b="11109"/>
          <a:stretch/>
        </p:blipFill>
        <p:spPr>
          <a:xfrm>
            <a:off x="7138075" y="1788350"/>
            <a:ext cx="1196400" cy="943800"/>
          </a:xfrm>
          <a:prstGeom prst="roundRect">
            <a:avLst>
              <a:gd name="adj" fmla="val 28508"/>
            </a:avLst>
          </a:prstGeom>
          <a:noFill/>
          <a:ln>
            <a:noFill/>
          </a:ln>
        </p:spPr>
      </p:pic>
      <p:sp>
        <p:nvSpPr>
          <p:cNvPr id="404" name="Google Shape;404;p30"/>
          <p:cNvSpPr txBox="1">
            <a:spLocks noGrp="1"/>
          </p:cNvSpPr>
          <p:nvPr>
            <p:ph type="subTitle" idx="4"/>
          </p:nvPr>
        </p:nvSpPr>
        <p:spPr>
          <a:xfrm>
            <a:off x="6853075" y="3026925"/>
            <a:ext cx="17664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SBLO Trainings &amp; Capability Briefings</a:t>
            </a:r>
            <a:endParaRPr sz="2000"/>
          </a:p>
        </p:txBody>
      </p:sp>
      <p:sp>
        <p:nvSpPr>
          <p:cNvPr id="405" name="Google Shape;405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420575" y="4833250"/>
            <a:ext cx="424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moAPEX.org    |    moapex@missouri.edu</a:t>
            </a:r>
            <a:endParaRPr/>
          </a:p>
        </p:txBody>
      </p:sp>
      <p:sp>
        <p:nvSpPr>
          <p:cNvPr id="406" name="Google Shape;406;p30"/>
          <p:cNvSpPr txBox="1">
            <a:spLocks noGrp="1"/>
          </p:cNvSpPr>
          <p:nvPr>
            <p:ph type="body" idx="6"/>
          </p:nvPr>
        </p:nvSpPr>
        <p:spPr>
          <a:xfrm>
            <a:off x="7674425" y="4833250"/>
            <a:ext cx="14427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0F6FB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m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599</Words>
  <Application>Microsoft Office PowerPoint</Application>
  <PresentationFormat>On-screen Show (16:9)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Schoolbell</vt:lpstr>
      <vt:lpstr>Arial</vt:lpstr>
      <vt:lpstr>Demo</vt:lpstr>
      <vt:lpstr>APEX Accelerators</vt:lpstr>
      <vt:lpstr>No Cost, Confidential GovCon Guidance </vt:lpstr>
      <vt:lpstr>APEX Counseling Services</vt:lpstr>
      <vt:lpstr>APEX Accelerators provide  a critical front door for industry</vt:lpstr>
      <vt:lpstr>How Can APEX Help?</vt:lpstr>
      <vt:lpstr>How Can APEX Help Your Business?  (1/3)</vt:lpstr>
      <vt:lpstr>How Can APEX Help Your Business?  (2/3)</vt:lpstr>
      <vt:lpstr>How Can APEX Help Your Business?  (3/3)</vt:lpstr>
      <vt:lpstr>How Can APEX Help Your Acquisition Office?</vt:lpstr>
      <vt:lpstr>The Work We Do Together Matters:</vt:lpstr>
      <vt:lpstr>Connect with Us</vt:lpstr>
      <vt:lpstr>APEX Accelerators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Corce, Gina</cp:lastModifiedBy>
  <cp:revision>3</cp:revision>
  <dcterms:modified xsi:type="dcterms:W3CDTF">2026-04-06T21:58:03Z</dcterms:modified>
</cp:coreProperties>
</file>