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9.xml" ContentType="application/vnd.openxmlformats-officedocument.theme+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1.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37B_B456922F.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5E_4131B5AD.xml" ContentType="application/vnd.ms-powerpoint.comments+xml"/>
  <Override PartName="/ppt/comments/modernComment_72F_F349EB86.xml" ContentType="application/vnd.ms-powerpoint.comments+xml"/>
  <Override PartName="/ppt/notesSlides/notesSlide14.xml" ContentType="application/vnd.openxmlformats-officedocument.presentationml.notesSlide+xml"/>
  <Override PartName="/ppt/comments/modernComment_731_CF57EDF4.xml" ContentType="application/vnd.ms-powerpoint.comments+xml"/>
  <Override PartName="/ppt/notesSlides/notesSlide15.xml" ContentType="application/vnd.openxmlformats-officedocument.presentationml.notesSlide+xml"/>
  <Override PartName="/ppt/comments/modernComment_75D_D49A213B.xml" ContentType="application/vnd.ms-powerpoint.comments+xml"/>
  <Override PartName="/ppt/notesSlides/notesSlide16.xml" ContentType="application/vnd.openxmlformats-officedocument.presentationml.notesSlide+xml"/>
  <Override PartName="/ppt/comments/modernComment_75C_5BEFECBE.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3A_FA04E0BB.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 id="2147483669" r:id="rId6"/>
    <p:sldMasterId id="2147483672" r:id="rId7"/>
    <p:sldMasterId id="2147483687" r:id="rId8"/>
    <p:sldMasterId id="2147483693" r:id="rId9"/>
    <p:sldMasterId id="2147483709" r:id="rId10"/>
    <p:sldMasterId id="2147483711" r:id="rId11"/>
    <p:sldMasterId id="2147483716" r:id="rId12"/>
    <p:sldMasterId id="2147483719" r:id="rId13"/>
    <p:sldMasterId id="2147483721" r:id="rId14"/>
    <p:sldMasterId id="2147483726" r:id="rId15"/>
  </p:sldMasterIdLst>
  <p:notesMasterIdLst>
    <p:notesMasterId r:id="rId51"/>
  </p:notesMasterIdLst>
  <p:handoutMasterIdLst>
    <p:handoutMasterId r:id="rId52"/>
  </p:handoutMasterIdLst>
  <p:sldIdLst>
    <p:sldId id="261" r:id="rId16"/>
    <p:sldId id="914" r:id="rId17"/>
    <p:sldId id="1736" r:id="rId18"/>
    <p:sldId id="1876" r:id="rId19"/>
    <p:sldId id="1877" r:id="rId20"/>
    <p:sldId id="1878" r:id="rId21"/>
    <p:sldId id="890" r:id="rId22"/>
    <p:sldId id="889" r:id="rId23"/>
    <p:sldId id="891" r:id="rId24"/>
    <p:sldId id="1879" r:id="rId25"/>
    <p:sldId id="1075" r:id="rId26"/>
    <p:sldId id="1822" r:id="rId27"/>
    <p:sldId id="1882" r:id="rId28"/>
    <p:sldId id="1880" r:id="rId29"/>
    <p:sldId id="1881" r:id="rId30"/>
    <p:sldId id="258" r:id="rId31"/>
    <p:sldId id="1887" r:id="rId32"/>
    <p:sldId id="1732" r:id="rId33"/>
    <p:sldId id="1823" r:id="rId34"/>
    <p:sldId id="1753" r:id="rId35"/>
    <p:sldId id="1709" r:id="rId36"/>
    <p:sldId id="1007" r:id="rId37"/>
    <p:sldId id="1824" r:id="rId38"/>
    <p:sldId id="1889" r:id="rId39"/>
    <p:sldId id="1886" r:id="rId40"/>
    <p:sldId id="1839" r:id="rId41"/>
    <p:sldId id="1888" r:id="rId42"/>
    <p:sldId id="1841" r:id="rId43"/>
    <p:sldId id="1885" r:id="rId44"/>
    <p:sldId id="1884" r:id="rId45"/>
    <p:sldId id="1825" r:id="rId46"/>
    <p:sldId id="1883" r:id="rId47"/>
    <p:sldId id="1835" r:id="rId48"/>
    <p:sldId id="1850" r:id="rId49"/>
    <p:sldId id="1875"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8B4287-C9CE-8B3D-73AA-EB030E381B58}" name="Julie Hauser" initials="JH" userId="S::julie@hausergrouppr.com::22f8cda2-c644-4bac-83ff-fe0b17fc9d03" providerId="AD"/>
  <p188:author id="{77D1A29B-9DB5-808F-B99D-789FD92377C4}" name="Guest User" initials="GU" userId="S::urn:spo:tenantanon#15bea686-8ad1-45fe-bb4a-e9fedd6c302b::" providerId="AD"/>
  <p188:author id="{EF26F3FD-7E26-A882-4E10-0986A9E0AADE}" name="Abigail Rolland" initials="AR" userId="S::abigail@hausergrouppr.com::3292d423-28e3-4534-b92b-6cc0be6c508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lie Hauser" initials="JH" lastIdx="1" clrIdx="0">
    <p:extLst>
      <p:ext uri="{19B8F6BF-5375-455C-9EA6-DF929625EA0E}">
        <p15:presenceInfo xmlns:p15="http://schemas.microsoft.com/office/powerpoint/2012/main" userId="S::julie@hausergrouppr.com::22f8cda2-c644-4bac-83ff-fe0b17fc9d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393"/>
    <a:srgbClr val="5F5F5F"/>
    <a:srgbClr val="FFFFFF"/>
    <a:srgbClr val="000000"/>
    <a:srgbClr val="FF9900"/>
    <a:srgbClr val="FFFF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100952-92FD-4FA8-A626-06E22C8579FA}" v="23" dt="2026-04-07T21:39:46.514"/>
    <p1510:client id="{E0D185D7-9ED3-4047-82F8-D42C23AF48B9}" v="2469" dt="2026-04-07T22:05:48.314"/>
    <p1510:client id="{F707C988-E1F2-233D-E701-A8D3E7696B39}" v="1" dt="2026-04-07T17:21:10.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754" y="5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microsoft.com/office/2018/10/relationships/authors" Target="author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handoutMaster" Target="handoutMasters/handoutMaster1.xml"/></Relationships>
</file>

<file path=ppt/comments/modernComment_37B_B456922F.xml><?xml version="1.0" encoding="utf-8"?>
<p188:cmLst xmlns:a="http://schemas.openxmlformats.org/drawingml/2006/main" xmlns:r="http://schemas.openxmlformats.org/officeDocument/2006/relationships" xmlns:p188="http://schemas.microsoft.com/office/powerpoint/2018/8/main">
  <p188:cm id="{6DFE61CA-6B61-4777-A8AE-64B133102B8E}" authorId="{CC8B4287-C9CE-8B3D-73AA-EB030E381B58}" created="2026-04-07T02:33:30.565" startDate="2026-04-07T02:33:30.565" dueDate="2026-04-07T02:33:30.565" assignedTo="{EF26F3FD-7E26-A882-4E10-0986A9E0AADE}" title="@Abigail Rolland Need to replace this map with the current version on the website that reflect Ingram vs. SCF">
    <ac:deMkLst xmlns:ac="http://schemas.microsoft.com/office/drawing/2013/main/command">
      <pc:docMk xmlns:pc="http://schemas.microsoft.com/office/powerpoint/2013/main/command"/>
      <pc:sldMk xmlns:pc="http://schemas.microsoft.com/office/powerpoint/2013/main/command" cId="3025572399" sldId="891"/>
      <ac:picMk id="3" creationId="{00000000-0000-0000-0000-000000000000}"/>
    </ac:deMkLst>
    <p188:replyLst>
      <p188:reply id="{86B06D37-9DA1-4F70-AB77-E2792F14DA4F}" authorId="{EF26F3FD-7E26-A882-4E10-0986A9E0AADE}" created="2026-04-07T15:46:37.814">
        <p188:txBody>
          <a:bodyPr/>
          <a:lstStyle/>
          <a:p>
            <a:r>
              <a:rPr lang="en-US"/>
              <a:t>Updated ✔️</a:t>
            </a:r>
          </a:p>
        </p188:txBody>
      </p188:reply>
    </p188:replyLst>
    <p188:txBody>
      <a:bodyPr/>
      <a:lstStyle/>
      <a:p>
        <a:r>
          <a:rPr lang="en-US"/>
          <a:t>[@Abigail Rolland] Need to replace this map with the current version on the website that reflect Ingram vs. SCF</a:t>
        </a:r>
      </a:p>
    </p188:txBody>
    <p188:extLst>
      <p:ext xmlns:p="http://schemas.openxmlformats.org/presentationml/2006/main" uri="{5BB2D875-25FF-4072-B9AC-8F64D62656EB}">
        <p228:taskDetails xmlns:p228="http://schemas.microsoft.com/office/powerpoint/2022/08/main">
          <p228:history>
            <p228:event time="2026-04-07T02:33:30.565" id="{16C320FB-A51E-4B22-9D7D-B51A47A70F49}">
              <p228:atrbtn authorId="{CC8B4287-C9CE-8B3D-73AA-EB030E381B58}"/>
              <p228:anchr>
                <p228:comment id="{6DFE61CA-6B61-4777-A8AE-64B133102B8E}"/>
              </p228:anchr>
              <p228:add/>
            </p228:event>
            <p228:event time="2026-04-07T02:33:30.565" id="{390AAA7F-F2FF-4267-A948-D3E64CED91A5}">
              <p228:atrbtn authorId="{CC8B4287-C9CE-8B3D-73AA-EB030E381B58}"/>
              <p228:anchr>
                <p228:comment id="{6DFE61CA-6B61-4777-A8AE-64B133102B8E}"/>
              </p228:anchr>
              <p228:asgn authorId="{EF26F3FD-7E26-A882-4E10-0986A9E0AADE}"/>
            </p228:event>
            <p228:event time="2026-04-07T02:33:30.565" id="{CF4C753F-EE9F-4B7B-94CD-D7D66BE61441}">
              <p228:atrbtn authorId="{CC8B4287-C9CE-8B3D-73AA-EB030E381B58}"/>
              <p228:anchr>
                <p228:comment id="{6DFE61CA-6B61-4777-A8AE-64B133102B8E}"/>
              </p228:anchr>
              <p228:title val="@Abigail Rolland Need to replace this map with the current version on the website that reflect Ingram vs. SCF"/>
            </p228:event>
            <p228:event time="2026-04-07T02:33:30.565" id="{1F8DE059-5A58-4724-8F7C-48D727763573}">
              <p228:atrbtn authorId="{CC8B4287-C9CE-8B3D-73AA-EB030E381B58}"/>
              <p228:anchr>
                <p228:comment id="{6DFE61CA-6B61-4777-A8AE-64B133102B8E}"/>
              </p228:anchr>
              <p228:date stDt="2026-04-07T02:33:30.565" endDt="2026-04-07T02:33:30.565"/>
            </p228:event>
          </p228:history>
        </p228:taskDetails>
      </p:ext>
    </p188:extLst>
  </p188:cm>
</p188:cmLst>
</file>

<file path=ppt/comments/modernComment_72F_F349EB86.xml><?xml version="1.0" encoding="utf-8"?>
<p188:cmLst xmlns:a="http://schemas.openxmlformats.org/drawingml/2006/main" xmlns:r="http://schemas.openxmlformats.org/officeDocument/2006/relationships" xmlns:p188="http://schemas.microsoft.com/office/powerpoint/2018/8/main">
  <p188:cm id="{16CEA446-BA03-4E05-97D3-1803E970AF08}" authorId="{EF26F3FD-7E26-A882-4E10-0986A9E0AADE}" created="2026-04-06T19:25:01.452">
    <pc:sldMkLst xmlns:pc="http://schemas.microsoft.com/office/powerpoint/2013/main/command">
      <pc:docMk/>
      <pc:sldMk cId="4081707910" sldId="1839"/>
    </pc:sldMkLst>
    <p188:txBody>
      <a:bodyPr/>
      <a:lstStyle/>
      <a:p>
        <a:r>
          <a:rPr lang="en-US"/>
          <a:t>Pulled from the April 7 mtg. no edits needing to be made. </a:t>
        </a:r>
      </a:p>
    </p188:txBody>
  </p188:cm>
</p188:cmLst>
</file>

<file path=ppt/comments/modernComment_731_CF57EDF4.xml><?xml version="1.0" encoding="utf-8"?>
<p188:cmLst xmlns:a="http://schemas.openxmlformats.org/drawingml/2006/main" xmlns:r="http://schemas.openxmlformats.org/officeDocument/2006/relationships" xmlns:p188="http://schemas.microsoft.com/office/powerpoint/2018/8/main">
  <p188:cm id="{1E433A6C-897D-40B9-9431-370498B4D755}" authorId="{EF26F3FD-7E26-A882-4E10-0986A9E0AADE}" created="2026-04-06T19:26:58.579">
    <pc:sldMkLst xmlns:pc="http://schemas.microsoft.com/office/powerpoint/2013/main/command">
      <pc:docMk/>
      <pc:sldMk cId="3478646260" sldId="1841"/>
    </pc:sldMkLst>
    <p188:replyLst>
      <p188:reply id="{DB3DEF51-4C28-4012-9FB8-69261671D00A}" authorId="{CC8B4287-C9CE-8B3D-73AA-EB030E381B58}" created="2026-04-07T02:49:49.338">
        <p188:txBody>
          <a:bodyPr/>
          <a:lstStyle/>
          <a:p>
            <a:r>
              <a:rPr lang="en-US"/>
              <a:t>So this pulled in from our April 7 presentation to show where the Alt Text came from for Slide 29?</a:t>
            </a:r>
          </a:p>
        </p188:txBody>
      </p188:reply>
      <p188:reply id="{91BE0B23-463B-4B39-9E36-7683F0DDC1E6}" authorId="{EF26F3FD-7E26-A882-4E10-0986A9E0AADE}" created="2026-04-07T15:59:27.337">
        <p188:txBody>
          <a:bodyPr/>
          <a:lstStyle/>
          <a:p>
            <a:r>
              <a:rPr lang="en-US"/>
              <a:t>This is the slide to keep. Slide 29 was the original slide. The only alt text that should need approved is the map. Slide 29 can be deleted once this slide is approved as an acceptable replacement. 
Thanks! </a:t>
            </a:r>
          </a:p>
        </p188:txBody>
      </p188:reply>
    </p188:replyLst>
    <p188:txBody>
      <a:bodyPr/>
      <a:lstStyle/>
      <a:p>
        <a:r>
          <a:rPr lang="en-US"/>
          <a:t>See slide 29 notes </a:t>
        </a:r>
      </a:p>
    </p188:txBody>
  </p188:cm>
</p188:cmLst>
</file>

<file path=ppt/comments/modernComment_73A_FA04E0BB.xml><?xml version="1.0" encoding="utf-8"?>
<p188:cmLst xmlns:a="http://schemas.openxmlformats.org/drawingml/2006/main" xmlns:r="http://schemas.openxmlformats.org/officeDocument/2006/relationships" xmlns:p188="http://schemas.microsoft.com/office/powerpoint/2018/8/main">
  <p188:cm id="{0E4D863D-05EE-42AE-8F5C-E666FE8F98E1}" authorId="{EF26F3FD-7E26-A882-4E10-0986A9E0AADE}" created="2026-04-06T19:26:13.993">
    <ac:deMkLst xmlns:ac="http://schemas.microsoft.com/office/drawing/2013/main/command">
      <pc:docMk xmlns:pc="http://schemas.microsoft.com/office/powerpoint/2013/main/command"/>
      <pc:sldMk xmlns:pc="http://schemas.microsoft.com/office/powerpoint/2013/main/command" cId="4194623675" sldId="1850"/>
      <ac:spMk id="2" creationId="{61863060-28BA-46B3-E998-3FCAE90BF240}"/>
    </ac:deMkLst>
    <p188:replyLst>
      <p188:reply id="{B8622223-D18E-4C09-BFCD-C60D078AF2D6}" authorId="{CC8B4287-C9CE-8B3D-73AA-EB030E381B58}" created="2026-04-07T20:35:19.604">
        <p188:txBody>
          <a:bodyPr/>
          <a:lstStyle/>
          <a:p>
            <a:r>
              <a:rPr lang="en-US"/>
              <a:t>[@Abigail Rolland] I added some confirmed dates and left the order as I think the Task force meeting will be after FWSTL but before June 21 so technically still spring</a:t>
            </a:r>
          </a:p>
        </p188:txBody>
      </p188:reply>
    </p188:replyLst>
    <p188:txBody>
      <a:bodyPr/>
      <a:lstStyle/>
      <a:p>
        <a:r>
          <a:rPr lang="en-US"/>
          <a:t>Updated from April 7 and included information in provided slide. Might need to update/ adjust (thoughts on reordering items to be in date/ time order?) </a:t>
        </a:r>
      </a:p>
    </p188:txBody>
  </p188:cm>
</p188:cmLst>
</file>

<file path=ppt/comments/modernComment_75C_5BEFECBE.xml><?xml version="1.0" encoding="utf-8"?>
<p188:cmLst xmlns:a="http://schemas.openxmlformats.org/drawingml/2006/main" xmlns:r="http://schemas.openxmlformats.org/officeDocument/2006/relationships" xmlns:p188="http://schemas.microsoft.com/office/powerpoint/2018/8/main">
  <p188:cm id="{344F8F19-F5FF-4478-BC9F-CD05C498C38B}" authorId="{EF26F3FD-7E26-A882-4E10-0986A9E0AADE}" created="2026-04-06T19:26:42.668">
    <pc:sldMkLst xmlns:pc="http://schemas.microsoft.com/office/powerpoint/2013/main/command">
      <pc:docMk/>
      <pc:sldMk cId="1542450366" sldId="1884"/>
    </pc:sldMkLst>
    <p188:replyLst>
      <p188:reply id="{F4DE7806-54DF-4AF0-82B3-82DAE97A73E6}" authorId="{CC8B4287-C9CE-8B3D-73AA-EB030E381B58}" created="2026-04-07T02:46:23.013">
        <p188:txBody>
          <a:bodyPr/>
          <a:lstStyle/>
          <a:p>
            <a:r>
              <a:rPr lang="en-US"/>
              <a:t>Perfect!</a:t>
            </a:r>
          </a:p>
        </p188:txBody>
      </p188:reply>
    </p188:replyLst>
    <p188:txBody>
      <a:bodyPr/>
      <a:lstStyle/>
      <a:p>
        <a:r>
          <a:rPr lang="en-US"/>
          <a:t>Map image uses alt text from April 7  mtg. </a:t>
        </a:r>
      </a:p>
    </p188:txBody>
  </p188:cm>
</p188:cmLst>
</file>

<file path=ppt/comments/modernComment_75D_D49A213B.xml><?xml version="1.0" encoding="utf-8"?>
<p188:cmLst xmlns:a="http://schemas.openxmlformats.org/drawingml/2006/main" xmlns:r="http://schemas.openxmlformats.org/officeDocument/2006/relationships" xmlns:p188="http://schemas.microsoft.com/office/powerpoint/2018/8/main">
  <p188:cm id="{B5F2970F-8EE7-4875-BCBD-0EF83E415368}" authorId="{EF26F3FD-7E26-A882-4E10-0986A9E0AADE}" created="2026-04-06T19:25:23.975">
    <pc:sldMkLst xmlns:pc="http://schemas.microsoft.com/office/powerpoint/2013/main/command">
      <pc:docMk/>
      <pc:sldMk cId="3566870843" sldId="1885"/>
    </pc:sldMkLst>
    <p188:replyLst>
      <p188:reply id="{F94C5A3F-2688-4D47-A8C9-272F4D6B8958}" authorId="{CC8B4287-C9CE-8B3D-73AA-EB030E381B58}" created="2026-04-07T02:47:43.959">
        <p188:txBody>
          <a:bodyPr/>
          <a:lstStyle/>
          <a:p>
            <a:r>
              <a:rPr lang="en-US"/>
              <a:t>Perfect!</a:t>
            </a:r>
          </a:p>
        </p188:txBody>
      </p188:reply>
    </p188:replyLst>
    <p188:txBody>
      <a:bodyPr/>
      <a:lstStyle/>
      <a:p>
        <a:r>
          <a:rPr lang="en-US"/>
          <a:t>Pulled from April 7 mtg. no edits to be made. </a:t>
        </a:r>
      </a:p>
    </p188:txBody>
  </p188:cm>
</p188:cmLst>
</file>

<file path=ppt/comments/modernComment_75E_4131B5AD.xml><?xml version="1.0" encoding="utf-8"?>
<p188:cmLst xmlns:a="http://schemas.openxmlformats.org/drawingml/2006/main" xmlns:r="http://schemas.openxmlformats.org/officeDocument/2006/relationships" xmlns:p188="http://schemas.microsoft.com/office/powerpoint/2018/8/main">
  <p188:cm id="{DFBFB90F-831E-445E-89D4-E6BF77E0B69A}" authorId="{EF26F3FD-7E26-A882-4E10-0986A9E0AADE}" created="2026-04-06T19:24:44.588">
    <pc:sldMkLst xmlns:pc="http://schemas.microsoft.com/office/powerpoint/2013/main/command">
      <pc:docMk/>
      <pc:sldMk cId="1093776813" sldId="1886"/>
    </pc:sldMkLst>
    <p188:replyLst>
      <p188:reply id="{D7D271D6-DFF9-4EB2-8276-E0143E572DC6}" authorId="{CC8B4287-C9CE-8B3D-73AA-EB030E381B58}" created="2026-04-07T02:39:13.815">
        <p188:txBody>
          <a:bodyPr/>
          <a:lstStyle/>
          <a:p>
            <a:r>
              <a:rPr lang="en-US"/>
              <a:t>Perfect!</a:t>
            </a:r>
          </a:p>
        </p188:txBody>
      </p188:reply>
    </p188:replyLst>
    <p188:txBody>
      <a:bodyPr/>
      <a:lstStyle/>
      <a:p>
        <a:r>
          <a:rPr lang="en-US"/>
          <a:t>Pulled from April 7 mtg. no edits to be made.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76D4426-25B4-43F7-AB6A-0699C2ED7201}" type="datetimeFigureOut">
              <a:rPr lang="en-US" smtClean="0"/>
              <a:t>4/8/2026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3A2C1DC-0C39-4D72-9BF0-7AEF9348ACF3}" type="slidenum">
              <a:rPr lang="en-US" smtClean="0"/>
              <a:t>‹#›</a:t>
            </a:fld>
            <a:endParaRPr lang="en-US"/>
          </a:p>
        </p:txBody>
      </p:sp>
    </p:spTree>
    <p:extLst>
      <p:ext uri="{BB962C8B-B14F-4D97-AF65-F5344CB8AC3E}">
        <p14:creationId xmlns:p14="http://schemas.microsoft.com/office/powerpoint/2010/main" val="6467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03E5014-0003-4D5E-B53F-CCEABACB6A2A}" type="datetimeFigureOut">
              <a:rPr lang="en-US" smtClean="0"/>
              <a:t>4/8/2026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BC0A674-3E06-4E48-8C8A-657FD24746AB}" type="slidenum">
              <a:rPr lang="en-US" smtClean="0"/>
              <a:t>‹#›</a:t>
            </a:fld>
            <a:endParaRPr lang="en-US"/>
          </a:p>
        </p:txBody>
      </p:sp>
    </p:spTree>
    <p:extLst>
      <p:ext uri="{BB962C8B-B14F-4D97-AF65-F5344CB8AC3E}">
        <p14:creationId xmlns:p14="http://schemas.microsoft.com/office/powerpoint/2010/main" val="1002697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0A674-3E06-4E48-8C8A-657FD24746AB}" type="slidenum">
              <a:rPr lang="en-US" smtClean="0"/>
              <a:t>2</a:t>
            </a:fld>
            <a:endParaRPr lang="en-US"/>
          </a:p>
        </p:txBody>
      </p:sp>
    </p:spTree>
    <p:extLst>
      <p:ext uri="{BB962C8B-B14F-4D97-AF65-F5344CB8AC3E}">
        <p14:creationId xmlns:p14="http://schemas.microsoft.com/office/powerpoint/2010/main" val="881699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5E1ED-E7FA-4A50-BE22-1C82C2914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5FD0C-4BB5-57CD-2DFB-321A77D2D57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5B70C48-2BD9-1770-C5C3-7C71807AAA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3AF614-E3AB-9679-E851-96FBB0295F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0A674-3E06-4E48-8C8A-657FD24746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465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0A674-3E06-4E48-8C8A-657FD24746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725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0A674-3E06-4E48-8C8A-657FD24746AB}" type="slidenum">
              <a:rPr lang="en-US" smtClean="0"/>
              <a:t>24</a:t>
            </a:fld>
            <a:endParaRPr lang="en-US"/>
          </a:p>
        </p:txBody>
      </p:sp>
    </p:spTree>
    <p:extLst>
      <p:ext uri="{BB962C8B-B14F-4D97-AF65-F5344CB8AC3E}">
        <p14:creationId xmlns:p14="http://schemas.microsoft.com/office/powerpoint/2010/main" val="2940266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81390">
              <a:defRPr/>
            </a:pPr>
            <a:fld id="{765E40A0-2C16-49B8-9D6B-6BA1598A564C}" type="slidenum">
              <a:rPr lang="en-US">
                <a:solidFill>
                  <a:prstClr val="black"/>
                </a:solidFill>
                <a:latin typeface="Calibri" panose="020F0502020204030204"/>
              </a:rPr>
              <a:pPr defTabSz="881390">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360534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0A674-3E06-4E48-8C8A-657FD24746AB}" type="slidenum">
              <a:rPr lang="en-US" smtClean="0"/>
              <a:t>28</a:t>
            </a:fld>
            <a:endParaRPr lang="en-US"/>
          </a:p>
        </p:txBody>
      </p:sp>
    </p:spTree>
    <p:extLst>
      <p:ext uri="{BB962C8B-B14F-4D97-AF65-F5344CB8AC3E}">
        <p14:creationId xmlns:p14="http://schemas.microsoft.com/office/powerpoint/2010/main" val="3179709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61FA8-9ED2-77E9-0452-731F381CF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DD589-A1BB-8CF2-7265-0FDE75B38AE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BC83F28-9262-7060-99F6-DBEDE413A3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DCF667-F767-0B89-A6FC-CEC3BB950D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0A674-3E06-4E48-8C8A-657FD24746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261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0A674-3E06-4E48-8C8A-657FD24746AB}" type="slidenum">
              <a:rPr lang="en-US" smtClean="0"/>
              <a:t>30</a:t>
            </a:fld>
            <a:endParaRPr lang="en-US"/>
          </a:p>
        </p:txBody>
      </p:sp>
    </p:spTree>
    <p:extLst>
      <p:ext uri="{BB962C8B-B14F-4D97-AF65-F5344CB8AC3E}">
        <p14:creationId xmlns:p14="http://schemas.microsoft.com/office/powerpoint/2010/main" val="1753170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0A674-3E06-4E48-8C8A-657FD24746AB}" type="slidenum">
              <a:rPr lang="en-US" smtClean="0"/>
              <a:t>33</a:t>
            </a:fld>
            <a:endParaRPr lang="en-US"/>
          </a:p>
        </p:txBody>
      </p:sp>
    </p:spTree>
    <p:extLst>
      <p:ext uri="{BB962C8B-B14F-4D97-AF65-F5344CB8AC3E}">
        <p14:creationId xmlns:p14="http://schemas.microsoft.com/office/powerpoint/2010/main" val="1451771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0A674-3E06-4E48-8C8A-657FD24746AB}" type="slidenum">
              <a:rPr lang="en-US" smtClean="0"/>
              <a:t>34</a:t>
            </a:fld>
            <a:endParaRPr lang="en-US"/>
          </a:p>
        </p:txBody>
      </p:sp>
    </p:spTree>
    <p:extLst>
      <p:ext uri="{BB962C8B-B14F-4D97-AF65-F5344CB8AC3E}">
        <p14:creationId xmlns:p14="http://schemas.microsoft.com/office/powerpoint/2010/main" val="144262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F7FD1-D2F7-48E8-2336-41EBFF2CD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FA63D8-2C9D-3478-4C78-9045BFC42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6EE343-1234-A206-FBBC-0A1DC1DC3A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6C396F-174A-846E-2439-42868E727B55}"/>
              </a:ext>
            </a:extLst>
          </p:cNvPr>
          <p:cNvSpPr>
            <a:spLocks noGrp="1"/>
          </p:cNvSpPr>
          <p:nvPr>
            <p:ph type="sldNum" sz="quarter" idx="10"/>
          </p:nvPr>
        </p:nvSpPr>
        <p:spPr/>
        <p:txBody>
          <a:bodyPr/>
          <a:lstStyle/>
          <a:p>
            <a:fld id="{8BC0A674-3E06-4E48-8C8A-657FD24746A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211824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AA172C-E631-8741-8A8A-598C2AA6F8B6}" type="slidenum">
              <a:rPr lang="en-US" smtClean="0"/>
              <a:t>7</a:t>
            </a:fld>
            <a:endParaRPr lang="en-US"/>
          </a:p>
        </p:txBody>
      </p:sp>
    </p:spTree>
    <p:extLst>
      <p:ext uri="{BB962C8B-B14F-4D97-AF65-F5344CB8AC3E}">
        <p14:creationId xmlns:p14="http://schemas.microsoft.com/office/powerpoint/2010/main" val="4061627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Lamie</a:t>
            </a:r>
          </a:p>
        </p:txBody>
      </p:sp>
      <p:sp>
        <p:nvSpPr>
          <p:cNvPr id="4" name="Slide Number Placeholder 3"/>
          <p:cNvSpPr>
            <a:spLocks noGrp="1"/>
          </p:cNvSpPr>
          <p:nvPr>
            <p:ph type="sldNum" sz="quarter" idx="10"/>
          </p:nvPr>
        </p:nvSpPr>
        <p:spPr/>
        <p:txBody>
          <a:bodyPr/>
          <a:lstStyle/>
          <a:p>
            <a:fld id="{B9AA172C-E631-8741-8A8A-598C2AA6F8B6}" type="slidenum">
              <a:rPr lang="en-US" smtClean="0"/>
              <a:t>8</a:t>
            </a:fld>
            <a:endParaRPr lang="en-US"/>
          </a:p>
        </p:txBody>
      </p:sp>
    </p:spTree>
    <p:extLst>
      <p:ext uri="{BB962C8B-B14F-4D97-AF65-F5344CB8AC3E}">
        <p14:creationId xmlns:p14="http://schemas.microsoft.com/office/powerpoint/2010/main" val="421854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9950" y="512763"/>
            <a:ext cx="4559300" cy="2565400"/>
          </a:xfrm>
        </p:spPr>
      </p:sp>
      <p:sp>
        <p:nvSpPr>
          <p:cNvPr id="3" name="Notes Placeholder 2"/>
          <p:cNvSpPr>
            <a:spLocks noGrp="1"/>
          </p:cNvSpPr>
          <p:nvPr>
            <p:ph type="body" idx="1"/>
          </p:nvPr>
        </p:nvSpPr>
        <p:spPr/>
        <p:txBody>
          <a:bodyPr/>
          <a:lstStyle/>
          <a:p>
            <a:r>
              <a:rPr lang="en-US"/>
              <a:t>Mary Lamie</a:t>
            </a:r>
          </a:p>
        </p:txBody>
      </p:sp>
      <p:sp>
        <p:nvSpPr>
          <p:cNvPr id="4" name="Slide Number Placeholder 3"/>
          <p:cNvSpPr>
            <a:spLocks noGrp="1"/>
          </p:cNvSpPr>
          <p:nvPr>
            <p:ph type="sldNum" sz="quarter" idx="10"/>
          </p:nvPr>
        </p:nvSpPr>
        <p:spPr/>
        <p:txBody>
          <a:bodyPr/>
          <a:lstStyle/>
          <a:p>
            <a:fld id="{78604E87-B32B-4DEE-A0B7-3E6FF5F8643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654123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It’s a unified bi-state message that  crosses city, county and state lines and congressional delegation</a:t>
            </a:r>
            <a:endParaRPr lang="en-US"/>
          </a:p>
        </p:txBody>
      </p:sp>
      <p:sp>
        <p:nvSpPr>
          <p:cNvPr id="4" name="Slide Number Placeholder 3"/>
          <p:cNvSpPr>
            <a:spLocks noGrp="1"/>
          </p:cNvSpPr>
          <p:nvPr>
            <p:ph type="sldNum" sz="quarter" idx="10"/>
          </p:nvPr>
        </p:nvSpPr>
        <p:spPr/>
        <p:txBody>
          <a:bodyPr/>
          <a:lstStyle/>
          <a:p>
            <a:fld id="{083A578E-F0CE-48A4-83FD-B557A241384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188354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0A674-3E06-4E48-8C8A-657FD24746AB}" type="slidenum">
              <a:rPr lang="en-US" smtClean="0"/>
              <a:t>13</a:t>
            </a:fld>
            <a:endParaRPr lang="en-US"/>
          </a:p>
        </p:txBody>
      </p:sp>
    </p:spTree>
    <p:extLst>
      <p:ext uri="{BB962C8B-B14F-4D97-AF65-F5344CB8AC3E}">
        <p14:creationId xmlns:p14="http://schemas.microsoft.com/office/powerpoint/2010/main" val="1520416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C6B9D-D473-7F55-70A0-738A8F579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F67B87-A398-F964-53B8-2EC67E85949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58DEA3-1C46-9D52-CFCD-B9442DE190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154650-C1BA-E697-7628-A8A90769D3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0A674-3E06-4E48-8C8A-657FD24746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811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C1480-5833-60BF-0C30-2DFAE3A385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2F995-831A-8B63-B841-C8471C4753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78B78B2-69C8-DD1B-AADB-0DB7F50B31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514BB1-ED58-045E-8AA6-E560225BAF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0A674-3E06-4E48-8C8A-657FD24746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059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72801" cy="1143000"/>
          </a:xfrm>
        </p:spPr>
        <p:txBody>
          <a:bodyPr/>
          <a:lstStyle/>
          <a:p>
            <a:r>
              <a:rPr lang="en-US"/>
              <a:t>CLICK TO EDIT MASTER TITLE STYLE</a:t>
            </a:r>
          </a:p>
        </p:txBody>
      </p:sp>
    </p:spTree>
    <p:extLst>
      <p:ext uri="{BB962C8B-B14F-4D97-AF65-F5344CB8AC3E}">
        <p14:creationId xmlns:p14="http://schemas.microsoft.com/office/powerpoint/2010/main" val="398486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Meeting_Title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D2A231-F641-68F5-A6F7-FF39B902BA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0" y="1786"/>
            <a:ext cx="12192000" cy="6856214"/>
          </a:xfrm>
          <a:prstGeom prst="rect">
            <a:avLst/>
          </a:prstGeom>
        </p:spPr>
      </p:pic>
      <p:sp>
        <p:nvSpPr>
          <p:cNvPr id="9" name="Rectangle 8">
            <a:extLst>
              <a:ext uri="{FF2B5EF4-FFF2-40B4-BE49-F238E27FC236}">
                <a16:creationId xmlns:a16="http://schemas.microsoft.com/office/drawing/2014/main" id="{B5F2953F-B31E-83E8-0F86-A53C2D8DCD0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4722471"/>
            <a:ext cx="12192000" cy="2135529"/>
          </a:xfrm>
          <a:prstGeom prst="rect">
            <a:avLst/>
          </a:prstGeom>
          <a:solidFill>
            <a:srgbClr val="FEBE10">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Vertically stacked logo. Top is a square shape with the words St Louis Regional Freightway below the square decorative logo element and the words Your Gateway to the World below Freightway.">
            <a:extLst>
              <a:ext uri="{FF2B5EF4-FFF2-40B4-BE49-F238E27FC236}">
                <a16:creationId xmlns:a16="http://schemas.microsoft.com/office/drawing/2014/main" id="{C5DFE6AA-8BDB-23F6-C69F-1698568AE953}"/>
              </a:ext>
            </a:extLst>
          </p:cNvPr>
          <p:cNvPicPr>
            <a:picLocks noGrp="1" noRot="1" noChangeAspec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l="-3146" t="2" b="-6553"/>
          <a:stretch/>
        </p:blipFill>
        <p:spPr>
          <a:xfrm>
            <a:off x="417396" y="517454"/>
            <a:ext cx="3938389" cy="3189841"/>
          </a:xfrm>
          <a:prstGeom prst="rect">
            <a:avLst/>
          </a:prstGeom>
          <a:effectLst>
            <a:outerShdw blurRad="95250" dist="38100" dir="2700000" algn="tl" rotWithShape="0">
              <a:srgbClr val="000000">
                <a:alpha val="43000"/>
              </a:srgbClr>
            </a:outerShdw>
          </a:effectLst>
        </p:spPr>
      </p:pic>
      <p:sp>
        <p:nvSpPr>
          <p:cNvPr id="2" name="Title 1">
            <a:extLst>
              <a:ext uri="{FF2B5EF4-FFF2-40B4-BE49-F238E27FC236}">
                <a16:creationId xmlns:a16="http://schemas.microsoft.com/office/drawing/2014/main" id="{5E9A3D6A-994D-6B7E-14CC-425FCB567091}"/>
              </a:ext>
            </a:extLst>
          </p:cNvPr>
          <p:cNvSpPr>
            <a:spLocks noGrp="1"/>
          </p:cNvSpPr>
          <p:nvPr>
            <p:ph type="ctrTitle" hasCustomPrompt="1"/>
          </p:nvPr>
        </p:nvSpPr>
        <p:spPr>
          <a:xfrm>
            <a:off x="417396" y="5005236"/>
            <a:ext cx="11521440" cy="840230"/>
          </a:xfrm>
        </p:spPr>
        <p:txBody>
          <a:bodyPr anchor="b">
            <a:normAutofit/>
          </a:bodyPr>
          <a:lstStyle>
            <a:lvl1pPr algn="ctr">
              <a:defRPr sz="5400">
                <a:solidFill>
                  <a:schemeClr val="tx1"/>
                </a:solidFill>
              </a:defRPr>
            </a:lvl1pPr>
          </a:lstStyle>
          <a:p>
            <a:r>
              <a:rPr lang="en-US"/>
              <a:t>Committee Meeting Name</a:t>
            </a:r>
          </a:p>
        </p:txBody>
      </p:sp>
      <p:sp>
        <p:nvSpPr>
          <p:cNvPr id="3" name="Subtitle 2">
            <a:extLst>
              <a:ext uri="{FF2B5EF4-FFF2-40B4-BE49-F238E27FC236}">
                <a16:creationId xmlns:a16="http://schemas.microsoft.com/office/drawing/2014/main" id="{5D0C8A88-F418-F55A-8D5F-6EEDF5926A80}"/>
              </a:ext>
            </a:extLst>
          </p:cNvPr>
          <p:cNvSpPr>
            <a:spLocks noGrp="1"/>
          </p:cNvSpPr>
          <p:nvPr>
            <p:ph type="subTitle" idx="1" hasCustomPrompt="1"/>
          </p:nvPr>
        </p:nvSpPr>
        <p:spPr>
          <a:xfrm>
            <a:off x="417396" y="6017998"/>
            <a:ext cx="11521440" cy="535531"/>
          </a:xfrm>
        </p:spPr>
        <p:txBody>
          <a:bodyPr>
            <a:normAutofit/>
          </a:bodyPr>
          <a:lstStyle>
            <a:lvl1pPr marL="0" indent="0" algn="ctr">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Meeting Date | Meeting Time</a:t>
            </a:r>
          </a:p>
        </p:txBody>
      </p:sp>
      <p:sp>
        <p:nvSpPr>
          <p:cNvPr id="4" name="Date Placeholder 3" hidden="1">
            <a:extLst>
              <a:ext uri="{FF2B5EF4-FFF2-40B4-BE49-F238E27FC236}">
                <a16:creationId xmlns:a16="http://schemas.microsoft.com/office/drawing/2014/main" id="{B6F4275F-F092-5CFC-4AFC-213E7CC67AD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dt" sz="half" idx="10"/>
          </p:nvPr>
        </p:nvSpPr>
        <p:spPr/>
        <p:txBody>
          <a:bodyPr/>
          <a:lstStyle/>
          <a:p>
            <a:fld id="{939883C0-264C-4C30-85D4-1BE2583D510A}" type="datetimeFigureOut">
              <a:rPr lang="en-US" smtClean="0"/>
              <a:t>4/8/2026</a:t>
            </a:fld>
            <a:endParaRPr lang="en-US"/>
          </a:p>
        </p:txBody>
      </p:sp>
      <p:sp>
        <p:nvSpPr>
          <p:cNvPr id="5" name="Footer Placeholder 4" hidden="1">
            <a:extLst>
              <a:ext uri="{FF2B5EF4-FFF2-40B4-BE49-F238E27FC236}">
                <a16:creationId xmlns:a16="http://schemas.microsoft.com/office/drawing/2014/main" id="{5BE3696A-B02D-9325-3F42-4D6EB425BFFA}"/>
              </a:ext>
            </a:extLst>
          </p:cNvPr>
          <p:cNvSpPr>
            <a:spLocks noGrp="1" noRot="1" noMove="1" noResize="1" noEditPoints="1" noAdjustHandles="1" noChangeArrowheads="1" noChangeShapeType="1"/>
          </p:cNvSpPr>
          <p:nvPr>
            <p:ph type="ftr" sz="quarter" idx="11"/>
          </p:nvPr>
        </p:nvSpPr>
        <p:spPr/>
        <p:txBody>
          <a:bodyPr/>
          <a:lstStyle/>
          <a:p>
            <a:endParaRPr lang="en-US"/>
          </a:p>
        </p:txBody>
      </p:sp>
      <p:sp>
        <p:nvSpPr>
          <p:cNvPr id="6" name="Slide Number Placeholder 5" hidden="1">
            <a:extLst>
              <a:ext uri="{FF2B5EF4-FFF2-40B4-BE49-F238E27FC236}">
                <a16:creationId xmlns:a16="http://schemas.microsoft.com/office/drawing/2014/main" id="{55328DD7-3071-E864-A0C4-E52FB08B612E}"/>
              </a:ext>
            </a:extLst>
          </p:cNvPr>
          <p:cNvSpPr>
            <a:spLocks noGrp="1" noRot="1" noMove="1" noResize="1" noEditPoints="1" noAdjustHandles="1" noChangeArrowheads="1" noChangeShapeType="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4154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760" y="274638"/>
            <a:ext cx="10972482" cy="1143000"/>
          </a:xfrm>
        </p:spPr>
        <p:txBody>
          <a:bodyPr/>
          <a:lstStyle>
            <a:lvl1pPr algn="r">
              <a:defRPr sz="4400"/>
            </a:lvl1pPr>
          </a:lstStyle>
          <a:p>
            <a:r>
              <a:rPr lang="en-US" sz="3200" b="1">
                <a:solidFill>
                  <a:schemeClr val="bg1"/>
                </a:solidFill>
                <a:latin typeface="Myriad Pro"/>
                <a:cs typeface="Myriad Pro"/>
              </a:rPr>
              <a:t>CLICK TO EDIT MASTER TITLE STYLE</a:t>
            </a:r>
            <a:endParaRPr lang="en-US"/>
          </a:p>
        </p:txBody>
      </p:sp>
    </p:spTree>
    <p:extLst>
      <p:ext uri="{BB962C8B-B14F-4D97-AF65-F5344CB8AC3E}">
        <p14:creationId xmlns:p14="http://schemas.microsoft.com/office/powerpoint/2010/main" val="779212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72801" cy="1143000"/>
          </a:xfrm>
        </p:spPr>
        <p:txBody>
          <a:bodyPr/>
          <a:lstStyle>
            <a:lvl1pPr algn="l">
              <a:defRPr sz="360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2599415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1" cy="1143000"/>
          </a:xfrm>
        </p:spPr>
        <p:txBody>
          <a:bodyPr/>
          <a:lstStyle>
            <a:lvl1pPr algn="l">
              <a:defRPr sz="360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524915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4" name="Footer Placeholder 3"/>
          <p:cNvSpPr>
            <a:spLocks noGrp="1"/>
          </p:cNvSpPr>
          <p:nvPr>
            <p:ph type="ftr" sz="quarter" idx="11"/>
          </p:nvPr>
        </p:nvSpPr>
        <p:spPr>
          <a:xfrm>
            <a:off x="3256041" y="6339474"/>
            <a:ext cx="3190744" cy="226714"/>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737601" y="6356352"/>
            <a:ext cx="2844800" cy="365125"/>
          </a:xfrm>
          <a:prstGeom prst="rect">
            <a:avLst/>
          </a:prstGeom>
        </p:spPr>
        <p:txBody>
          <a:bodyPr/>
          <a:lstStyle/>
          <a:p>
            <a:fld id="{5199CF52-05EC-4D94-AC3B-6B2C670708B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27147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a:solidFill>
                  <a:schemeClr val="bg1"/>
                </a:solidFill>
                <a:latin typeface="Myriad Pro"/>
                <a:cs typeface="Myriad Pro"/>
              </a:rPr>
              <a:t>CLICK TO EDIT MASTER TITLE STYLE</a:t>
            </a:r>
          </a:p>
        </p:txBody>
      </p:sp>
    </p:spTree>
    <p:extLst>
      <p:ext uri="{BB962C8B-B14F-4D97-AF65-F5344CB8AC3E}">
        <p14:creationId xmlns:p14="http://schemas.microsoft.com/office/powerpoint/2010/main" val="3960332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Meeting_Title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D2A231-F641-68F5-A6F7-FF39B902BA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0" y="1786"/>
            <a:ext cx="12192000" cy="6856214"/>
          </a:xfrm>
          <a:prstGeom prst="rect">
            <a:avLst/>
          </a:prstGeom>
        </p:spPr>
      </p:pic>
      <p:sp>
        <p:nvSpPr>
          <p:cNvPr id="9" name="Rectangle 8">
            <a:extLst>
              <a:ext uri="{FF2B5EF4-FFF2-40B4-BE49-F238E27FC236}">
                <a16:creationId xmlns:a16="http://schemas.microsoft.com/office/drawing/2014/main" id="{B5F2953F-B31E-83E8-0F86-A53C2D8DCD0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4722471"/>
            <a:ext cx="12192000" cy="2135529"/>
          </a:xfrm>
          <a:prstGeom prst="rect">
            <a:avLst/>
          </a:prstGeom>
          <a:solidFill>
            <a:srgbClr val="FEBE10">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Vertically stacked logo. Top is a square shape with the words St Louis Regional Freightway below the square decorative logo element and the words Your Gateway to the World below Freightway.">
            <a:extLst>
              <a:ext uri="{FF2B5EF4-FFF2-40B4-BE49-F238E27FC236}">
                <a16:creationId xmlns:a16="http://schemas.microsoft.com/office/drawing/2014/main" id="{C5DFE6AA-8BDB-23F6-C69F-1698568AE953}"/>
              </a:ext>
            </a:extLst>
          </p:cNvPr>
          <p:cNvPicPr>
            <a:picLocks noGrp="1" noRot="1" noChangeAspec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l="-3146" t="2" b="-6553"/>
          <a:stretch/>
        </p:blipFill>
        <p:spPr>
          <a:xfrm>
            <a:off x="417396" y="517454"/>
            <a:ext cx="3938389" cy="3189841"/>
          </a:xfrm>
          <a:prstGeom prst="rect">
            <a:avLst/>
          </a:prstGeom>
          <a:effectLst>
            <a:outerShdw blurRad="95250" dist="38100" dir="2700000" algn="tl" rotWithShape="0">
              <a:srgbClr val="000000">
                <a:alpha val="43000"/>
              </a:srgbClr>
            </a:outerShdw>
          </a:effectLst>
        </p:spPr>
      </p:pic>
      <p:sp>
        <p:nvSpPr>
          <p:cNvPr id="2" name="Title 1">
            <a:extLst>
              <a:ext uri="{FF2B5EF4-FFF2-40B4-BE49-F238E27FC236}">
                <a16:creationId xmlns:a16="http://schemas.microsoft.com/office/drawing/2014/main" id="{5E9A3D6A-994D-6B7E-14CC-425FCB567091}"/>
              </a:ext>
            </a:extLst>
          </p:cNvPr>
          <p:cNvSpPr>
            <a:spLocks noGrp="1"/>
          </p:cNvSpPr>
          <p:nvPr>
            <p:ph type="ctrTitle" hasCustomPrompt="1"/>
          </p:nvPr>
        </p:nvSpPr>
        <p:spPr>
          <a:xfrm>
            <a:off x="417396" y="5005236"/>
            <a:ext cx="11521440" cy="840230"/>
          </a:xfrm>
        </p:spPr>
        <p:txBody>
          <a:bodyPr anchor="b">
            <a:normAutofit/>
          </a:bodyPr>
          <a:lstStyle>
            <a:lvl1pPr algn="ctr">
              <a:defRPr sz="5400">
                <a:solidFill>
                  <a:schemeClr val="tx1"/>
                </a:solidFill>
              </a:defRPr>
            </a:lvl1pPr>
          </a:lstStyle>
          <a:p>
            <a:r>
              <a:rPr lang="en-US"/>
              <a:t>Committee Meeting Name</a:t>
            </a:r>
          </a:p>
        </p:txBody>
      </p:sp>
      <p:sp>
        <p:nvSpPr>
          <p:cNvPr id="3" name="Subtitle 2">
            <a:extLst>
              <a:ext uri="{FF2B5EF4-FFF2-40B4-BE49-F238E27FC236}">
                <a16:creationId xmlns:a16="http://schemas.microsoft.com/office/drawing/2014/main" id="{5D0C8A88-F418-F55A-8D5F-6EEDF5926A80}"/>
              </a:ext>
            </a:extLst>
          </p:cNvPr>
          <p:cNvSpPr>
            <a:spLocks noGrp="1"/>
          </p:cNvSpPr>
          <p:nvPr>
            <p:ph type="subTitle" idx="1" hasCustomPrompt="1"/>
          </p:nvPr>
        </p:nvSpPr>
        <p:spPr>
          <a:xfrm>
            <a:off x="417396" y="6017998"/>
            <a:ext cx="11521440" cy="535531"/>
          </a:xfrm>
        </p:spPr>
        <p:txBody>
          <a:bodyPr>
            <a:normAutofit/>
          </a:bodyPr>
          <a:lstStyle>
            <a:lvl1pPr marL="0" indent="0" algn="ctr">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Meeting Date | Meeting Time</a:t>
            </a:r>
          </a:p>
        </p:txBody>
      </p:sp>
      <p:sp>
        <p:nvSpPr>
          <p:cNvPr id="4" name="Date Placeholder 3" hidden="1">
            <a:extLst>
              <a:ext uri="{FF2B5EF4-FFF2-40B4-BE49-F238E27FC236}">
                <a16:creationId xmlns:a16="http://schemas.microsoft.com/office/drawing/2014/main" id="{B6F4275F-F092-5CFC-4AFC-213E7CC67AD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dt" sz="half" idx="10"/>
          </p:nvPr>
        </p:nvSpPr>
        <p:spPr/>
        <p:txBody>
          <a:bodyPr/>
          <a:lstStyle/>
          <a:p>
            <a:fld id="{939883C0-264C-4C30-85D4-1BE2583D510A}" type="datetimeFigureOut">
              <a:rPr lang="en-US" smtClean="0"/>
              <a:t>4/8/2026</a:t>
            </a:fld>
            <a:endParaRPr lang="en-US"/>
          </a:p>
        </p:txBody>
      </p:sp>
      <p:sp>
        <p:nvSpPr>
          <p:cNvPr id="5" name="Footer Placeholder 4" hidden="1">
            <a:extLst>
              <a:ext uri="{FF2B5EF4-FFF2-40B4-BE49-F238E27FC236}">
                <a16:creationId xmlns:a16="http://schemas.microsoft.com/office/drawing/2014/main" id="{5BE3696A-B02D-9325-3F42-4D6EB425BFFA}"/>
              </a:ext>
            </a:extLst>
          </p:cNvPr>
          <p:cNvSpPr>
            <a:spLocks noGrp="1" noRot="1" noMove="1" noResize="1" noEditPoints="1" noAdjustHandles="1" noChangeArrowheads="1" noChangeShapeType="1"/>
          </p:cNvSpPr>
          <p:nvPr>
            <p:ph type="ftr" sz="quarter" idx="11"/>
          </p:nvPr>
        </p:nvSpPr>
        <p:spPr/>
        <p:txBody>
          <a:bodyPr/>
          <a:lstStyle/>
          <a:p>
            <a:endParaRPr lang="en-US"/>
          </a:p>
        </p:txBody>
      </p:sp>
      <p:sp>
        <p:nvSpPr>
          <p:cNvPr id="6" name="Slide Number Placeholder 5" hidden="1">
            <a:extLst>
              <a:ext uri="{FF2B5EF4-FFF2-40B4-BE49-F238E27FC236}">
                <a16:creationId xmlns:a16="http://schemas.microsoft.com/office/drawing/2014/main" id="{55328DD7-3071-E864-A0C4-E52FB08B612E}"/>
              </a:ext>
            </a:extLst>
          </p:cNvPr>
          <p:cNvSpPr>
            <a:spLocks noGrp="1" noRot="1" noMove="1" noResize="1" noEditPoints="1" noAdjustHandles="1" noChangeArrowheads="1" noChangeShapeType="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7138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609600" y="1600202"/>
            <a:ext cx="10972801" cy="4525963"/>
          </a:xfrm>
          <a:prstGeom prst="rect">
            <a:avLst/>
          </a:prstGeom>
        </p:spPr>
        <p:txBody>
          <a:bodyPr/>
          <a:lstStyle>
            <a:lvl1pPr>
              <a:defRPr sz="2400">
                <a:latin typeface="Calibri" panose="020F0502020204030204" pitchFamily="34" charset="0"/>
                <a:ea typeface="Calibri" panose="020F0502020204030204" pitchFamily="34" charset="0"/>
                <a:cs typeface="Calibri" panose="020F0502020204030204" pitchFamily="34" charset="0"/>
              </a:defRPr>
            </a:lvl1pPr>
            <a:lvl2pPr>
              <a:defRPr sz="2400">
                <a:latin typeface="Calibri" panose="020F0502020204030204" pitchFamily="34" charset="0"/>
                <a:ea typeface="Calibri" panose="020F0502020204030204" pitchFamily="34" charset="0"/>
                <a:cs typeface="Calibri" panose="020F0502020204030204" pitchFamily="34" charset="0"/>
              </a:defRPr>
            </a:lvl2pPr>
            <a:lvl3pPr>
              <a:defRPr sz="2400">
                <a:latin typeface="Calibri" panose="020F0502020204030204" pitchFamily="34" charset="0"/>
                <a:ea typeface="Calibri" panose="020F0502020204030204" pitchFamily="34" charset="0"/>
                <a:cs typeface="Calibri" panose="020F0502020204030204" pitchFamily="34" charset="0"/>
              </a:defRPr>
            </a:lvl3pPr>
            <a:lvl4pPr>
              <a:defRPr sz="2400">
                <a:latin typeface="Calibri" panose="020F0502020204030204" pitchFamily="34" charset="0"/>
                <a:ea typeface="Calibri" panose="020F0502020204030204" pitchFamily="34" charset="0"/>
                <a:cs typeface="Calibri" panose="020F0502020204030204" pitchFamily="34" charset="0"/>
              </a:defRPr>
            </a:lvl4pPr>
            <a:lvl5pPr>
              <a:defRPr sz="2400">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Footer Placeholder 4"/>
          <p:cNvSpPr>
            <a:spLocks noGrp="1"/>
          </p:cNvSpPr>
          <p:nvPr>
            <p:ph type="ftr" sz="quarter" idx="11"/>
          </p:nvPr>
        </p:nvSpPr>
        <p:spPr>
          <a:xfrm>
            <a:off x="3256041" y="6339474"/>
            <a:ext cx="3190744" cy="226714"/>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EEF77951-9275-AE47-8427-4426DDC39F83}" type="slidenum">
              <a:rPr lang="en-US" smtClean="0"/>
              <a:t>‹#›</a:t>
            </a:fld>
            <a:endParaRPr lang="en-US"/>
          </a:p>
        </p:txBody>
      </p:sp>
    </p:spTree>
    <p:extLst>
      <p:ext uri="{BB962C8B-B14F-4D97-AF65-F5344CB8AC3E}">
        <p14:creationId xmlns:p14="http://schemas.microsoft.com/office/powerpoint/2010/main" val="4184578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659159-ABB5-D95B-93E1-CBCF187FAA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8824" cy="6856214"/>
          </a:xfrm>
          <a:prstGeom prst="rect">
            <a:avLst/>
          </a:prstGeom>
        </p:spPr>
      </p:pic>
      <p:sp>
        <p:nvSpPr>
          <p:cNvPr id="11" name="Rectangle 10">
            <a:extLst>
              <a:ext uri="{FF2B5EF4-FFF2-40B4-BE49-F238E27FC236}">
                <a16:creationId xmlns:a16="http://schemas.microsoft.com/office/drawing/2014/main" id="{FB18B200-E9F6-C89E-DD72-CCC6B326BE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325" y="4797779"/>
            <a:ext cx="12188824" cy="2060222"/>
          </a:xfrm>
          <a:prstGeom prst="rect">
            <a:avLst/>
          </a:prstGeom>
          <a:solidFill>
            <a:srgbClr val="FEBE10">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hidden="1">
            <a:extLst>
              <a:ext uri="{FF2B5EF4-FFF2-40B4-BE49-F238E27FC236}">
                <a16:creationId xmlns:a16="http://schemas.microsoft.com/office/drawing/2014/main" id="{D972F000-A295-7638-923E-3D33EC76777B}"/>
              </a:ext>
            </a:extLst>
          </p:cNvPr>
          <p:cNvSpPr>
            <a:spLocks noGrp="1" noRot="1" noMove="1" noResize="1" noEditPoints="1" noAdjustHandles="1" noChangeArrowheads="1" noChangeShapeType="1"/>
          </p:cNvSpPr>
          <p:nvPr>
            <p:ph type="dt" sz="half" idx="10"/>
          </p:nvPr>
        </p:nvSpPr>
        <p:spPr/>
        <p:txBody>
          <a:bodyPr/>
          <a:lstStyle/>
          <a:p>
            <a:fld id="{939883C0-264C-4C30-85D4-1BE2583D510A}" type="datetimeFigureOut">
              <a:rPr lang="en-US" smtClean="0"/>
              <a:t>4/8/2026</a:t>
            </a:fld>
            <a:endParaRPr lang="en-US"/>
          </a:p>
        </p:txBody>
      </p:sp>
      <p:sp>
        <p:nvSpPr>
          <p:cNvPr id="5" name="Footer Placeholder 4" hidden="1">
            <a:extLst>
              <a:ext uri="{FF2B5EF4-FFF2-40B4-BE49-F238E27FC236}">
                <a16:creationId xmlns:a16="http://schemas.microsoft.com/office/drawing/2014/main" id="{E10BB33E-669C-09CF-B520-B8038CC1E8FC}"/>
              </a:ext>
            </a:extLst>
          </p:cNvPr>
          <p:cNvSpPr>
            <a:spLocks noGrp="1" noRot="1" noMove="1" noResize="1" noEditPoints="1" noAdjustHandles="1" noChangeArrowheads="1" noChangeShapeType="1"/>
          </p:cNvSpPr>
          <p:nvPr>
            <p:ph type="ftr" sz="quarter" idx="11"/>
          </p:nvPr>
        </p:nvSpPr>
        <p:spPr/>
        <p:txBody>
          <a:bodyPr/>
          <a:lstStyle/>
          <a:p>
            <a:endParaRPr lang="en-US"/>
          </a:p>
        </p:txBody>
      </p:sp>
      <p:sp>
        <p:nvSpPr>
          <p:cNvPr id="6" name="Slide Number Placeholder 5" hidden="1">
            <a:extLst>
              <a:ext uri="{FF2B5EF4-FFF2-40B4-BE49-F238E27FC236}">
                <a16:creationId xmlns:a16="http://schemas.microsoft.com/office/drawing/2014/main" id="{0BEFA321-79D8-B39C-5D59-FBECDE1407D6}"/>
              </a:ext>
            </a:extLst>
          </p:cNvPr>
          <p:cNvSpPr>
            <a:spLocks noGrp="1" noRot="1" noMove="1" noResize="1" noEditPoints="1" noAdjustHandles="1" noChangeArrowheads="1" noChangeShapeType="1"/>
          </p:cNvSpPr>
          <p:nvPr>
            <p:ph type="sldNum" sz="quarter" idx="12"/>
          </p:nvPr>
        </p:nvSpPr>
        <p:spPr/>
        <p:txBody>
          <a:bodyPr/>
          <a:lstStyle/>
          <a:p>
            <a:fld id="{330EA680-D336-4FF7-8B7A-9848BB0A1C32}" type="slidenum">
              <a:rPr lang="en-US" smtClean="0"/>
              <a:t>‹#›</a:t>
            </a:fld>
            <a:endParaRPr lang="en-US"/>
          </a:p>
        </p:txBody>
      </p:sp>
      <p:sp>
        <p:nvSpPr>
          <p:cNvPr id="2" name="Title 1">
            <a:extLst>
              <a:ext uri="{FF2B5EF4-FFF2-40B4-BE49-F238E27FC236}">
                <a16:creationId xmlns:a16="http://schemas.microsoft.com/office/drawing/2014/main" id="{B56BF7E8-9A20-8D4E-3BF3-17D8100E6EAF}"/>
              </a:ext>
            </a:extLst>
          </p:cNvPr>
          <p:cNvSpPr>
            <a:spLocks noGrp="1"/>
          </p:cNvSpPr>
          <p:nvPr>
            <p:ph type="title" hasCustomPrompt="1"/>
          </p:nvPr>
        </p:nvSpPr>
        <p:spPr>
          <a:xfrm>
            <a:off x="469527" y="5465763"/>
            <a:ext cx="11247120" cy="1005523"/>
          </a:xfrm>
        </p:spPr>
        <p:txBody>
          <a:bodyPr anchor="b">
            <a:noAutofit/>
          </a:bodyPr>
          <a:lstStyle>
            <a:lvl1pPr algn="ctr">
              <a:defRPr sz="4000">
                <a:solidFill>
                  <a:schemeClr val="tx1"/>
                </a:solidFill>
              </a:defRPr>
            </a:lvl1pPr>
          </a:lstStyle>
          <a:p>
            <a:r>
              <a:rPr lang="en-US"/>
              <a:t>Section Title Slide</a:t>
            </a:r>
          </a:p>
        </p:txBody>
      </p:sp>
    </p:spTree>
    <p:extLst>
      <p:ext uri="{BB962C8B-B14F-4D97-AF65-F5344CB8AC3E}">
        <p14:creationId xmlns:p14="http://schemas.microsoft.com/office/powerpoint/2010/main" val="1796980232"/>
      </p:ext>
    </p:extLst>
  </p:cSld>
  <p:clrMapOvr>
    <a:masterClrMapping/>
  </p:clrMapOvr>
  <mc:AlternateContent xmlns:mc="http://schemas.openxmlformats.org/markup-compatibility/2006" xmlns:p14="http://schemas.microsoft.com/office/powerpoint/2010/main">
    <mc:Choice Requires="p14">
      <p:transition spd="slow" p14:dur="2000" advClick="0" advTm="8000">
        <p:fade thruBlk="1"/>
      </p:transition>
    </mc:Choice>
    <mc:Fallback xmlns="">
      <p:transition spd="slow" advClick="0" advTm="8000">
        <p:fade thruBlk="1"/>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72801"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82325435"/>
      </p:ext>
    </p:extLst>
  </p:cSld>
  <p:clrMapOvr>
    <a:masterClrMapping/>
  </p:clrMapOvr>
  <mc:AlternateContent xmlns:mc="http://schemas.openxmlformats.org/markup-compatibility/2006" xmlns:p14="http://schemas.microsoft.com/office/powerpoint/2010/main">
    <mc:Choice Requires="p14">
      <p:transition spd="slow" p14:dur="2000" advClick="0" advTm="8000">
        <p:fade thruBlk="1"/>
      </p:transition>
    </mc:Choice>
    <mc:Fallback xmlns="">
      <p:transition spd="slow" advClick="0" advTm="8000">
        <p:fade thruBlk="1"/>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4" name="Footer Placeholder 3"/>
          <p:cNvSpPr>
            <a:spLocks noGrp="1"/>
          </p:cNvSpPr>
          <p:nvPr>
            <p:ph type="ftr" sz="quarter" idx="11"/>
          </p:nvPr>
        </p:nvSpPr>
        <p:spPr>
          <a:xfrm>
            <a:off x="3256041" y="6339474"/>
            <a:ext cx="3190744" cy="226714"/>
          </a:xfrm>
          <a:prstGeom prst="rect">
            <a:avLst/>
          </a:prstGeom>
        </p:spPr>
        <p:txBody>
          <a:bodyPr/>
          <a:lstStyle/>
          <a:p>
            <a:endParaRPr lang="en-US"/>
          </a:p>
        </p:txBody>
      </p:sp>
      <p:sp>
        <p:nvSpPr>
          <p:cNvPr id="5" name="Slide Number Placeholder 4"/>
          <p:cNvSpPr>
            <a:spLocks noGrp="1"/>
          </p:cNvSpPr>
          <p:nvPr>
            <p:ph type="sldNum" sz="quarter" idx="12"/>
          </p:nvPr>
        </p:nvSpPr>
        <p:spPr>
          <a:xfrm>
            <a:off x="8737601" y="6356352"/>
            <a:ext cx="2844800" cy="365125"/>
          </a:xfrm>
          <a:prstGeom prst="rect">
            <a:avLst/>
          </a:prstGeom>
        </p:spPr>
        <p:txBody>
          <a:bodyPr/>
          <a:lstStyle/>
          <a:p>
            <a:fld id="{7F79FDCB-6509-4231-9A03-931D6DCE04D4}" type="slidenum">
              <a:rPr lang="en-US" smtClean="0"/>
              <a:t>‹#›</a:t>
            </a:fld>
            <a:endParaRPr lang="en-US"/>
          </a:p>
        </p:txBody>
      </p:sp>
    </p:spTree>
    <p:extLst>
      <p:ext uri="{BB962C8B-B14F-4D97-AF65-F5344CB8AC3E}">
        <p14:creationId xmlns:p14="http://schemas.microsoft.com/office/powerpoint/2010/main" val="1513140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a:solidFill>
                  <a:schemeClr val="bg1"/>
                </a:solidFill>
                <a:latin typeface="Myriad Pro"/>
                <a:cs typeface="Myriad Pro"/>
              </a:rPr>
              <a:t>CLICK TO EDIT MASTER TITLE STYLE</a:t>
            </a:r>
          </a:p>
        </p:txBody>
      </p:sp>
    </p:spTree>
    <p:extLst>
      <p:ext uri="{BB962C8B-B14F-4D97-AF65-F5344CB8AC3E}">
        <p14:creationId xmlns:p14="http://schemas.microsoft.com/office/powerpoint/2010/main" val="466483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72801" cy="1143000"/>
          </a:xfrm>
        </p:spPr>
        <p:txBody>
          <a:bodyPr/>
          <a:lstStyle/>
          <a:p>
            <a:r>
              <a:rPr lang="en-US"/>
              <a:t>CLICK TO EDIT MASTER TITLE STYLE</a:t>
            </a:r>
          </a:p>
        </p:txBody>
      </p:sp>
    </p:spTree>
    <p:extLst>
      <p:ext uri="{BB962C8B-B14F-4D97-AF65-F5344CB8AC3E}">
        <p14:creationId xmlns:p14="http://schemas.microsoft.com/office/powerpoint/2010/main" val="3341141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1" cy="1143000"/>
          </a:xfrm>
        </p:spPr>
        <p:txBody>
          <a:bodyPr/>
          <a:lstStyle/>
          <a:p>
            <a:r>
              <a:rPr lang="en-US"/>
              <a:t>CLICK TO EDIT MASTER TITLE STYLE</a:t>
            </a:r>
          </a:p>
        </p:txBody>
      </p:sp>
    </p:spTree>
    <p:extLst>
      <p:ext uri="{BB962C8B-B14F-4D97-AF65-F5344CB8AC3E}">
        <p14:creationId xmlns:p14="http://schemas.microsoft.com/office/powerpoint/2010/main" val="3228657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8AF54BD-0B53-4F63-81AD-6B3B0A9DA712}" type="datetimeFigureOut">
              <a:rPr lang="en-US" smtClean="0">
                <a:solidFill>
                  <a:prstClr val="black"/>
                </a:solidFill>
              </a:rPr>
              <a:pPr/>
              <a:t>4/8/2026</a:t>
            </a:fld>
            <a:endParaRPr 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A1B3091-2726-4021-9CB9-2DC2E3CE980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94962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72801" cy="1143000"/>
          </a:xfrm>
        </p:spPr>
        <p:txBody>
          <a:bodyPr/>
          <a:lstStyle>
            <a:lvl1pPr algn="l">
              <a:defRPr>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3907769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1" cy="1143000"/>
          </a:xfrm>
        </p:spPr>
        <p:txBody>
          <a:bodyPr/>
          <a:lstStyle>
            <a:lvl1pPr algn="l">
              <a:defRPr sz="3200"/>
            </a:lvl1pPr>
          </a:lstStyle>
          <a:p>
            <a:r>
              <a:rPr lang="en-US"/>
              <a:t>Click to edit master title style</a:t>
            </a:r>
          </a:p>
        </p:txBody>
      </p:sp>
    </p:spTree>
    <p:extLst>
      <p:ext uri="{BB962C8B-B14F-4D97-AF65-F5344CB8AC3E}">
        <p14:creationId xmlns:p14="http://schemas.microsoft.com/office/powerpoint/2010/main" val="3661495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609600" y="1600202"/>
            <a:ext cx="10972801" cy="4525963"/>
          </a:xfrm>
          <a:prstGeom prst="rect">
            <a:avLst/>
          </a:prstGeom>
        </p:spPr>
        <p:txBody>
          <a:bodyPr/>
          <a:lstStyle>
            <a:lvl1pPr>
              <a:defRPr sz="2400">
                <a:latin typeface="Calibri" panose="020F0502020204030204" pitchFamily="34" charset="0"/>
                <a:ea typeface="Calibri" panose="020F0502020204030204" pitchFamily="34" charset="0"/>
                <a:cs typeface="Calibri" panose="020F0502020204030204" pitchFamily="34" charset="0"/>
              </a:defRPr>
            </a:lvl1pPr>
            <a:lvl2pPr>
              <a:defRPr sz="2400">
                <a:latin typeface="Calibri" panose="020F0502020204030204" pitchFamily="34" charset="0"/>
                <a:ea typeface="Calibri" panose="020F0502020204030204" pitchFamily="34" charset="0"/>
                <a:cs typeface="Calibri" panose="020F0502020204030204" pitchFamily="34" charset="0"/>
              </a:defRPr>
            </a:lvl2pPr>
            <a:lvl3pPr>
              <a:defRPr sz="2400">
                <a:latin typeface="Calibri" panose="020F0502020204030204" pitchFamily="34" charset="0"/>
                <a:ea typeface="Calibri" panose="020F0502020204030204" pitchFamily="34" charset="0"/>
                <a:cs typeface="Calibri" panose="020F0502020204030204" pitchFamily="34" charset="0"/>
              </a:defRPr>
            </a:lvl3pPr>
            <a:lvl4pPr>
              <a:defRPr sz="2400">
                <a:latin typeface="Calibri" panose="020F0502020204030204" pitchFamily="34" charset="0"/>
                <a:ea typeface="Calibri" panose="020F0502020204030204" pitchFamily="34" charset="0"/>
                <a:cs typeface="Calibri" panose="020F0502020204030204" pitchFamily="34" charset="0"/>
              </a:defRPr>
            </a:lvl4pPr>
            <a:lvl5pPr>
              <a:defRPr sz="2400">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6041" y="6339474"/>
            <a:ext cx="3190744" cy="226714"/>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EEF77951-9275-AE47-8427-4426DDC39F83}" type="slidenum">
              <a:rPr lang="en-US" smtClean="0"/>
              <a:t>‹#›</a:t>
            </a:fld>
            <a:endParaRPr lang="en-US"/>
          </a:p>
        </p:txBody>
      </p:sp>
    </p:spTree>
    <p:extLst>
      <p:ext uri="{BB962C8B-B14F-4D97-AF65-F5344CB8AC3E}">
        <p14:creationId xmlns:p14="http://schemas.microsoft.com/office/powerpoint/2010/main" val="3700059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80" y="1436750"/>
            <a:ext cx="12192000" cy="0"/>
          </a:xfrm>
          <a:custGeom>
            <a:avLst/>
            <a:gdLst/>
            <a:ahLst/>
            <a:cxnLst/>
            <a:rect l="l" t="t" r="r" b="b"/>
            <a:pathLst>
              <a:path w="12192000">
                <a:moveTo>
                  <a:pt x="0" y="0"/>
                </a:moveTo>
                <a:lnTo>
                  <a:pt x="12191619" y="0"/>
                </a:lnTo>
              </a:path>
            </a:pathLst>
          </a:custGeom>
          <a:ln w="12700">
            <a:solidFill>
              <a:srgbClr val="797C78"/>
            </a:solidFill>
          </a:ln>
        </p:spPr>
        <p:txBody>
          <a:bodyPr wrap="square" lIns="0" tIns="0" rIns="0" bIns="0" rtlCol="0"/>
          <a:lstStyle/>
          <a:p>
            <a:endParaRPr/>
          </a:p>
        </p:txBody>
      </p:sp>
      <p:sp>
        <p:nvSpPr>
          <p:cNvPr id="17" name="bk object 17"/>
          <p:cNvSpPr/>
          <p:nvPr/>
        </p:nvSpPr>
        <p:spPr>
          <a:xfrm>
            <a:off x="609600" y="6126479"/>
            <a:ext cx="10997565" cy="0"/>
          </a:xfrm>
          <a:custGeom>
            <a:avLst/>
            <a:gdLst/>
            <a:ahLst/>
            <a:cxnLst/>
            <a:rect l="l" t="t" r="r" b="b"/>
            <a:pathLst>
              <a:path w="10997565">
                <a:moveTo>
                  <a:pt x="0" y="0"/>
                </a:moveTo>
                <a:lnTo>
                  <a:pt x="10997514" y="0"/>
                </a:lnTo>
              </a:path>
            </a:pathLst>
          </a:custGeom>
          <a:ln w="3175">
            <a:solidFill>
              <a:srgbClr val="D9D9D9"/>
            </a:solidFill>
          </a:ln>
        </p:spPr>
        <p:txBody>
          <a:bodyPr wrap="square" lIns="0" tIns="0" rIns="0" bIns="0" rtlCol="0"/>
          <a:lstStyle/>
          <a:p>
            <a:endParaRPr/>
          </a:p>
        </p:txBody>
      </p:sp>
      <p:sp>
        <p:nvSpPr>
          <p:cNvPr id="18" name="bk object 18"/>
          <p:cNvSpPr/>
          <p:nvPr/>
        </p:nvSpPr>
        <p:spPr>
          <a:xfrm>
            <a:off x="605312" y="6468269"/>
            <a:ext cx="146050" cy="146050"/>
          </a:xfrm>
          <a:custGeom>
            <a:avLst/>
            <a:gdLst/>
            <a:ahLst/>
            <a:cxnLst/>
            <a:rect l="l" t="t" r="r" b="b"/>
            <a:pathLst>
              <a:path w="146050" h="146050">
                <a:moveTo>
                  <a:pt x="90994" y="146032"/>
                </a:moveTo>
                <a:lnTo>
                  <a:pt x="0" y="146032"/>
                </a:lnTo>
                <a:lnTo>
                  <a:pt x="0" y="54793"/>
                </a:lnTo>
                <a:lnTo>
                  <a:pt x="54546" y="0"/>
                </a:lnTo>
                <a:lnTo>
                  <a:pt x="54546" y="91238"/>
                </a:lnTo>
                <a:lnTo>
                  <a:pt x="145793" y="91238"/>
                </a:lnTo>
                <a:lnTo>
                  <a:pt x="90994" y="146032"/>
                </a:lnTo>
                <a:close/>
              </a:path>
            </a:pathLst>
          </a:custGeom>
          <a:solidFill>
            <a:srgbClr val="C6391D"/>
          </a:solidFill>
        </p:spPr>
        <p:txBody>
          <a:bodyPr wrap="square" lIns="0" tIns="0" rIns="0" bIns="0" rtlCol="0"/>
          <a:lstStyle/>
          <a:p>
            <a:endParaRPr/>
          </a:p>
        </p:txBody>
      </p:sp>
      <p:sp>
        <p:nvSpPr>
          <p:cNvPr id="19" name="bk object 19"/>
          <p:cNvSpPr/>
          <p:nvPr/>
        </p:nvSpPr>
        <p:spPr>
          <a:xfrm>
            <a:off x="605312" y="6322489"/>
            <a:ext cx="146050" cy="146050"/>
          </a:xfrm>
          <a:custGeom>
            <a:avLst/>
            <a:gdLst/>
            <a:ahLst/>
            <a:cxnLst/>
            <a:rect l="l" t="t" r="r" b="b"/>
            <a:pathLst>
              <a:path w="146050" h="146050">
                <a:moveTo>
                  <a:pt x="54546" y="145780"/>
                </a:moveTo>
                <a:lnTo>
                  <a:pt x="0" y="91238"/>
                </a:lnTo>
                <a:lnTo>
                  <a:pt x="0" y="0"/>
                </a:lnTo>
                <a:lnTo>
                  <a:pt x="90994" y="0"/>
                </a:lnTo>
                <a:lnTo>
                  <a:pt x="145793" y="54793"/>
                </a:lnTo>
                <a:lnTo>
                  <a:pt x="54546" y="54793"/>
                </a:lnTo>
                <a:lnTo>
                  <a:pt x="54546" y="145780"/>
                </a:lnTo>
                <a:close/>
              </a:path>
            </a:pathLst>
          </a:custGeom>
          <a:solidFill>
            <a:srgbClr val="707874"/>
          </a:solidFill>
        </p:spPr>
        <p:txBody>
          <a:bodyPr wrap="square" lIns="0" tIns="0" rIns="0" bIns="0" rtlCol="0"/>
          <a:lstStyle/>
          <a:p>
            <a:endParaRPr/>
          </a:p>
        </p:txBody>
      </p:sp>
      <p:sp>
        <p:nvSpPr>
          <p:cNvPr id="20" name="bk object 20"/>
          <p:cNvSpPr/>
          <p:nvPr/>
        </p:nvSpPr>
        <p:spPr>
          <a:xfrm>
            <a:off x="751105" y="6322489"/>
            <a:ext cx="146050" cy="146050"/>
          </a:xfrm>
          <a:custGeom>
            <a:avLst/>
            <a:gdLst/>
            <a:ahLst/>
            <a:cxnLst/>
            <a:rect l="l" t="t" r="r" b="b"/>
            <a:pathLst>
              <a:path w="146050" h="146050">
                <a:moveTo>
                  <a:pt x="90995" y="145780"/>
                </a:moveTo>
                <a:lnTo>
                  <a:pt x="90995" y="54793"/>
                </a:lnTo>
                <a:lnTo>
                  <a:pt x="0" y="54793"/>
                </a:lnTo>
                <a:lnTo>
                  <a:pt x="54547" y="0"/>
                </a:lnTo>
                <a:lnTo>
                  <a:pt x="145794" y="0"/>
                </a:lnTo>
                <a:lnTo>
                  <a:pt x="145794" y="91238"/>
                </a:lnTo>
                <a:lnTo>
                  <a:pt x="90995" y="145780"/>
                </a:lnTo>
                <a:close/>
              </a:path>
            </a:pathLst>
          </a:custGeom>
          <a:solidFill>
            <a:srgbClr val="F8B809"/>
          </a:solidFill>
        </p:spPr>
        <p:txBody>
          <a:bodyPr wrap="square" lIns="0" tIns="0" rIns="0" bIns="0" rtlCol="0"/>
          <a:lstStyle/>
          <a:p>
            <a:endParaRPr/>
          </a:p>
        </p:txBody>
      </p:sp>
      <p:sp>
        <p:nvSpPr>
          <p:cNvPr id="21" name="bk object 21"/>
          <p:cNvSpPr/>
          <p:nvPr/>
        </p:nvSpPr>
        <p:spPr>
          <a:xfrm>
            <a:off x="751106" y="6468269"/>
            <a:ext cx="146050" cy="146050"/>
          </a:xfrm>
          <a:custGeom>
            <a:avLst/>
            <a:gdLst/>
            <a:ahLst/>
            <a:cxnLst/>
            <a:rect l="l" t="t" r="r" b="b"/>
            <a:pathLst>
              <a:path w="146050" h="146050">
                <a:moveTo>
                  <a:pt x="145793" y="146032"/>
                </a:moveTo>
                <a:lnTo>
                  <a:pt x="54547" y="146032"/>
                </a:lnTo>
                <a:lnTo>
                  <a:pt x="0" y="91238"/>
                </a:lnTo>
                <a:lnTo>
                  <a:pt x="90995" y="91238"/>
                </a:lnTo>
                <a:lnTo>
                  <a:pt x="90995" y="0"/>
                </a:lnTo>
                <a:lnTo>
                  <a:pt x="145793" y="54793"/>
                </a:lnTo>
                <a:lnTo>
                  <a:pt x="145793" y="146032"/>
                </a:lnTo>
                <a:close/>
              </a:path>
            </a:pathLst>
          </a:custGeom>
          <a:solidFill>
            <a:srgbClr val="A7520E"/>
          </a:solidFill>
        </p:spPr>
        <p:txBody>
          <a:bodyPr wrap="square" lIns="0" tIns="0" rIns="0" bIns="0" rtlCol="0"/>
          <a:lstStyle/>
          <a:p>
            <a:endParaRPr/>
          </a:p>
        </p:txBody>
      </p:sp>
      <p:sp>
        <p:nvSpPr>
          <p:cNvPr id="22" name="bk object 22"/>
          <p:cNvSpPr/>
          <p:nvPr/>
        </p:nvSpPr>
        <p:spPr>
          <a:xfrm>
            <a:off x="989906" y="6322740"/>
            <a:ext cx="75565" cy="99060"/>
          </a:xfrm>
          <a:custGeom>
            <a:avLst/>
            <a:gdLst/>
            <a:ahLst/>
            <a:cxnLst/>
            <a:rect l="l" t="t" r="r" b="b"/>
            <a:pathLst>
              <a:path w="75565" h="99060">
                <a:moveTo>
                  <a:pt x="73762" y="80430"/>
                </a:moveTo>
                <a:lnTo>
                  <a:pt x="44492" y="80430"/>
                </a:lnTo>
                <a:lnTo>
                  <a:pt x="49770" y="78671"/>
                </a:lnTo>
                <a:lnTo>
                  <a:pt x="54295" y="71130"/>
                </a:lnTo>
                <a:lnTo>
                  <a:pt x="54295" y="67360"/>
                </a:lnTo>
                <a:lnTo>
                  <a:pt x="52033" y="63841"/>
                </a:lnTo>
                <a:lnTo>
                  <a:pt x="49770" y="60071"/>
                </a:lnTo>
                <a:lnTo>
                  <a:pt x="44492" y="57558"/>
                </a:lnTo>
                <a:lnTo>
                  <a:pt x="35694" y="56804"/>
                </a:lnTo>
                <a:lnTo>
                  <a:pt x="27650" y="55798"/>
                </a:lnTo>
                <a:lnTo>
                  <a:pt x="20360" y="53536"/>
                </a:lnTo>
                <a:lnTo>
                  <a:pt x="7289" y="45493"/>
                </a:lnTo>
                <a:lnTo>
                  <a:pt x="4021" y="38707"/>
                </a:lnTo>
                <a:lnTo>
                  <a:pt x="4021" y="20359"/>
                </a:lnTo>
                <a:lnTo>
                  <a:pt x="7792" y="13321"/>
                </a:lnTo>
                <a:lnTo>
                  <a:pt x="15082" y="8043"/>
                </a:lnTo>
                <a:lnTo>
                  <a:pt x="22623" y="2764"/>
                </a:lnTo>
                <a:lnTo>
                  <a:pt x="30415" y="0"/>
                </a:lnTo>
                <a:lnTo>
                  <a:pt x="47508" y="0"/>
                </a:lnTo>
                <a:lnTo>
                  <a:pt x="73902" y="13321"/>
                </a:lnTo>
                <a:lnTo>
                  <a:pt x="68522" y="18599"/>
                </a:lnTo>
                <a:lnTo>
                  <a:pt x="34186" y="18599"/>
                </a:lnTo>
                <a:lnTo>
                  <a:pt x="29158" y="20359"/>
                </a:lnTo>
                <a:lnTo>
                  <a:pt x="26896" y="24129"/>
                </a:lnTo>
                <a:lnTo>
                  <a:pt x="24885" y="27899"/>
                </a:lnTo>
                <a:lnTo>
                  <a:pt x="24885" y="31166"/>
                </a:lnTo>
                <a:lnTo>
                  <a:pt x="50525" y="40466"/>
                </a:lnTo>
                <a:lnTo>
                  <a:pt x="58066" y="43231"/>
                </a:lnTo>
                <a:lnTo>
                  <a:pt x="64853" y="48007"/>
                </a:lnTo>
                <a:lnTo>
                  <a:pt x="71640" y="52531"/>
                </a:lnTo>
                <a:lnTo>
                  <a:pt x="75159" y="59820"/>
                </a:lnTo>
                <a:lnTo>
                  <a:pt x="75159" y="77917"/>
                </a:lnTo>
                <a:lnTo>
                  <a:pt x="73762" y="80430"/>
                </a:lnTo>
                <a:close/>
              </a:path>
              <a:path w="75565" h="99060">
                <a:moveTo>
                  <a:pt x="60579" y="26391"/>
                </a:moveTo>
                <a:lnTo>
                  <a:pt x="56306" y="21113"/>
                </a:lnTo>
                <a:lnTo>
                  <a:pt x="50022" y="18599"/>
                </a:lnTo>
                <a:lnTo>
                  <a:pt x="68522" y="18599"/>
                </a:lnTo>
                <a:lnTo>
                  <a:pt x="60579" y="26391"/>
                </a:lnTo>
                <a:close/>
              </a:path>
              <a:path w="75565" h="99060">
                <a:moveTo>
                  <a:pt x="29661" y="99030"/>
                </a:moveTo>
                <a:lnTo>
                  <a:pt x="21869" y="97773"/>
                </a:lnTo>
                <a:lnTo>
                  <a:pt x="15836" y="95008"/>
                </a:lnTo>
                <a:lnTo>
                  <a:pt x="9552" y="92495"/>
                </a:lnTo>
                <a:lnTo>
                  <a:pt x="4273" y="88976"/>
                </a:lnTo>
                <a:lnTo>
                  <a:pt x="0" y="84452"/>
                </a:lnTo>
                <a:lnTo>
                  <a:pt x="13071" y="71382"/>
                </a:lnTo>
                <a:lnTo>
                  <a:pt x="17595" y="76660"/>
                </a:lnTo>
                <a:lnTo>
                  <a:pt x="25136" y="79676"/>
                </a:lnTo>
                <a:lnTo>
                  <a:pt x="35694" y="80430"/>
                </a:lnTo>
                <a:lnTo>
                  <a:pt x="73762" y="80430"/>
                </a:lnTo>
                <a:lnTo>
                  <a:pt x="71388" y="84703"/>
                </a:lnTo>
                <a:lnTo>
                  <a:pt x="64350" y="90484"/>
                </a:lnTo>
                <a:lnTo>
                  <a:pt x="53241" y="96662"/>
                </a:lnTo>
                <a:lnTo>
                  <a:pt x="40466" y="99000"/>
                </a:lnTo>
                <a:lnTo>
                  <a:pt x="29661" y="99030"/>
                </a:lnTo>
                <a:close/>
              </a:path>
            </a:pathLst>
          </a:custGeom>
          <a:solidFill>
            <a:srgbClr val="707874"/>
          </a:solidFill>
        </p:spPr>
        <p:txBody>
          <a:bodyPr wrap="square" lIns="0" tIns="0" rIns="0" bIns="0" rtlCol="0"/>
          <a:lstStyle/>
          <a:p>
            <a:endParaRPr/>
          </a:p>
        </p:txBody>
      </p:sp>
      <p:sp>
        <p:nvSpPr>
          <p:cNvPr id="23" name="bk object 23"/>
          <p:cNvSpPr/>
          <p:nvPr/>
        </p:nvSpPr>
        <p:spPr>
          <a:xfrm>
            <a:off x="1071852" y="6332040"/>
            <a:ext cx="85725" cy="0"/>
          </a:xfrm>
          <a:custGeom>
            <a:avLst/>
            <a:gdLst/>
            <a:ahLst/>
            <a:cxnLst/>
            <a:rect l="l" t="t" r="r" b="b"/>
            <a:pathLst>
              <a:path w="85725">
                <a:moveTo>
                  <a:pt x="0" y="0"/>
                </a:moveTo>
                <a:lnTo>
                  <a:pt x="85716" y="0"/>
                </a:lnTo>
              </a:path>
            </a:pathLst>
          </a:custGeom>
          <a:ln w="19869">
            <a:solidFill>
              <a:srgbClr val="707874"/>
            </a:solidFill>
          </a:ln>
        </p:spPr>
        <p:txBody>
          <a:bodyPr wrap="square" lIns="0" tIns="0" rIns="0" bIns="0" rtlCol="0"/>
          <a:lstStyle/>
          <a:p>
            <a:endParaRPr/>
          </a:p>
        </p:txBody>
      </p:sp>
      <p:sp>
        <p:nvSpPr>
          <p:cNvPr id="24" name="bk object 24"/>
          <p:cNvSpPr/>
          <p:nvPr/>
        </p:nvSpPr>
        <p:spPr>
          <a:xfrm>
            <a:off x="1114710" y="6341340"/>
            <a:ext cx="0" cy="80645"/>
          </a:xfrm>
          <a:custGeom>
            <a:avLst/>
            <a:gdLst/>
            <a:ahLst/>
            <a:cxnLst/>
            <a:rect l="l" t="t" r="r" b="b"/>
            <a:pathLst>
              <a:path h="80645">
                <a:moveTo>
                  <a:pt x="0" y="0"/>
                </a:moveTo>
                <a:lnTo>
                  <a:pt x="0" y="80430"/>
                </a:lnTo>
              </a:path>
            </a:pathLst>
          </a:custGeom>
          <a:ln w="21128">
            <a:solidFill>
              <a:srgbClr val="707874"/>
            </a:solidFill>
          </a:ln>
        </p:spPr>
        <p:txBody>
          <a:bodyPr wrap="square" lIns="0" tIns="0" rIns="0" bIns="0" rtlCol="0"/>
          <a:lstStyle/>
          <a:p>
            <a:endParaRPr/>
          </a:p>
        </p:txBody>
      </p:sp>
      <p:sp>
        <p:nvSpPr>
          <p:cNvPr id="25" name="bk object 25"/>
          <p:cNvSpPr/>
          <p:nvPr/>
        </p:nvSpPr>
        <p:spPr>
          <a:xfrm>
            <a:off x="1223553" y="6322740"/>
            <a:ext cx="0" cy="80010"/>
          </a:xfrm>
          <a:custGeom>
            <a:avLst/>
            <a:gdLst/>
            <a:ahLst/>
            <a:cxnLst/>
            <a:rect l="l" t="t" r="r" b="b"/>
            <a:pathLst>
              <a:path h="80010">
                <a:moveTo>
                  <a:pt x="0" y="0"/>
                </a:moveTo>
                <a:lnTo>
                  <a:pt x="0" y="80006"/>
                </a:lnTo>
              </a:path>
            </a:pathLst>
          </a:custGeom>
          <a:ln w="21128">
            <a:solidFill>
              <a:srgbClr val="707874"/>
            </a:solidFill>
          </a:ln>
        </p:spPr>
        <p:txBody>
          <a:bodyPr wrap="square" lIns="0" tIns="0" rIns="0" bIns="0" rtlCol="0"/>
          <a:lstStyle/>
          <a:p>
            <a:endParaRPr/>
          </a:p>
        </p:txBody>
      </p:sp>
      <p:sp>
        <p:nvSpPr>
          <p:cNvPr id="26" name="bk object 26"/>
          <p:cNvSpPr/>
          <p:nvPr/>
        </p:nvSpPr>
        <p:spPr>
          <a:xfrm>
            <a:off x="1213624" y="6412271"/>
            <a:ext cx="73025" cy="0"/>
          </a:xfrm>
          <a:custGeom>
            <a:avLst/>
            <a:gdLst/>
            <a:ahLst/>
            <a:cxnLst/>
            <a:rect l="l" t="t" r="r" b="b"/>
            <a:pathLst>
              <a:path w="73025">
                <a:moveTo>
                  <a:pt x="0" y="0"/>
                </a:moveTo>
                <a:lnTo>
                  <a:pt x="72645" y="0"/>
                </a:lnTo>
              </a:path>
            </a:pathLst>
          </a:custGeom>
          <a:ln w="20319">
            <a:solidFill>
              <a:srgbClr val="707874"/>
            </a:solidFill>
          </a:ln>
        </p:spPr>
        <p:txBody>
          <a:bodyPr wrap="square" lIns="0" tIns="0" rIns="0" bIns="0" rtlCol="0"/>
          <a:lstStyle/>
          <a:p>
            <a:endParaRPr/>
          </a:p>
        </p:txBody>
      </p:sp>
      <p:sp>
        <p:nvSpPr>
          <p:cNvPr id="27" name="bk object 27"/>
          <p:cNvSpPr/>
          <p:nvPr/>
        </p:nvSpPr>
        <p:spPr>
          <a:xfrm>
            <a:off x="1291847" y="6322740"/>
            <a:ext cx="97155" cy="99060"/>
          </a:xfrm>
          <a:custGeom>
            <a:avLst/>
            <a:gdLst/>
            <a:ahLst/>
            <a:cxnLst/>
            <a:rect l="l" t="t" r="r" b="b"/>
            <a:pathLst>
              <a:path w="97155" h="99060">
                <a:moveTo>
                  <a:pt x="54222" y="98681"/>
                </a:moveTo>
                <a:lnTo>
                  <a:pt x="16646" y="88273"/>
                </a:lnTo>
                <a:lnTo>
                  <a:pt x="0" y="45025"/>
                </a:lnTo>
                <a:lnTo>
                  <a:pt x="2200" y="31862"/>
                </a:lnTo>
                <a:lnTo>
                  <a:pt x="34632" y="1599"/>
                </a:lnTo>
                <a:lnTo>
                  <a:pt x="47938" y="0"/>
                </a:lnTo>
                <a:lnTo>
                  <a:pt x="61296" y="1598"/>
                </a:lnTo>
                <a:lnTo>
                  <a:pt x="73071" y="6394"/>
                </a:lnTo>
                <a:lnTo>
                  <a:pt x="85304" y="18599"/>
                </a:lnTo>
                <a:lnTo>
                  <a:pt x="39165" y="18599"/>
                </a:lnTo>
                <a:lnTo>
                  <a:pt x="32127" y="21615"/>
                </a:lnTo>
                <a:lnTo>
                  <a:pt x="26597" y="27396"/>
                </a:lnTo>
                <a:lnTo>
                  <a:pt x="21067" y="33428"/>
                </a:lnTo>
                <a:lnTo>
                  <a:pt x="18302" y="40717"/>
                </a:lnTo>
                <a:lnTo>
                  <a:pt x="18302" y="58312"/>
                </a:lnTo>
                <a:lnTo>
                  <a:pt x="21067" y="65601"/>
                </a:lnTo>
                <a:lnTo>
                  <a:pt x="32127" y="77665"/>
                </a:lnTo>
                <a:lnTo>
                  <a:pt x="39165" y="80430"/>
                </a:lnTo>
                <a:lnTo>
                  <a:pt x="86542" y="80430"/>
                </a:lnTo>
                <a:lnTo>
                  <a:pt x="76505" y="89549"/>
                </a:lnTo>
                <a:lnTo>
                  <a:pt x="65413" y="95858"/>
                </a:lnTo>
                <a:lnTo>
                  <a:pt x="54222" y="98681"/>
                </a:lnTo>
                <a:close/>
              </a:path>
              <a:path w="97155" h="99060">
                <a:moveTo>
                  <a:pt x="86542" y="80430"/>
                </a:moveTo>
                <a:lnTo>
                  <a:pt x="56761" y="80430"/>
                </a:lnTo>
                <a:lnTo>
                  <a:pt x="63800" y="77665"/>
                </a:lnTo>
                <a:lnTo>
                  <a:pt x="74860" y="65601"/>
                </a:lnTo>
                <a:lnTo>
                  <a:pt x="77625" y="58312"/>
                </a:lnTo>
                <a:lnTo>
                  <a:pt x="77625" y="40717"/>
                </a:lnTo>
                <a:lnTo>
                  <a:pt x="74860" y="33428"/>
                </a:lnTo>
                <a:lnTo>
                  <a:pt x="69330" y="27396"/>
                </a:lnTo>
                <a:lnTo>
                  <a:pt x="63800" y="21615"/>
                </a:lnTo>
                <a:lnTo>
                  <a:pt x="56761" y="18599"/>
                </a:lnTo>
                <a:lnTo>
                  <a:pt x="85304" y="18599"/>
                </a:lnTo>
                <a:lnTo>
                  <a:pt x="92912" y="29656"/>
                </a:lnTo>
                <a:lnTo>
                  <a:pt x="96593" y="40024"/>
                </a:lnTo>
                <a:lnTo>
                  <a:pt x="96098" y="56674"/>
                </a:lnTo>
                <a:lnTo>
                  <a:pt x="93246" y="69299"/>
                </a:lnTo>
                <a:lnTo>
                  <a:pt x="88141" y="78978"/>
                </a:lnTo>
                <a:lnTo>
                  <a:pt x="86542" y="80430"/>
                </a:lnTo>
                <a:close/>
              </a:path>
            </a:pathLst>
          </a:custGeom>
          <a:solidFill>
            <a:srgbClr val="707874"/>
          </a:solidFill>
        </p:spPr>
        <p:txBody>
          <a:bodyPr wrap="square" lIns="0" tIns="0" rIns="0" bIns="0" rtlCol="0"/>
          <a:lstStyle/>
          <a:p>
            <a:endParaRPr/>
          </a:p>
        </p:txBody>
      </p:sp>
      <p:sp>
        <p:nvSpPr>
          <p:cNvPr id="28" name="bk object 28"/>
          <p:cNvSpPr/>
          <p:nvPr/>
        </p:nvSpPr>
        <p:spPr>
          <a:xfrm>
            <a:off x="1404915" y="6322740"/>
            <a:ext cx="85725" cy="98425"/>
          </a:xfrm>
          <a:custGeom>
            <a:avLst/>
            <a:gdLst/>
            <a:ahLst/>
            <a:cxnLst/>
            <a:rect l="l" t="t" r="r" b="b"/>
            <a:pathLst>
              <a:path w="85725" h="98425">
                <a:moveTo>
                  <a:pt x="52870" y="98110"/>
                </a:moveTo>
                <a:lnTo>
                  <a:pt x="14648" y="90500"/>
                </a:lnTo>
                <a:lnTo>
                  <a:pt x="0" y="0"/>
                </a:lnTo>
                <a:lnTo>
                  <a:pt x="19858" y="0"/>
                </a:lnTo>
                <a:lnTo>
                  <a:pt x="19858" y="64847"/>
                </a:lnTo>
                <a:lnTo>
                  <a:pt x="21869" y="70376"/>
                </a:lnTo>
                <a:lnTo>
                  <a:pt x="26393" y="73895"/>
                </a:lnTo>
                <a:lnTo>
                  <a:pt x="30666" y="77414"/>
                </a:lnTo>
                <a:lnTo>
                  <a:pt x="36197" y="79173"/>
                </a:lnTo>
                <a:lnTo>
                  <a:pt x="80704" y="79173"/>
                </a:lnTo>
                <a:lnTo>
                  <a:pt x="75915" y="86163"/>
                </a:lnTo>
                <a:lnTo>
                  <a:pt x="64604" y="94048"/>
                </a:lnTo>
                <a:lnTo>
                  <a:pt x="52870" y="98110"/>
                </a:lnTo>
                <a:close/>
              </a:path>
              <a:path w="85725" h="98425">
                <a:moveTo>
                  <a:pt x="80704" y="79173"/>
                </a:moveTo>
                <a:lnTo>
                  <a:pt x="49519" y="79173"/>
                </a:lnTo>
                <a:lnTo>
                  <a:pt x="54798" y="77414"/>
                </a:lnTo>
                <a:lnTo>
                  <a:pt x="59322" y="73895"/>
                </a:lnTo>
                <a:lnTo>
                  <a:pt x="63596" y="70376"/>
                </a:lnTo>
                <a:lnTo>
                  <a:pt x="65858" y="64847"/>
                </a:lnTo>
                <a:lnTo>
                  <a:pt x="65858" y="0"/>
                </a:lnTo>
                <a:lnTo>
                  <a:pt x="85716" y="0"/>
                </a:lnTo>
                <a:lnTo>
                  <a:pt x="85716" y="62836"/>
                </a:lnTo>
                <a:lnTo>
                  <a:pt x="83288" y="75401"/>
                </a:lnTo>
                <a:lnTo>
                  <a:pt x="80704" y="79173"/>
                </a:lnTo>
                <a:close/>
              </a:path>
            </a:pathLst>
          </a:custGeom>
          <a:solidFill>
            <a:srgbClr val="707874"/>
          </a:solidFill>
        </p:spPr>
        <p:txBody>
          <a:bodyPr wrap="square" lIns="0" tIns="0" rIns="0" bIns="0" rtlCol="0"/>
          <a:lstStyle/>
          <a:p>
            <a:endParaRPr/>
          </a:p>
        </p:txBody>
      </p:sp>
      <p:sp>
        <p:nvSpPr>
          <p:cNvPr id="29" name="bk object 29"/>
          <p:cNvSpPr/>
          <p:nvPr/>
        </p:nvSpPr>
        <p:spPr>
          <a:xfrm>
            <a:off x="1520294" y="6322740"/>
            <a:ext cx="0" cy="99060"/>
          </a:xfrm>
          <a:custGeom>
            <a:avLst/>
            <a:gdLst/>
            <a:ahLst/>
            <a:cxnLst/>
            <a:rect l="l" t="t" r="r" b="b"/>
            <a:pathLst>
              <a:path h="99060">
                <a:moveTo>
                  <a:pt x="0" y="0"/>
                </a:moveTo>
                <a:lnTo>
                  <a:pt x="0" y="99030"/>
                </a:lnTo>
              </a:path>
            </a:pathLst>
          </a:custGeom>
          <a:ln w="20876">
            <a:solidFill>
              <a:srgbClr val="707874"/>
            </a:solidFill>
          </a:ln>
        </p:spPr>
        <p:txBody>
          <a:bodyPr wrap="square" lIns="0" tIns="0" rIns="0" bIns="0" rtlCol="0"/>
          <a:lstStyle/>
          <a:p>
            <a:endParaRPr/>
          </a:p>
        </p:txBody>
      </p:sp>
      <p:sp>
        <p:nvSpPr>
          <p:cNvPr id="30" name="bk object 30"/>
          <p:cNvSpPr/>
          <p:nvPr/>
        </p:nvSpPr>
        <p:spPr>
          <a:xfrm>
            <a:off x="1544676" y="6322740"/>
            <a:ext cx="75565" cy="99060"/>
          </a:xfrm>
          <a:custGeom>
            <a:avLst/>
            <a:gdLst/>
            <a:ahLst/>
            <a:cxnLst/>
            <a:rect l="l" t="t" r="r" b="b"/>
            <a:pathLst>
              <a:path w="75565" h="99060">
                <a:moveTo>
                  <a:pt x="73855" y="80430"/>
                </a:moveTo>
                <a:lnTo>
                  <a:pt x="44492" y="80430"/>
                </a:lnTo>
                <a:lnTo>
                  <a:pt x="50022" y="78671"/>
                </a:lnTo>
                <a:lnTo>
                  <a:pt x="52033" y="74901"/>
                </a:lnTo>
                <a:lnTo>
                  <a:pt x="54295" y="71130"/>
                </a:lnTo>
                <a:lnTo>
                  <a:pt x="54295" y="67360"/>
                </a:lnTo>
                <a:lnTo>
                  <a:pt x="52033" y="63841"/>
                </a:lnTo>
                <a:lnTo>
                  <a:pt x="50022" y="60071"/>
                </a:lnTo>
                <a:lnTo>
                  <a:pt x="44492" y="57558"/>
                </a:lnTo>
                <a:lnTo>
                  <a:pt x="35694" y="56804"/>
                </a:lnTo>
                <a:lnTo>
                  <a:pt x="27650" y="55798"/>
                </a:lnTo>
                <a:lnTo>
                  <a:pt x="20612" y="53536"/>
                </a:lnTo>
                <a:lnTo>
                  <a:pt x="13825" y="49515"/>
                </a:lnTo>
                <a:lnTo>
                  <a:pt x="7289" y="45493"/>
                </a:lnTo>
                <a:lnTo>
                  <a:pt x="4021" y="38707"/>
                </a:lnTo>
                <a:lnTo>
                  <a:pt x="4021" y="20359"/>
                </a:lnTo>
                <a:lnTo>
                  <a:pt x="7792" y="13321"/>
                </a:lnTo>
                <a:lnTo>
                  <a:pt x="15333" y="8043"/>
                </a:lnTo>
                <a:lnTo>
                  <a:pt x="22623" y="2764"/>
                </a:lnTo>
                <a:lnTo>
                  <a:pt x="30415" y="0"/>
                </a:lnTo>
                <a:lnTo>
                  <a:pt x="47508" y="0"/>
                </a:lnTo>
                <a:lnTo>
                  <a:pt x="73902" y="13321"/>
                </a:lnTo>
                <a:lnTo>
                  <a:pt x="68623" y="18599"/>
                </a:lnTo>
                <a:lnTo>
                  <a:pt x="34437" y="18599"/>
                </a:lnTo>
                <a:lnTo>
                  <a:pt x="29410" y="20359"/>
                </a:lnTo>
                <a:lnTo>
                  <a:pt x="24885" y="27899"/>
                </a:lnTo>
                <a:lnTo>
                  <a:pt x="24885" y="31166"/>
                </a:lnTo>
                <a:lnTo>
                  <a:pt x="27147" y="33680"/>
                </a:lnTo>
                <a:lnTo>
                  <a:pt x="29410" y="36445"/>
                </a:lnTo>
                <a:lnTo>
                  <a:pt x="34437" y="38455"/>
                </a:lnTo>
                <a:lnTo>
                  <a:pt x="42229" y="39712"/>
                </a:lnTo>
                <a:lnTo>
                  <a:pt x="50525" y="40466"/>
                </a:lnTo>
                <a:lnTo>
                  <a:pt x="58317" y="43231"/>
                </a:lnTo>
                <a:lnTo>
                  <a:pt x="65104" y="48007"/>
                </a:lnTo>
                <a:lnTo>
                  <a:pt x="71891" y="52531"/>
                </a:lnTo>
                <a:lnTo>
                  <a:pt x="75159" y="59820"/>
                </a:lnTo>
                <a:lnTo>
                  <a:pt x="75159" y="77917"/>
                </a:lnTo>
                <a:lnTo>
                  <a:pt x="73855" y="80430"/>
                </a:lnTo>
                <a:close/>
              </a:path>
              <a:path w="75565" h="99060">
                <a:moveTo>
                  <a:pt x="60831" y="26391"/>
                </a:moveTo>
                <a:lnTo>
                  <a:pt x="56306" y="21113"/>
                </a:lnTo>
                <a:lnTo>
                  <a:pt x="50273" y="18599"/>
                </a:lnTo>
                <a:lnTo>
                  <a:pt x="68623" y="18599"/>
                </a:lnTo>
                <a:lnTo>
                  <a:pt x="60831" y="26391"/>
                </a:lnTo>
                <a:close/>
              </a:path>
              <a:path w="75565" h="99060">
                <a:moveTo>
                  <a:pt x="29661" y="99030"/>
                </a:moveTo>
                <a:lnTo>
                  <a:pt x="22120" y="97773"/>
                </a:lnTo>
                <a:lnTo>
                  <a:pt x="15836" y="95008"/>
                </a:lnTo>
                <a:lnTo>
                  <a:pt x="9803" y="92495"/>
                </a:lnTo>
                <a:lnTo>
                  <a:pt x="4524" y="88976"/>
                </a:lnTo>
                <a:lnTo>
                  <a:pt x="0" y="84452"/>
                </a:lnTo>
                <a:lnTo>
                  <a:pt x="13322" y="71382"/>
                </a:lnTo>
                <a:lnTo>
                  <a:pt x="17595" y="76660"/>
                </a:lnTo>
                <a:lnTo>
                  <a:pt x="25136" y="79676"/>
                </a:lnTo>
                <a:lnTo>
                  <a:pt x="35694" y="80430"/>
                </a:lnTo>
                <a:lnTo>
                  <a:pt x="73855" y="80430"/>
                </a:lnTo>
                <a:lnTo>
                  <a:pt x="71640" y="84703"/>
                </a:lnTo>
                <a:lnTo>
                  <a:pt x="64350" y="90484"/>
                </a:lnTo>
                <a:lnTo>
                  <a:pt x="53161" y="96699"/>
                </a:lnTo>
                <a:lnTo>
                  <a:pt x="40438" y="99007"/>
                </a:lnTo>
                <a:lnTo>
                  <a:pt x="29661" y="99030"/>
                </a:lnTo>
                <a:close/>
              </a:path>
            </a:pathLst>
          </a:custGeom>
          <a:solidFill>
            <a:srgbClr val="707874"/>
          </a:solidFill>
        </p:spPr>
        <p:txBody>
          <a:bodyPr wrap="square" lIns="0" tIns="0" rIns="0" bIns="0" rtlCol="0"/>
          <a:lstStyle/>
          <a:p>
            <a:endParaRPr/>
          </a:p>
        </p:txBody>
      </p:sp>
      <p:sp>
        <p:nvSpPr>
          <p:cNvPr id="31" name="bk object 31"/>
          <p:cNvSpPr/>
          <p:nvPr/>
        </p:nvSpPr>
        <p:spPr>
          <a:xfrm>
            <a:off x="1690470" y="6322740"/>
            <a:ext cx="84455" cy="99060"/>
          </a:xfrm>
          <a:custGeom>
            <a:avLst/>
            <a:gdLst/>
            <a:ahLst/>
            <a:cxnLst/>
            <a:rect l="l" t="t" r="r" b="b"/>
            <a:pathLst>
              <a:path w="84455" h="99060">
                <a:moveTo>
                  <a:pt x="19858" y="99030"/>
                </a:moveTo>
                <a:lnTo>
                  <a:pt x="0" y="99030"/>
                </a:lnTo>
                <a:lnTo>
                  <a:pt x="0" y="0"/>
                </a:lnTo>
                <a:lnTo>
                  <a:pt x="43235" y="0"/>
                </a:lnTo>
                <a:lnTo>
                  <a:pt x="60054" y="2282"/>
                </a:lnTo>
                <a:lnTo>
                  <a:pt x="71346" y="9131"/>
                </a:lnTo>
                <a:lnTo>
                  <a:pt x="76126" y="18599"/>
                </a:lnTo>
                <a:lnTo>
                  <a:pt x="19858" y="18599"/>
                </a:lnTo>
                <a:lnTo>
                  <a:pt x="19858" y="39712"/>
                </a:lnTo>
                <a:lnTo>
                  <a:pt x="75063" y="39712"/>
                </a:lnTo>
                <a:lnTo>
                  <a:pt x="70567" y="49115"/>
                </a:lnTo>
                <a:lnTo>
                  <a:pt x="61390" y="55186"/>
                </a:lnTo>
                <a:lnTo>
                  <a:pt x="59574" y="55798"/>
                </a:lnTo>
                <a:lnTo>
                  <a:pt x="60863" y="58060"/>
                </a:lnTo>
                <a:lnTo>
                  <a:pt x="19858" y="58060"/>
                </a:lnTo>
                <a:lnTo>
                  <a:pt x="19858" y="99030"/>
                </a:lnTo>
                <a:close/>
              </a:path>
              <a:path w="84455" h="99060">
                <a:moveTo>
                  <a:pt x="75063" y="39712"/>
                </a:moveTo>
                <a:lnTo>
                  <a:pt x="47508" y="39712"/>
                </a:lnTo>
                <a:lnTo>
                  <a:pt x="55552" y="39461"/>
                </a:lnTo>
                <a:lnTo>
                  <a:pt x="59574" y="35942"/>
                </a:lnTo>
                <a:lnTo>
                  <a:pt x="59825" y="28653"/>
                </a:lnTo>
                <a:lnTo>
                  <a:pt x="59574" y="22369"/>
                </a:lnTo>
                <a:lnTo>
                  <a:pt x="55552" y="18850"/>
                </a:lnTo>
                <a:lnTo>
                  <a:pt x="47760" y="18599"/>
                </a:lnTo>
                <a:lnTo>
                  <a:pt x="76126" y="18599"/>
                </a:lnTo>
                <a:lnTo>
                  <a:pt x="77110" y="20546"/>
                </a:lnTo>
                <a:lnTo>
                  <a:pt x="75843" y="38082"/>
                </a:lnTo>
                <a:lnTo>
                  <a:pt x="75063" y="39712"/>
                </a:lnTo>
                <a:close/>
              </a:path>
              <a:path w="84455" h="99060">
                <a:moveTo>
                  <a:pt x="84208" y="99030"/>
                </a:moveTo>
                <a:lnTo>
                  <a:pt x="61585" y="99030"/>
                </a:lnTo>
                <a:lnTo>
                  <a:pt x="37956" y="58060"/>
                </a:lnTo>
                <a:lnTo>
                  <a:pt x="60863" y="58060"/>
                </a:lnTo>
                <a:lnTo>
                  <a:pt x="84208" y="99030"/>
                </a:lnTo>
                <a:close/>
              </a:path>
            </a:pathLst>
          </a:custGeom>
          <a:solidFill>
            <a:srgbClr val="707874"/>
          </a:solidFill>
        </p:spPr>
        <p:txBody>
          <a:bodyPr wrap="square" lIns="0" tIns="0" rIns="0" bIns="0" rtlCol="0"/>
          <a:lstStyle/>
          <a:p>
            <a:endParaRPr/>
          </a:p>
        </p:txBody>
      </p:sp>
      <p:sp>
        <p:nvSpPr>
          <p:cNvPr id="32" name="bk object 32"/>
          <p:cNvSpPr/>
          <p:nvPr/>
        </p:nvSpPr>
        <p:spPr>
          <a:xfrm>
            <a:off x="1790012" y="6342399"/>
            <a:ext cx="73025" cy="0"/>
          </a:xfrm>
          <a:custGeom>
            <a:avLst/>
            <a:gdLst/>
            <a:ahLst/>
            <a:cxnLst/>
            <a:rect l="l" t="t" r="r" b="b"/>
            <a:pathLst>
              <a:path w="73025">
                <a:moveTo>
                  <a:pt x="0" y="0"/>
                </a:moveTo>
                <a:lnTo>
                  <a:pt x="72645" y="0"/>
                </a:lnTo>
              </a:path>
            </a:pathLst>
          </a:custGeom>
          <a:ln w="40638">
            <a:solidFill>
              <a:srgbClr val="707874"/>
            </a:solidFill>
          </a:ln>
        </p:spPr>
        <p:txBody>
          <a:bodyPr wrap="square" lIns="0" tIns="0" rIns="0" bIns="0" rtlCol="0"/>
          <a:lstStyle/>
          <a:p>
            <a:endParaRPr/>
          </a:p>
        </p:txBody>
      </p:sp>
      <p:sp>
        <p:nvSpPr>
          <p:cNvPr id="33" name="bk object 33"/>
          <p:cNvSpPr/>
          <p:nvPr/>
        </p:nvSpPr>
        <p:spPr>
          <a:xfrm>
            <a:off x="1790012" y="6382402"/>
            <a:ext cx="59690" cy="0"/>
          </a:xfrm>
          <a:custGeom>
            <a:avLst/>
            <a:gdLst/>
            <a:ahLst/>
            <a:cxnLst/>
            <a:rect l="l" t="t" r="r" b="b"/>
            <a:pathLst>
              <a:path w="59689">
                <a:moveTo>
                  <a:pt x="0" y="0"/>
                </a:moveTo>
                <a:lnTo>
                  <a:pt x="59574" y="0"/>
                </a:lnTo>
              </a:path>
            </a:pathLst>
          </a:custGeom>
          <a:ln w="41908">
            <a:solidFill>
              <a:srgbClr val="707874"/>
            </a:solidFill>
          </a:ln>
        </p:spPr>
        <p:txBody>
          <a:bodyPr wrap="square" lIns="0" tIns="0" rIns="0" bIns="0" rtlCol="0"/>
          <a:lstStyle/>
          <a:p>
            <a:endParaRPr/>
          </a:p>
        </p:txBody>
      </p:sp>
      <p:sp>
        <p:nvSpPr>
          <p:cNvPr id="34" name="bk object 34"/>
          <p:cNvSpPr/>
          <p:nvPr/>
        </p:nvSpPr>
        <p:spPr>
          <a:xfrm>
            <a:off x="1790012" y="6412245"/>
            <a:ext cx="73025" cy="0"/>
          </a:xfrm>
          <a:custGeom>
            <a:avLst/>
            <a:gdLst/>
            <a:ahLst/>
            <a:cxnLst/>
            <a:rect l="l" t="t" r="r" b="b"/>
            <a:pathLst>
              <a:path w="73025">
                <a:moveTo>
                  <a:pt x="0" y="0"/>
                </a:moveTo>
                <a:lnTo>
                  <a:pt x="72645" y="0"/>
                </a:lnTo>
              </a:path>
            </a:pathLst>
          </a:custGeom>
          <a:ln w="20319">
            <a:solidFill>
              <a:srgbClr val="707874"/>
            </a:solidFill>
          </a:ln>
        </p:spPr>
        <p:txBody>
          <a:bodyPr wrap="square" lIns="0" tIns="0" rIns="0" bIns="0" rtlCol="0"/>
          <a:lstStyle/>
          <a:p>
            <a:endParaRPr/>
          </a:p>
        </p:txBody>
      </p:sp>
      <p:sp>
        <p:nvSpPr>
          <p:cNvPr id="35" name="bk object 35"/>
          <p:cNvSpPr/>
          <p:nvPr/>
        </p:nvSpPr>
        <p:spPr>
          <a:xfrm>
            <a:off x="1877237" y="6323621"/>
            <a:ext cx="85725" cy="98425"/>
          </a:xfrm>
          <a:custGeom>
            <a:avLst/>
            <a:gdLst/>
            <a:ahLst/>
            <a:cxnLst/>
            <a:rect l="l" t="t" r="r" b="b"/>
            <a:pathLst>
              <a:path w="85725" h="98425">
                <a:moveTo>
                  <a:pt x="50033" y="98146"/>
                </a:moveTo>
                <a:lnTo>
                  <a:pt x="14606" y="84098"/>
                </a:lnTo>
                <a:lnTo>
                  <a:pt x="0" y="48524"/>
                </a:lnTo>
                <a:lnTo>
                  <a:pt x="1721" y="35277"/>
                </a:lnTo>
                <a:lnTo>
                  <a:pt x="6492" y="23561"/>
                </a:lnTo>
                <a:lnTo>
                  <a:pt x="18869" y="11190"/>
                </a:lnTo>
                <a:lnTo>
                  <a:pt x="29790" y="3678"/>
                </a:lnTo>
                <a:lnTo>
                  <a:pt x="40101" y="0"/>
                </a:lnTo>
                <a:lnTo>
                  <a:pt x="56592" y="421"/>
                </a:lnTo>
                <a:lnTo>
                  <a:pt x="69298" y="3007"/>
                </a:lnTo>
                <a:lnTo>
                  <a:pt x="79282" y="7630"/>
                </a:lnTo>
                <a:lnTo>
                  <a:pt x="75347" y="18974"/>
                </a:lnTo>
                <a:lnTo>
                  <a:pt x="40721" y="18974"/>
                </a:lnTo>
                <a:lnTo>
                  <a:pt x="33431" y="21739"/>
                </a:lnTo>
                <a:lnTo>
                  <a:pt x="27901" y="27269"/>
                </a:lnTo>
                <a:lnTo>
                  <a:pt x="22623" y="32798"/>
                </a:lnTo>
                <a:lnTo>
                  <a:pt x="19857" y="39836"/>
                </a:lnTo>
                <a:lnTo>
                  <a:pt x="19857" y="57430"/>
                </a:lnTo>
                <a:lnTo>
                  <a:pt x="22623" y="64719"/>
                </a:lnTo>
                <a:lnTo>
                  <a:pt x="28153" y="70249"/>
                </a:lnTo>
                <a:lnTo>
                  <a:pt x="33683" y="75527"/>
                </a:lnTo>
                <a:lnTo>
                  <a:pt x="40721" y="78292"/>
                </a:lnTo>
                <a:lnTo>
                  <a:pt x="85716" y="78292"/>
                </a:lnTo>
                <a:lnTo>
                  <a:pt x="85716" y="84827"/>
                </a:lnTo>
                <a:lnTo>
                  <a:pt x="75130" y="92118"/>
                </a:lnTo>
                <a:lnTo>
                  <a:pt x="63236" y="96576"/>
                </a:lnTo>
                <a:lnTo>
                  <a:pt x="50033" y="98146"/>
                </a:lnTo>
                <a:close/>
              </a:path>
              <a:path w="85725" h="98425">
                <a:moveTo>
                  <a:pt x="72645" y="26766"/>
                </a:moveTo>
                <a:lnTo>
                  <a:pt x="65858" y="21488"/>
                </a:lnTo>
                <a:lnTo>
                  <a:pt x="58065" y="18974"/>
                </a:lnTo>
                <a:lnTo>
                  <a:pt x="75347" y="18974"/>
                </a:lnTo>
                <a:lnTo>
                  <a:pt x="72645" y="26766"/>
                </a:lnTo>
                <a:close/>
              </a:path>
              <a:path w="85725" h="98425">
                <a:moveTo>
                  <a:pt x="85716" y="78292"/>
                </a:moveTo>
                <a:lnTo>
                  <a:pt x="56809" y="78292"/>
                </a:lnTo>
                <a:lnTo>
                  <a:pt x="62087" y="77035"/>
                </a:lnTo>
                <a:lnTo>
                  <a:pt x="66109" y="74019"/>
                </a:lnTo>
                <a:lnTo>
                  <a:pt x="66109" y="57179"/>
                </a:lnTo>
                <a:lnTo>
                  <a:pt x="52787" y="57179"/>
                </a:lnTo>
                <a:lnTo>
                  <a:pt x="52787" y="38831"/>
                </a:lnTo>
                <a:lnTo>
                  <a:pt x="85716" y="38831"/>
                </a:lnTo>
                <a:lnTo>
                  <a:pt x="85716" y="78292"/>
                </a:lnTo>
                <a:close/>
              </a:path>
            </a:pathLst>
          </a:custGeom>
          <a:solidFill>
            <a:srgbClr val="707874"/>
          </a:solidFill>
        </p:spPr>
        <p:txBody>
          <a:bodyPr wrap="square" lIns="0" tIns="0" rIns="0" bIns="0" rtlCol="0"/>
          <a:lstStyle/>
          <a:p>
            <a:endParaRPr/>
          </a:p>
        </p:txBody>
      </p:sp>
      <p:sp>
        <p:nvSpPr>
          <p:cNvPr id="36" name="bk object 36"/>
          <p:cNvSpPr/>
          <p:nvPr/>
        </p:nvSpPr>
        <p:spPr>
          <a:xfrm>
            <a:off x="1994123" y="6322740"/>
            <a:ext cx="0" cy="99060"/>
          </a:xfrm>
          <a:custGeom>
            <a:avLst/>
            <a:gdLst/>
            <a:ahLst/>
            <a:cxnLst/>
            <a:rect l="l" t="t" r="r" b="b"/>
            <a:pathLst>
              <a:path h="99060">
                <a:moveTo>
                  <a:pt x="0" y="0"/>
                </a:moveTo>
                <a:lnTo>
                  <a:pt x="0" y="99030"/>
                </a:lnTo>
              </a:path>
            </a:pathLst>
          </a:custGeom>
          <a:ln w="20876">
            <a:solidFill>
              <a:srgbClr val="707874"/>
            </a:solidFill>
          </a:ln>
        </p:spPr>
        <p:txBody>
          <a:bodyPr wrap="square" lIns="0" tIns="0" rIns="0" bIns="0" rtlCol="0"/>
          <a:lstStyle/>
          <a:p>
            <a:endParaRPr/>
          </a:p>
        </p:txBody>
      </p:sp>
      <p:sp>
        <p:nvSpPr>
          <p:cNvPr id="37" name="bk object 37"/>
          <p:cNvSpPr/>
          <p:nvPr/>
        </p:nvSpPr>
        <p:spPr>
          <a:xfrm>
            <a:off x="2025078" y="6324293"/>
            <a:ext cx="97790" cy="97155"/>
          </a:xfrm>
          <a:custGeom>
            <a:avLst/>
            <a:gdLst/>
            <a:ahLst/>
            <a:cxnLst/>
            <a:rect l="l" t="t" r="r" b="b"/>
            <a:pathLst>
              <a:path w="97789" h="97154">
                <a:moveTo>
                  <a:pt x="57243" y="96582"/>
                </a:moveTo>
                <a:lnTo>
                  <a:pt x="18370" y="88148"/>
                </a:lnTo>
                <a:lnTo>
                  <a:pt x="0" y="43402"/>
                </a:lnTo>
                <a:lnTo>
                  <a:pt x="2195" y="30237"/>
                </a:lnTo>
                <a:lnTo>
                  <a:pt x="34520" y="25"/>
                </a:lnTo>
                <a:lnTo>
                  <a:pt x="52172" y="0"/>
                </a:lnTo>
                <a:lnTo>
                  <a:pt x="65322" y="2177"/>
                </a:lnTo>
                <a:lnTo>
                  <a:pt x="75179" y="6412"/>
                </a:lnTo>
                <a:lnTo>
                  <a:pt x="82952" y="12561"/>
                </a:lnTo>
                <a:lnTo>
                  <a:pt x="86416" y="17046"/>
                </a:lnTo>
                <a:lnTo>
                  <a:pt x="38925" y="17046"/>
                </a:lnTo>
                <a:lnTo>
                  <a:pt x="31887" y="20062"/>
                </a:lnTo>
                <a:lnTo>
                  <a:pt x="26357" y="25843"/>
                </a:lnTo>
                <a:lnTo>
                  <a:pt x="20827" y="31875"/>
                </a:lnTo>
                <a:lnTo>
                  <a:pt x="18062" y="39164"/>
                </a:lnTo>
                <a:lnTo>
                  <a:pt x="18062" y="56759"/>
                </a:lnTo>
                <a:lnTo>
                  <a:pt x="20827" y="64048"/>
                </a:lnTo>
                <a:lnTo>
                  <a:pt x="31887" y="76112"/>
                </a:lnTo>
                <a:lnTo>
                  <a:pt x="39177" y="78877"/>
                </a:lnTo>
                <a:lnTo>
                  <a:pt x="85111" y="78877"/>
                </a:lnTo>
                <a:lnTo>
                  <a:pt x="78571" y="85406"/>
                </a:lnTo>
                <a:lnTo>
                  <a:pt x="67609" y="92899"/>
                </a:lnTo>
                <a:lnTo>
                  <a:pt x="57243" y="96582"/>
                </a:lnTo>
                <a:close/>
              </a:path>
              <a:path w="97789" h="97154">
                <a:moveTo>
                  <a:pt x="85111" y="78877"/>
                </a:moveTo>
                <a:lnTo>
                  <a:pt x="56772" y="78877"/>
                </a:lnTo>
                <a:lnTo>
                  <a:pt x="63811" y="76112"/>
                </a:lnTo>
                <a:lnTo>
                  <a:pt x="74871" y="64048"/>
                </a:lnTo>
                <a:lnTo>
                  <a:pt x="77636" y="56759"/>
                </a:lnTo>
                <a:lnTo>
                  <a:pt x="77636" y="39164"/>
                </a:lnTo>
                <a:lnTo>
                  <a:pt x="74871" y="31875"/>
                </a:lnTo>
                <a:lnTo>
                  <a:pt x="69341" y="25843"/>
                </a:lnTo>
                <a:lnTo>
                  <a:pt x="63811" y="20062"/>
                </a:lnTo>
                <a:lnTo>
                  <a:pt x="56521" y="17046"/>
                </a:lnTo>
                <a:lnTo>
                  <a:pt x="86416" y="17046"/>
                </a:lnTo>
                <a:lnTo>
                  <a:pt x="90873" y="22817"/>
                </a:lnTo>
                <a:lnTo>
                  <a:pt x="95639" y="34592"/>
                </a:lnTo>
                <a:lnTo>
                  <a:pt x="97243" y="47877"/>
                </a:lnTo>
                <a:lnTo>
                  <a:pt x="95650" y="61289"/>
                </a:lnTo>
                <a:lnTo>
                  <a:pt x="90909" y="73089"/>
                </a:lnTo>
                <a:lnTo>
                  <a:pt x="85111" y="78877"/>
                </a:lnTo>
                <a:close/>
              </a:path>
            </a:pathLst>
          </a:custGeom>
          <a:solidFill>
            <a:srgbClr val="707874"/>
          </a:solidFill>
        </p:spPr>
        <p:txBody>
          <a:bodyPr wrap="square" lIns="0" tIns="0" rIns="0" bIns="0" rtlCol="0"/>
          <a:lstStyle/>
          <a:p>
            <a:endParaRPr/>
          </a:p>
        </p:txBody>
      </p:sp>
      <p:sp>
        <p:nvSpPr>
          <p:cNvPr id="38" name="bk object 38"/>
          <p:cNvSpPr/>
          <p:nvPr/>
        </p:nvSpPr>
        <p:spPr>
          <a:xfrm>
            <a:off x="2139414" y="6322740"/>
            <a:ext cx="88265" cy="99060"/>
          </a:xfrm>
          <a:custGeom>
            <a:avLst/>
            <a:gdLst/>
            <a:ahLst/>
            <a:cxnLst/>
            <a:rect l="l" t="t" r="r" b="b"/>
            <a:pathLst>
              <a:path w="88264" h="99060">
                <a:moveTo>
                  <a:pt x="19858" y="99030"/>
                </a:moveTo>
                <a:lnTo>
                  <a:pt x="0" y="99030"/>
                </a:lnTo>
                <a:lnTo>
                  <a:pt x="0" y="0"/>
                </a:lnTo>
                <a:lnTo>
                  <a:pt x="6535" y="0"/>
                </a:lnTo>
                <a:lnTo>
                  <a:pt x="44240" y="37701"/>
                </a:lnTo>
                <a:lnTo>
                  <a:pt x="19858" y="37701"/>
                </a:lnTo>
                <a:lnTo>
                  <a:pt x="19858" y="99030"/>
                </a:lnTo>
                <a:close/>
              </a:path>
              <a:path w="88264" h="99060">
                <a:moveTo>
                  <a:pt x="88230" y="62082"/>
                </a:moveTo>
                <a:lnTo>
                  <a:pt x="68623" y="62082"/>
                </a:lnTo>
                <a:lnTo>
                  <a:pt x="68623" y="0"/>
                </a:lnTo>
                <a:lnTo>
                  <a:pt x="88230" y="0"/>
                </a:lnTo>
                <a:lnTo>
                  <a:pt x="88230" y="62082"/>
                </a:lnTo>
                <a:close/>
              </a:path>
              <a:path w="88264" h="99060">
                <a:moveTo>
                  <a:pt x="88230" y="99030"/>
                </a:moveTo>
                <a:lnTo>
                  <a:pt x="81191" y="99030"/>
                </a:lnTo>
                <a:lnTo>
                  <a:pt x="19858" y="37701"/>
                </a:lnTo>
                <a:lnTo>
                  <a:pt x="44240" y="37701"/>
                </a:lnTo>
                <a:lnTo>
                  <a:pt x="68623" y="62082"/>
                </a:lnTo>
                <a:lnTo>
                  <a:pt x="88230" y="62082"/>
                </a:lnTo>
                <a:lnTo>
                  <a:pt x="88230" y="99030"/>
                </a:lnTo>
                <a:close/>
              </a:path>
            </a:pathLst>
          </a:custGeom>
          <a:solidFill>
            <a:srgbClr val="707874"/>
          </a:solidFill>
        </p:spPr>
        <p:txBody>
          <a:bodyPr wrap="square" lIns="0" tIns="0" rIns="0" bIns="0" rtlCol="0"/>
          <a:lstStyle/>
          <a:p>
            <a:endParaRPr/>
          </a:p>
        </p:txBody>
      </p:sp>
      <p:sp>
        <p:nvSpPr>
          <p:cNvPr id="39" name="bk object 39"/>
          <p:cNvSpPr/>
          <p:nvPr/>
        </p:nvSpPr>
        <p:spPr>
          <a:xfrm>
            <a:off x="2237699" y="6322740"/>
            <a:ext cx="99060" cy="99060"/>
          </a:xfrm>
          <a:custGeom>
            <a:avLst/>
            <a:gdLst/>
            <a:ahLst/>
            <a:cxnLst/>
            <a:rect l="l" t="t" r="r" b="b"/>
            <a:pathLst>
              <a:path w="99060" h="99060">
                <a:moveTo>
                  <a:pt x="21114" y="99030"/>
                </a:moveTo>
                <a:lnTo>
                  <a:pt x="0" y="99030"/>
                </a:lnTo>
                <a:lnTo>
                  <a:pt x="39716" y="0"/>
                </a:lnTo>
                <a:lnTo>
                  <a:pt x="59574" y="0"/>
                </a:lnTo>
                <a:lnTo>
                  <a:pt x="70091" y="26391"/>
                </a:lnTo>
                <a:lnTo>
                  <a:pt x="50022" y="26391"/>
                </a:lnTo>
                <a:lnTo>
                  <a:pt x="34940" y="64093"/>
                </a:lnTo>
                <a:lnTo>
                  <a:pt x="85116" y="64093"/>
                </a:lnTo>
                <a:lnTo>
                  <a:pt x="93029" y="83949"/>
                </a:lnTo>
                <a:lnTo>
                  <a:pt x="27147" y="83949"/>
                </a:lnTo>
                <a:lnTo>
                  <a:pt x="21114" y="99030"/>
                </a:lnTo>
                <a:close/>
              </a:path>
              <a:path w="99060" h="99060">
                <a:moveTo>
                  <a:pt x="85116" y="64093"/>
                </a:moveTo>
                <a:lnTo>
                  <a:pt x="64853" y="64093"/>
                </a:lnTo>
                <a:lnTo>
                  <a:pt x="50022" y="26391"/>
                </a:lnTo>
                <a:lnTo>
                  <a:pt x="70091" y="26391"/>
                </a:lnTo>
                <a:lnTo>
                  <a:pt x="85116" y="64093"/>
                </a:lnTo>
                <a:close/>
              </a:path>
              <a:path w="99060" h="99060">
                <a:moveTo>
                  <a:pt x="99039" y="99030"/>
                </a:moveTo>
                <a:lnTo>
                  <a:pt x="77924" y="99030"/>
                </a:lnTo>
                <a:lnTo>
                  <a:pt x="71891" y="83949"/>
                </a:lnTo>
                <a:lnTo>
                  <a:pt x="93029" y="83949"/>
                </a:lnTo>
                <a:lnTo>
                  <a:pt x="99039" y="99030"/>
                </a:lnTo>
                <a:close/>
              </a:path>
            </a:pathLst>
          </a:custGeom>
          <a:solidFill>
            <a:srgbClr val="707874"/>
          </a:solidFill>
        </p:spPr>
        <p:txBody>
          <a:bodyPr wrap="square" lIns="0" tIns="0" rIns="0" bIns="0" rtlCol="0"/>
          <a:lstStyle/>
          <a:p>
            <a:endParaRPr/>
          </a:p>
        </p:txBody>
      </p:sp>
      <p:sp>
        <p:nvSpPr>
          <p:cNvPr id="40" name="bk object 40"/>
          <p:cNvSpPr/>
          <p:nvPr/>
        </p:nvSpPr>
        <p:spPr>
          <a:xfrm>
            <a:off x="2360493" y="6322740"/>
            <a:ext cx="0" cy="80010"/>
          </a:xfrm>
          <a:custGeom>
            <a:avLst/>
            <a:gdLst/>
            <a:ahLst/>
            <a:cxnLst/>
            <a:rect l="l" t="t" r="r" b="b"/>
            <a:pathLst>
              <a:path h="80010">
                <a:moveTo>
                  <a:pt x="0" y="0"/>
                </a:moveTo>
                <a:lnTo>
                  <a:pt x="0" y="80006"/>
                </a:lnTo>
              </a:path>
            </a:pathLst>
          </a:custGeom>
          <a:ln w="21128">
            <a:solidFill>
              <a:srgbClr val="707874"/>
            </a:solidFill>
          </a:ln>
        </p:spPr>
        <p:txBody>
          <a:bodyPr wrap="square" lIns="0" tIns="0" rIns="0" bIns="0" rtlCol="0"/>
          <a:lstStyle/>
          <a:p>
            <a:endParaRPr/>
          </a:p>
        </p:txBody>
      </p:sp>
      <p:sp>
        <p:nvSpPr>
          <p:cNvPr id="41" name="bk object 41"/>
          <p:cNvSpPr/>
          <p:nvPr/>
        </p:nvSpPr>
        <p:spPr>
          <a:xfrm>
            <a:off x="2350564" y="6412271"/>
            <a:ext cx="72390" cy="0"/>
          </a:xfrm>
          <a:custGeom>
            <a:avLst/>
            <a:gdLst/>
            <a:ahLst/>
            <a:cxnLst/>
            <a:rect l="l" t="t" r="r" b="b"/>
            <a:pathLst>
              <a:path w="72389">
                <a:moveTo>
                  <a:pt x="0" y="0"/>
                </a:moveTo>
                <a:lnTo>
                  <a:pt x="72394" y="0"/>
                </a:lnTo>
              </a:path>
            </a:pathLst>
          </a:custGeom>
          <a:ln w="20319">
            <a:solidFill>
              <a:srgbClr val="707874"/>
            </a:solidFill>
          </a:ln>
        </p:spPr>
        <p:txBody>
          <a:bodyPr wrap="square" lIns="0" tIns="0" rIns="0" bIns="0" rtlCol="0"/>
          <a:lstStyle/>
          <a:p>
            <a:endParaRPr/>
          </a:p>
        </p:txBody>
      </p:sp>
      <p:sp>
        <p:nvSpPr>
          <p:cNvPr id="42" name="bk object 42"/>
          <p:cNvSpPr/>
          <p:nvPr/>
        </p:nvSpPr>
        <p:spPr>
          <a:xfrm>
            <a:off x="996441" y="6488577"/>
            <a:ext cx="110489" cy="0"/>
          </a:xfrm>
          <a:custGeom>
            <a:avLst/>
            <a:gdLst/>
            <a:ahLst/>
            <a:cxnLst/>
            <a:rect l="l" t="t" r="r" b="b"/>
            <a:pathLst>
              <a:path w="110490">
                <a:moveTo>
                  <a:pt x="0" y="0"/>
                </a:moveTo>
                <a:lnTo>
                  <a:pt x="110350" y="0"/>
                </a:lnTo>
              </a:path>
            </a:pathLst>
          </a:custGeom>
          <a:ln w="64767">
            <a:solidFill>
              <a:srgbClr val="707874"/>
            </a:solidFill>
          </a:ln>
        </p:spPr>
        <p:txBody>
          <a:bodyPr wrap="square" lIns="0" tIns="0" rIns="0" bIns="0" rtlCol="0"/>
          <a:lstStyle/>
          <a:p>
            <a:endParaRPr/>
          </a:p>
        </p:txBody>
      </p:sp>
      <p:sp>
        <p:nvSpPr>
          <p:cNvPr id="43" name="bk object 43"/>
          <p:cNvSpPr/>
          <p:nvPr/>
        </p:nvSpPr>
        <p:spPr>
          <a:xfrm>
            <a:off x="996441" y="6534929"/>
            <a:ext cx="90170" cy="0"/>
          </a:xfrm>
          <a:custGeom>
            <a:avLst/>
            <a:gdLst/>
            <a:ahLst/>
            <a:cxnLst/>
            <a:rect l="l" t="t" r="r" b="b"/>
            <a:pathLst>
              <a:path w="90169">
                <a:moveTo>
                  <a:pt x="0" y="0"/>
                </a:moveTo>
                <a:lnTo>
                  <a:pt x="89738" y="0"/>
                </a:lnTo>
              </a:path>
            </a:pathLst>
          </a:custGeom>
          <a:ln w="30478">
            <a:solidFill>
              <a:srgbClr val="707874"/>
            </a:solidFill>
          </a:ln>
        </p:spPr>
        <p:txBody>
          <a:bodyPr wrap="square" lIns="0" tIns="0" rIns="0" bIns="0" rtlCol="0"/>
          <a:lstStyle/>
          <a:p>
            <a:endParaRPr/>
          </a:p>
        </p:txBody>
      </p:sp>
      <p:sp>
        <p:nvSpPr>
          <p:cNvPr id="44" name="bk object 44"/>
          <p:cNvSpPr/>
          <p:nvPr/>
        </p:nvSpPr>
        <p:spPr>
          <a:xfrm>
            <a:off x="1012152" y="6549534"/>
            <a:ext cx="0" cy="64769"/>
          </a:xfrm>
          <a:custGeom>
            <a:avLst/>
            <a:gdLst/>
            <a:ahLst/>
            <a:cxnLst/>
            <a:rect l="l" t="t" r="r" b="b"/>
            <a:pathLst>
              <a:path h="64770">
                <a:moveTo>
                  <a:pt x="0" y="0"/>
                </a:moveTo>
                <a:lnTo>
                  <a:pt x="0" y="64767"/>
                </a:lnTo>
              </a:path>
            </a:pathLst>
          </a:custGeom>
          <a:ln w="32691">
            <a:solidFill>
              <a:srgbClr val="707874"/>
            </a:solidFill>
          </a:ln>
        </p:spPr>
        <p:txBody>
          <a:bodyPr wrap="square" lIns="0" tIns="0" rIns="0" bIns="0" rtlCol="0"/>
          <a:lstStyle/>
          <a:p>
            <a:endParaRPr/>
          </a:p>
        </p:txBody>
      </p:sp>
      <p:sp>
        <p:nvSpPr>
          <p:cNvPr id="45" name="bk object 45"/>
          <p:cNvSpPr/>
          <p:nvPr/>
        </p:nvSpPr>
        <p:spPr>
          <a:xfrm>
            <a:off x="1126399" y="6457210"/>
            <a:ext cx="133985" cy="157480"/>
          </a:xfrm>
          <a:custGeom>
            <a:avLst/>
            <a:gdLst/>
            <a:ahLst/>
            <a:cxnLst/>
            <a:rect l="l" t="t" r="r" b="b"/>
            <a:pathLst>
              <a:path w="133984" h="157479">
                <a:moveTo>
                  <a:pt x="31421" y="157091"/>
                </a:moveTo>
                <a:lnTo>
                  <a:pt x="0" y="157091"/>
                </a:lnTo>
                <a:lnTo>
                  <a:pt x="0" y="0"/>
                </a:lnTo>
                <a:lnTo>
                  <a:pt x="68372" y="0"/>
                </a:lnTo>
                <a:lnTo>
                  <a:pt x="86246" y="1437"/>
                </a:lnTo>
                <a:lnTo>
                  <a:pt x="100623" y="5748"/>
                </a:lnTo>
                <a:lnTo>
                  <a:pt x="111503" y="12934"/>
                </a:lnTo>
                <a:lnTo>
                  <a:pt x="118885" y="22995"/>
                </a:lnTo>
                <a:lnTo>
                  <a:pt x="120811" y="29407"/>
                </a:lnTo>
                <a:lnTo>
                  <a:pt x="31421" y="29407"/>
                </a:lnTo>
                <a:lnTo>
                  <a:pt x="31421" y="62836"/>
                </a:lnTo>
                <a:lnTo>
                  <a:pt x="119412" y="62836"/>
                </a:lnTo>
                <a:lnTo>
                  <a:pt x="118112" y="67708"/>
                </a:lnTo>
                <a:lnTo>
                  <a:pt x="111770" y="77901"/>
                </a:lnTo>
                <a:lnTo>
                  <a:pt x="102838" y="84956"/>
                </a:lnTo>
                <a:lnTo>
                  <a:pt x="94514" y="88473"/>
                </a:lnTo>
                <a:lnTo>
                  <a:pt x="96525" y="91992"/>
                </a:lnTo>
                <a:lnTo>
                  <a:pt x="31421" y="91992"/>
                </a:lnTo>
                <a:lnTo>
                  <a:pt x="31421" y="157091"/>
                </a:lnTo>
                <a:close/>
              </a:path>
              <a:path w="133984" h="157479">
                <a:moveTo>
                  <a:pt x="119412" y="62836"/>
                </a:moveTo>
                <a:lnTo>
                  <a:pt x="75410" y="62836"/>
                </a:lnTo>
                <a:lnTo>
                  <a:pt x="89484" y="58506"/>
                </a:lnTo>
                <a:lnTo>
                  <a:pt x="94739" y="46253"/>
                </a:lnTo>
                <a:lnTo>
                  <a:pt x="89754" y="33886"/>
                </a:lnTo>
                <a:lnTo>
                  <a:pt x="75735" y="29410"/>
                </a:lnTo>
                <a:lnTo>
                  <a:pt x="31421" y="29407"/>
                </a:lnTo>
                <a:lnTo>
                  <a:pt x="120811" y="29407"/>
                </a:lnTo>
                <a:lnTo>
                  <a:pt x="122769" y="35929"/>
                </a:lnTo>
                <a:lnTo>
                  <a:pt x="121800" y="53882"/>
                </a:lnTo>
                <a:lnTo>
                  <a:pt x="119412" y="62836"/>
                </a:lnTo>
                <a:close/>
              </a:path>
              <a:path w="133984" h="157479">
                <a:moveTo>
                  <a:pt x="133728" y="157091"/>
                </a:moveTo>
                <a:lnTo>
                  <a:pt x="97531" y="157091"/>
                </a:lnTo>
                <a:lnTo>
                  <a:pt x="60077" y="91992"/>
                </a:lnTo>
                <a:lnTo>
                  <a:pt x="96525" y="91992"/>
                </a:lnTo>
                <a:lnTo>
                  <a:pt x="133728" y="157091"/>
                </a:lnTo>
                <a:close/>
              </a:path>
            </a:pathLst>
          </a:custGeom>
          <a:solidFill>
            <a:srgbClr val="707874"/>
          </a:solidFill>
        </p:spPr>
        <p:txBody>
          <a:bodyPr wrap="square" lIns="0" tIns="0" rIns="0" bIns="0" rtlCol="0"/>
          <a:lstStyle/>
          <a:p>
            <a:endParaRPr/>
          </a:p>
        </p:txBody>
      </p:sp>
      <p:sp>
        <p:nvSpPr>
          <p:cNvPr id="46" name="bk object 46"/>
          <p:cNvSpPr/>
          <p:nvPr/>
        </p:nvSpPr>
        <p:spPr>
          <a:xfrm>
            <a:off x="1278477" y="6488577"/>
            <a:ext cx="115570" cy="0"/>
          </a:xfrm>
          <a:custGeom>
            <a:avLst/>
            <a:gdLst/>
            <a:ahLst/>
            <a:cxnLst/>
            <a:rect l="l" t="t" r="r" b="b"/>
            <a:pathLst>
              <a:path w="115569">
                <a:moveTo>
                  <a:pt x="0" y="0"/>
                </a:moveTo>
                <a:lnTo>
                  <a:pt x="115378" y="0"/>
                </a:lnTo>
              </a:path>
            </a:pathLst>
          </a:custGeom>
          <a:ln w="64767">
            <a:solidFill>
              <a:srgbClr val="707874"/>
            </a:solidFill>
          </a:ln>
        </p:spPr>
        <p:txBody>
          <a:bodyPr wrap="square" lIns="0" tIns="0" rIns="0" bIns="0" rtlCol="0"/>
          <a:lstStyle/>
          <a:p>
            <a:endParaRPr/>
          </a:p>
        </p:txBody>
      </p:sp>
      <p:sp>
        <p:nvSpPr>
          <p:cNvPr id="47" name="bk object 47"/>
          <p:cNvSpPr/>
          <p:nvPr/>
        </p:nvSpPr>
        <p:spPr>
          <a:xfrm>
            <a:off x="1278477" y="6534929"/>
            <a:ext cx="94615" cy="0"/>
          </a:xfrm>
          <a:custGeom>
            <a:avLst/>
            <a:gdLst/>
            <a:ahLst/>
            <a:cxnLst/>
            <a:rect l="l" t="t" r="r" b="b"/>
            <a:pathLst>
              <a:path w="94615">
                <a:moveTo>
                  <a:pt x="0" y="0"/>
                </a:moveTo>
                <a:lnTo>
                  <a:pt x="94263" y="0"/>
                </a:lnTo>
              </a:path>
            </a:pathLst>
          </a:custGeom>
          <a:ln w="30478">
            <a:solidFill>
              <a:srgbClr val="707874"/>
            </a:solidFill>
          </a:ln>
        </p:spPr>
        <p:txBody>
          <a:bodyPr wrap="square" lIns="0" tIns="0" rIns="0" bIns="0" rtlCol="0"/>
          <a:lstStyle/>
          <a:p>
            <a:endParaRPr/>
          </a:p>
        </p:txBody>
      </p:sp>
      <p:sp>
        <p:nvSpPr>
          <p:cNvPr id="48" name="bk object 48"/>
          <p:cNvSpPr/>
          <p:nvPr/>
        </p:nvSpPr>
        <p:spPr>
          <a:xfrm>
            <a:off x="1278477" y="6549534"/>
            <a:ext cx="31750" cy="35560"/>
          </a:xfrm>
          <a:custGeom>
            <a:avLst/>
            <a:gdLst/>
            <a:ahLst/>
            <a:cxnLst/>
            <a:rect l="l" t="t" r="r" b="b"/>
            <a:pathLst>
              <a:path w="31750" h="35559">
                <a:moveTo>
                  <a:pt x="0" y="17779"/>
                </a:moveTo>
                <a:lnTo>
                  <a:pt x="31421" y="17779"/>
                </a:lnTo>
              </a:path>
            </a:pathLst>
          </a:custGeom>
          <a:ln w="36828">
            <a:solidFill>
              <a:srgbClr val="707874"/>
            </a:solidFill>
          </a:ln>
        </p:spPr>
        <p:txBody>
          <a:bodyPr wrap="square" lIns="0" tIns="0" rIns="0" bIns="0" rtlCol="0"/>
          <a:lstStyle/>
          <a:p>
            <a:endParaRPr/>
          </a:p>
        </p:txBody>
      </p:sp>
      <p:sp>
        <p:nvSpPr>
          <p:cNvPr id="49" name="bk object 49"/>
          <p:cNvSpPr/>
          <p:nvPr/>
        </p:nvSpPr>
        <p:spPr>
          <a:xfrm>
            <a:off x="1278477" y="6599697"/>
            <a:ext cx="115570" cy="0"/>
          </a:xfrm>
          <a:custGeom>
            <a:avLst/>
            <a:gdLst/>
            <a:ahLst/>
            <a:cxnLst/>
            <a:rect l="l" t="t" r="r" b="b"/>
            <a:pathLst>
              <a:path w="115569">
                <a:moveTo>
                  <a:pt x="0" y="0"/>
                </a:moveTo>
                <a:lnTo>
                  <a:pt x="115126" y="0"/>
                </a:lnTo>
              </a:path>
            </a:pathLst>
          </a:custGeom>
          <a:ln w="30478">
            <a:solidFill>
              <a:srgbClr val="707874"/>
            </a:solidFill>
          </a:ln>
        </p:spPr>
        <p:txBody>
          <a:bodyPr wrap="square" lIns="0" tIns="0" rIns="0" bIns="0" rtlCol="0"/>
          <a:lstStyle/>
          <a:p>
            <a:endParaRPr/>
          </a:p>
        </p:txBody>
      </p:sp>
      <p:sp>
        <p:nvSpPr>
          <p:cNvPr id="50" name="bk object 50"/>
          <p:cNvSpPr/>
          <p:nvPr/>
        </p:nvSpPr>
        <p:spPr>
          <a:xfrm>
            <a:off x="1439730" y="6457210"/>
            <a:ext cx="0" cy="157480"/>
          </a:xfrm>
          <a:custGeom>
            <a:avLst/>
            <a:gdLst/>
            <a:ahLst/>
            <a:cxnLst/>
            <a:rect l="l" t="t" r="r" b="b"/>
            <a:pathLst>
              <a:path h="157479">
                <a:moveTo>
                  <a:pt x="0" y="0"/>
                </a:moveTo>
                <a:lnTo>
                  <a:pt x="0" y="157091"/>
                </a:lnTo>
              </a:path>
            </a:pathLst>
          </a:custGeom>
          <a:ln w="32691">
            <a:solidFill>
              <a:srgbClr val="707874"/>
            </a:solidFill>
          </a:ln>
        </p:spPr>
        <p:txBody>
          <a:bodyPr wrap="square" lIns="0" tIns="0" rIns="0" bIns="0" rtlCol="0"/>
          <a:lstStyle/>
          <a:p>
            <a:endParaRPr/>
          </a:p>
        </p:txBody>
      </p:sp>
      <p:sp>
        <p:nvSpPr>
          <p:cNvPr id="51" name="bk object 51"/>
          <p:cNvSpPr/>
          <p:nvPr/>
        </p:nvSpPr>
        <p:spPr>
          <a:xfrm>
            <a:off x="1480423" y="6457232"/>
            <a:ext cx="135890" cy="156845"/>
          </a:xfrm>
          <a:custGeom>
            <a:avLst/>
            <a:gdLst/>
            <a:ahLst/>
            <a:cxnLst/>
            <a:rect l="l" t="t" r="r" b="b"/>
            <a:pathLst>
              <a:path w="135890" h="156845">
                <a:moveTo>
                  <a:pt x="89067" y="156447"/>
                </a:moveTo>
                <a:lnTo>
                  <a:pt x="46278" y="150267"/>
                </a:lnTo>
                <a:lnTo>
                  <a:pt x="13544" y="124510"/>
                </a:lnTo>
                <a:lnTo>
                  <a:pt x="0" y="88874"/>
                </a:lnTo>
                <a:lnTo>
                  <a:pt x="584" y="72374"/>
                </a:lnTo>
                <a:lnTo>
                  <a:pt x="18048" y="26931"/>
                </a:lnTo>
                <a:lnTo>
                  <a:pt x="51584" y="4266"/>
                </a:lnTo>
                <a:lnTo>
                  <a:pt x="75738" y="0"/>
                </a:lnTo>
                <a:lnTo>
                  <a:pt x="89878" y="839"/>
                </a:lnTo>
                <a:lnTo>
                  <a:pt x="102858" y="3375"/>
                </a:lnTo>
                <a:lnTo>
                  <a:pt x="114756" y="7595"/>
                </a:lnTo>
                <a:lnTo>
                  <a:pt x="125649" y="13486"/>
                </a:lnTo>
                <a:lnTo>
                  <a:pt x="119112" y="31399"/>
                </a:lnTo>
                <a:lnTo>
                  <a:pt x="78565" y="31399"/>
                </a:lnTo>
                <a:lnTo>
                  <a:pt x="64538" y="32912"/>
                </a:lnTo>
                <a:lnTo>
                  <a:pt x="52801" y="37499"/>
                </a:lnTo>
                <a:lnTo>
                  <a:pt x="41012" y="49634"/>
                </a:lnTo>
                <a:lnTo>
                  <a:pt x="34212" y="60529"/>
                </a:lnTo>
                <a:lnTo>
                  <a:pt x="31245" y="71095"/>
                </a:lnTo>
                <a:lnTo>
                  <a:pt x="32110" y="87437"/>
                </a:lnTo>
                <a:lnTo>
                  <a:pt x="63189" y="123641"/>
                </a:lnTo>
                <a:lnTo>
                  <a:pt x="75395" y="125596"/>
                </a:lnTo>
                <a:lnTo>
                  <a:pt x="135390" y="125596"/>
                </a:lnTo>
                <a:lnTo>
                  <a:pt x="135390" y="135955"/>
                </a:lnTo>
                <a:lnTo>
                  <a:pt x="125101" y="143795"/>
                </a:lnTo>
                <a:lnTo>
                  <a:pt x="113933" y="149824"/>
                </a:lnTo>
                <a:lnTo>
                  <a:pt x="101913" y="154041"/>
                </a:lnTo>
                <a:lnTo>
                  <a:pt x="89067" y="156447"/>
                </a:lnTo>
                <a:close/>
              </a:path>
              <a:path w="135890" h="156845">
                <a:moveTo>
                  <a:pt x="114527" y="43962"/>
                </a:moveTo>
                <a:lnTo>
                  <a:pt x="103601" y="37006"/>
                </a:lnTo>
                <a:lnTo>
                  <a:pt x="91596" y="32853"/>
                </a:lnTo>
                <a:lnTo>
                  <a:pt x="78565" y="31399"/>
                </a:lnTo>
                <a:lnTo>
                  <a:pt x="119112" y="31399"/>
                </a:lnTo>
                <a:lnTo>
                  <a:pt x="114527" y="43962"/>
                </a:lnTo>
                <a:close/>
              </a:path>
              <a:path w="135890" h="156845">
                <a:moveTo>
                  <a:pt x="135390" y="125596"/>
                </a:moveTo>
                <a:lnTo>
                  <a:pt x="75395" y="125596"/>
                </a:lnTo>
                <a:lnTo>
                  <a:pt x="90640" y="124392"/>
                </a:lnTo>
                <a:lnTo>
                  <a:pt x="101384" y="120661"/>
                </a:lnTo>
                <a:lnTo>
                  <a:pt x="104221" y="91969"/>
                </a:lnTo>
                <a:lnTo>
                  <a:pt x="83106" y="91969"/>
                </a:lnTo>
                <a:lnTo>
                  <a:pt x="83106" y="62813"/>
                </a:lnTo>
                <a:lnTo>
                  <a:pt x="135390" y="62813"/>
                </a:lnTo>
                <a:lnTo>
                  <a:pt x="135390" y="125596"/>
                </a:lnTo>
                <a:close/>
              </a:path>
            </a:pathLst>
          </a:custGeom>
          <a:solidFill>
            <a:srgbClr val="707874"/>
          </a:solidFill>
        </p:spPr>
        <p:txBody>
          <a:bodyPr wrap="square" lIns="0" tIns="0" rIns="0" bIns="0" rtlCol="0"/>
          <a:lstStyle/>
          <a:p>
            <a:endParaRPr/>
          </a:p>
        </p:txBody>
      </p:sp>
      <p:sp>
        <p:nvSpPr>
          <p:cNvPr id="52" name="bk object 52"/>
          <p:cNvSpPr/>
          <p:nvPr/>
        </p:nvSpPr>
        <p:spPr>
          <a:xfrm>
            <a:off x="1658923" y="6456828"/>
            <a:ext cx="0" cy="157480"/>
          </a:xfrm>
          <a:custGeom>
            <a:avLst/>
            <a:gdLst/>
            <a:ahLst/>
            <a:cxnLst/>
            <a:rect l="l" t="t" r="r" b="b"/>
            <a:pathLst>
              <a:path h="157479">
                <a:moveTo>
                  <a:pt x="0" y="0"/>
                </a:moveTo>
                <a:lnTo>
                  <a:pt x="0" y="157472"/>
                </a:lnTo>
              </a:path>
            </a:pathLst>
          </a:custGeom>
          <a:ln w="32691">
            <a:solidFill>
              <a:srgbClr val="707874"/>
            </a:solidFill>
          </a:ln>
        </p:spPr>
        <p:txBody>
          <a:bodyPr wrap="square" lIns="0" tIns="0" rIns="0" bIns="0" rtlCol="0"/>
          <a:lstStyle/>
          <a:p>
            <a:endParaRPr/>
          </a:p>
        </p:txBody>
      </p:sp>
      <p:sp>
        <p:nvSpPr>
          <p:cNvPr id="53" name="bk object 53"/>
          <p:cNvSpPr/>
          <p:nvPr/>
        </p:nvSpPr>
        <p:spPr>
          <a:xfrm>
            <a:off x="1643213" y="6534929"/>
            <a:ext cx="136525" cy="0"/>
          </a:xfrm>
          <a:custGeom>
            <a:avLst/>
            <a:gdLst/>
            <a:ahLst/>
            <a:cxnLst/>
            <a:rect l="l" t="t" r="r" b="b"/>
            <a:pathLst>
              <a:path w="136525">
                <a:moveTo>
                  <a:pt x="0" y="0"/>
                </a:moveTo>
                <a:lnTo>
                  <a:pt x="135990" y="0"/>
                </a:lnTo>
              </a:path>
            </a:pathLst>
          </a:custGeom>
          <a:ln w="30478">
            <a:solidFill>
              <a:srgbClr val="707874"/>
            </a:solidFill>
          </a:ln>
        </p:spPr>
        <p:txBody>
          <a:bodyPr wrap="square" lIns="0" tIns="0" rIns="0" bIns="0" rtlCol="0"/>
          <a:lstStyle/>
          <a:p>
            <a:endParaRPr/>
          </a:p>
        </p:txBody>
      </p:sp>
      <p:sp>
        <p:nvSpPr>
          <p:cNvPr id="54" name="bk object 54"/>
          <p:cNvSpPr/>
          <p:nvPr/>
        </p:nvSpPr>
        <p:spPr>
          <a:xfrm>
            <a:off x="1763493" y="6457210"/>
            <a:ext cx="0" cy="157480"/>
          </a:xfrm>
          <a:custGeom>
            <a:avLst/>
            <a:gdLst/>
            <a:ahLst/>
            <a:cxnLst/>
            <a:rect l="l" t="t" r="r" b="b"/>
            <a:pathLst>
              <a:path h="157479">
                <a:moveTo>
                  <a:pt x="0" y="0"/>
                </a:moveTo>
                <a:lnTo>
                  <a:pt x="0" y="157091"/>
                </a:lnTo>
              </a:path>
            </a:pathLst>
          </a:custGeom>
          <a:ln w="32691">
            <a:solidFill>
              <a:srgbClr val="707874"/>
            </a:solidFill>
          </a:ln>
        </p:spPr>
        <p:txBody>
          <a:bodyPr wrap="square" lIns="0" tIns="0" rIns="0" bIns="0" rtlCol="0"/>
          <a:lstStyle/>
          <a:p>
            <a:endParaRPr/>
          </a:p>
        </p:txBody>
      </p:sp>
      <p:sp>
        <p:nvSpPr>
          <p:cNvPr id="55" name="bk object 55"/>
          <p:cNvSpPr/>
          <p:nvPr/>
        </p:nvSpPr>
        <p:spPr>
          <a:xfrm>
            <a:off x="1800318" y="6471913"/>
            <a:ext cx="136525" cy="0"/>
          </a:xfrm>
          <a:custGeom>
            <a:avLst/>
            <a:gdLst/>
            <a:ahLst/>
            <a:cxnLst/>
            <a:rect l="l" t="t" r="r" b="b"/>
            <a:pathLst>
              <a:path w="136525">
                <a:moveTo>
                  <a:pt x="0" y="0"/>
                </a:moveTo>
                <a:lnTo>
                  <a:pt x="135990" y="0"/>
                </a:lnTo>
              </a:path>
            </a:pathLst>
          </a:custGeom>
          <a:ln w="30677">
            <a:solidFill>
              <a:srgbClr val="707874"/>
            </a:solidFill>
          </a:ln>
        </p:spPr>
        <p:txBody>
          <a:bodyPr wrap="square" lIns="0" tIns="0" rIns="0" bIns="0" rtlCol="0"/>
          <a:lstStyle/>
          <a:p>
            <a:endParaRPr/>
          </a:p>
        </p:txBody>
      </p:sp>
      <p:sp>
        <p:nvSpPr>
          <p:cNvPr id="56" name="bk object 56"/>
          <p:cNvSpPr/>
          <p:nvPr/>
        </p:nvSpPr>
        <p:spPr>
          <a:xfrm>
            <a:off x="1868313" y="6486617"/>
            <a:ext cx="0" cy="128270"/>
          </a:xfrm>
          <a:custGeom>
            <a:avLst/>
            <a:gdLst/>
            <a:ahLst/>
            <a:cxnLst/>
            <a:rect l="l" t="t" r="r" b="b"/>
            <a:pathLst>
              <a:path h="128270">
                <a:moveTo>
                  <a:pt x="0" y="0"/>
                </a:moveTo>
                <a:lnTo>
                  <a:pt x="0" y="127683"/>
                </a:lnTo>
              </a:path>
            </a:pathLst>
          </a:custGeom>
          <a:ln w="32691">
            <a:solidFill>
              <a:srgbClr val="707874"/>
            </a:solidFill>
          </a:ln>
        </p:spPr>
        <p:txBody>
          <a:bodyPr wrap="square" lIns="0" tIns="0" rIns="0" bIns="0" rtlCol="0"/>
          <a:lstStyle/>
          <a:p>
            <a:endParaRPr/>
          </a:p>
        </p:txBody>
      </p:sp>
      <p:sp>
        <p:nvSpPr>
          <p:cNvPr id="57" name="bk object 57"/>
          <p:cNvSpPr/>
          <p:nvPr/>
        </p:nvSpPr>
        <p:spPr>
          <a:xfrm>
            <a:off x="1955915" y="6457210"/>
            <a:ext cx="209550" cy="157480"/>
          </a:xfrm>
          <a:custGeom>
            <a:avLst/>
            <a:gdLst/>
            <a:ahLst/>
            <a:cxnLst/>
            <a:rect l="l" t="t" r="r" b="b"/>
            <a:pathLst>
              <a:path w="209550" h="157479">
                <a:moveTo>
                  <a:pt x="73399" y="157091"/>
                </a:moveTo>
                <a:lnTo>
                  <a:pt x="41978" y="157091"/>
                </a:lnTo>
                <a:lnTo>
                  <a:pt x="0" y="0"/>
                </a:lnTo>
                <a:lnTo>
                  <a:pt x="33432" y="0"/>
                </a:lnTo>
                <a:lnTo>
                  <a:pt x="60831" y="106821"/>
                </a:lnTo>
                <a:lnTo>
                  <a:pt x="87120" y="106821"/>
                </a:lnTo>
                <a:lnTo>
                  <a:pt x="73399" y="157091"/>
                </a:lnTo>
                <a:close/>
              </a:path>
              <a:path w="209550" h="157479">
                <a:moveTo>
                  <a:pt x="87120" y="106821"/>
                </a:moveTo>
                <a:lnTo>
                  <a:pt x="60831" y="106821"/>
                </a:lnTo>
                <a:lnTo>
                  <a:pt x="88984" y="0"/>
                </a:lnTo>
                <a:lnTo>
                  <a:pt x="121411" y="0"/>
                </a:lnTo>
                <a:lnTo>
                  <a:pt x="132078" y="41974"/>
                </a:lnTo>
                <a:lnTo>
                  <a:pt x="104820" y="41974"/>
                </a:lnTo>
                <a:lnTo>
                  <a:pt x="87120" y="106821"/>
                </a:lnTo>
                <a:close/>
              </a:path>
              <a:path w="209550" h="157479">
                <a:moveTo>
                  <a:pt x="180844" y="106821"/>
                </a:moveTo>
                <a:lnTo>
                  <a:pt x="148558" y="106821"/>
                </a:lnTo>
                <a:lnTo>
                  <a:pt x="175957" y="0"/>
                </a:lnTo>
                <a:lnTo>
                  <a:pt x="209390" y="0"/>
                </a:lnTo>
                <a:lnTo>
                  <a:pt x="180844" y="106821"/>
                </a:lnTo>
                <a:close/>
              </a:path>
              <a:path w="209550" h="157479">
                <a:moveTo>
                  <a:pt x="167411" y="157091"/>
                </a:moveTo>
                <a:lnTo>
                  <a:pt x="135990" y="157091"/>
                </a:lnTo>
                <a:lnTo>
                  <a:pt x="104820" y="41974"/>
                </a:lnTo>
                <a:lnTo>
                  <a:pt x="132078" y="41974"/>
                </a:lnTo>
                <a:lnTo>
                  <a:pt x="148558" y="106821"/>
                </a:lnTo>
                <a:lnTo>
                  <a:pt x="180844" y="106821"/>
                </a:lnTo>
                <a:lnTo>
                  <a:pt x="167411" y="157091"/>
                </a:lnTo>
                <a:close/>
              </a:path>
            </a:pathLst>
          </a:custGeom>
          <a:solidFill>
            <a:srgbClr val="707874"/>
          </a:solidFill>
        </p:spPr>
        <p:txBody>
          <a:bodyPr wrap="square" lIns="0" tIns="0" rIns="0" bIns="0" rtlCol="0"/>
          <a:lstStyle/>
          <a:p>
            <a:endParaRPr/>
          </a:p>
        </p:txBody>
      </p:sp>
      <p:sp>
        <p:nvSpPr>
          <p:cNvPr id="58" name="bk object 58"/>
          <p:cNvSpPr/>
          <p:nvPr/>
        </p:nvSpPr>
        <p:spPr>
          <a:xfrm>
            <a:off x="2147458" y="6457210"/>
            <a:ext cx="156845" cy="157480"/>
          </a:xfrm>
          <a:custGeom>
            <a:avLst/>
            <a:gdLst/>
            <a:ahLst/>
            <a:cxnLst/>
            <a:rect l="l" t="t" r="r" b="b"/>
            <a:pathLst>
              <a:path w="156844" h="157479">
                <a:moveTo>
                  <a:pt x="33683" y="157091"/>
                </a:moveTo>
                <a:lnTo>
                  <a:pt x="0" y="157091"/>
                </a:lnTo>
                <a:lnTo>
                  <a:pt x="62842" y="0"/>
                </a:lnTo>
                <a:lnTo>
                  <a:pt x="94263" y="0"/>
                </a:lnTo>
                <a:lnTo>
                  <a:pt x="111014" y="41974"/>
                </a:lnTo>
                <a:lnTo>
                  <a:pt x="79432" y="41974"/>
                </a:lnTo>
                <a:lnTo>
                  <a:pt x="55552" y="101543"/>
                </a:lnTo>
                <a:lnTo>
                  <a:pt x="134786" y="101543"/>
                </a:lnTo>
                <a:lnTo>
                  <a:pt x="147324" y="132961"/>
                </a:lnTo>
                <a:lnTo>
                  <a:pt x="42984" y="132961"/>
                </a:lnTo>
                <a:lnTo>
                  <a:pt x="33683" y="157091"/>
                </a:lnTo>
                <a:close/>
              </a:path>
              <a:path w="156844" h="157479">
                <a:moveTo>
                  <a:pt x="134786" y="101543"/>
                </a:moveTo>
                <a:lnTo>
                  <a:pt x="102558" y="101543"/>
                </a:lnTo>
                <a:lnTo>
                  <a:pt x="79432" y="41974"/>
                </a:lnTo>
                <a:lnTo>
                  <a:pt x="111014" y="41974"/>
                </a:lnTo>
                <a:lnTo>
                  <a:pt x="134786" y="101543"/>
                </a:lnTo>
                <a:close/>
              </a:path>
              <a:path w="156844" h="157479">
                <a:moveTo>
                  <a:pt x="123673" y="157091"/>
                </a:moveTo>
                <a:lnTo>
                  <a:pt x="114121" y="132961"/>
                </a:lnTo>
                <a:lnTo>
                  <a:pt x="147324" y="132961"/>
                </a:lnTo>
                <a:lnTo>
                  <a:pt x="156853" y="156839"/>
                </a:lnTo>
                <a:lnTo>
                  <a:pt x="123673" y="157091"/>
                </a:lnTo>
                <a:close/>
              </a:path>
            </a:pathLst>
          </a:custGeom>
          <a:solidFill>
            <a:srgbClr val="707874"/>
          </a:solidFill>
        </p:spPr>
        <p:txBody>
          <a:bodyPr wrap="square" lIns="0" tIns="0" rIns="0" bIns="0" rtlCol="0"/>
          <a:lstStyle/>
          <a:p>
            <a:endParaRPr/>
          </a:p>
        </p:txBody>
      </p:sp>
      <p:sp>
        <p:nvSpPr>
          <p:cNvPr id="59" name="bk object 59"/>
          <p:cNvSpPr/>
          <p:nvPr/>
        </p:nvSpPr>
        <p:spPr>
          <a:xfrm>
            <a:off x="2279175" y="6457210"/>
            <a:ext cx="146685" cy="157480"/>
          </a:xfrm>
          <a:custGeom>
            <a:avLst/>
            <a:gdLst/>
            <a:ahLst/>
            <a:cxnLst/>
            <a:rect l="l" t="t" r="r" b="b"/>
            <a:pathLst>
              <a:path w="146685" h="157479">
                <a:moveTo>
                  <a:pt x="88984" y="157091"/>
                </a:moveTo>
                <a:lnTo>
                  <a:pt x="57563" y="157091"/>
                </a:lnTo>
                <a:lnTo>
                  <a:pt x="57563" y="78419"/>
                </a:lnTo>
                <a:lnTo>
                  <a:pt x="0" y="0"/>
                </a:lnTo>
                <a:lnTo>
                  <a:pt x="36951" y="0"/>
                </a:lnTo>
                <a:lnTo>
                  <a:pt x="73399" y="51274"/>
                </a:lnTo>
                <a:lnTo>
                  <a:pt x="108910" y="51274"/>
                </a:lnTo>
                <a:lnTo>
                  <a:pt x="88984" y="78419"/>
                </a:lnTo>
                <a:lnTo>
                  <a:pt x="88984" y="157091"/>
                </a:lnTo>
                <a:close/>
              </a:path>
              <a:path w="146685" h="157479">
                <a:moveTo>
                  <a:pt x="108910" y="51274"/>
                </a:moveTo>
                <a:lnTo>
                  <a:pt x="73399" y="51274"/>
                </a:lnTo>
                <a:lnTo>
                  <a:pt x="110602" y="0"/>
                </a:lnTo>
                <a:lnTo>
                  <a:pt x="146547" y="0"/>
                </a:lnTo>
                <a:lnTo>
                  <a:pt x="108910" y="51274"/>
                </a:lnTo>
                <a:close/>
              </a:path>
            </a:pathLst>
          </a:custGeom>
          <a:solidFill>
            <a:srgbClr val="707874"/>
          </a:solidFill>
        </p:spPr>
        <p:txBody>
          <a:bodyPr wrap="square" lIns="0" tIns="0" rIns="0" bIns="0" rtlCol="0"/>
          <a:lstStyle/>
          <a:p>
            <a:endParaRPr/>
          </a:p>
        </p:txBody>
      </p:sp>
      <p:sp>
        <p:nvSpPr>
          <p:cNvPr id="60" name="bk object 60"/>
          <p:cNvSpPr/>
          <p:nvPr/>
        </p:nvSpPr>
        <p:spPr>
          <a:xfrm>
            <a:off x="2530601" y="6281165"/>
            <a:ext cx="0" cy="371475"/>
          </a:xfrm>
          <a:custGeom>
            <a:avLst/>
            <a:gdLst/>
            <a:ahLst/>
            <a:cxnLst/>
            <a:rect l="l" t="t" r="r" b="b"/>
            <a:pathLst>
              <a:path h="371475">
                <a:moveTo>
                  <a:pt x="0" y="0"/>
                </a:moveTo>
                <a:lnTo>
                  <a:pt x="0" y="370903"/>
                </a:lnTo>
              </a:path>
            </a:pathLst>
          </a:custGeom>
          <a:ln w="3175">
            <a:solidFill>
              <a:srgbClr val="7E7E7E"/>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chemeClr val="bg1"/>
                </a:solidFill>
                <a:latin typeface="Segoe UI"/>
                <a:cs typeface="Segoe UI"/>
              </a:defRPr>
            </a:lvl1pPr>
          </a:lstStyle>
          <a:p>
            <a:endParaRPr/>
          </a:p>
        </p:txBody>
      </p:sp>
      <p:sp>
        <p:nvSpPr>
          <p:cNvPr id="3" name="Holder 3"/>
          <p:cNvSpPr>
            <a:spLocks noGrp="1"/>
          </p:cNvSpPr>
          <p:nvPr>
            <p:ph sz="half" idx="2"/>
          </p:nvPr>
        </p:nvSpPr>
        <p:spPr>
          <a:xfrm>
            <a:off x="409583" y="1537367"/>
            <a:ext cx="5078095" cy="3519170"/>
          </a:xfrm>
          <a:prstGeom prst="rect">
            <a:avLst/>
          </a:prstGeom>
        </p:spPr>
        <p:txBody>
          <a:bodyPr wrap="square" lIns="0" tIns="0" rIns="0" bIns="0">
            <a:spAutoFit/>
          </a:bodyPr>
          <a:lstStyle>
            <a:lvl1pPr>
              <a:defRPr sz="1800" b="0" i="0" u="heavy">
                <a:solidFill>
                  <a:srgbClr val="C84A20"/>
                </a:solidFill>
                <a:latin typeface="Arial"/>
                <a:cs typeface="Arial"/>
              </a:defRPr>
            </a:lvl1pPr>
          </a:lstStyle>
          <a:p>
            <a:endParaRPr/>
          </a:p>
        </p:txBody>
      </p:sp>
      <p:sp>
        <p:nvSpPr>
          <p:cNvPr id="4" name="Holder 4"/>
          <p:cNvSpPr>
            <a:spLocks noGrp="1"/>
          </p:cNvSpPr>
          <p:nvPr>
            <p:ph sz="half" idx="3"/>
          </p:nvPr>
        </p:nvSpPr>
        <p:spPr>
          <a:xfrm>
            <a:off x="6339579" y="2038934"/>
            <a:ext cx="4686300" cy="3642360"/>
          </a:xfrm>
          <a:prstGeom prst="rect">
            <a:avLst/>
          </a:prstGeom>
        </p:spPr>
        <p:txBody>
          <a:bodyPr wrap="square" lIns="0" tIns="0" rIns="0" bIns="0">
            <a:spAutoFit/>
          </a:bodyPr>
          <a:lstStyle>
            <a:lvl1pPr>
              <a:defRPr sz="1600" b="1" i="0">
                <a:solidFill>
                  <a:srgbClr val="404040"/>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4/8/2026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03451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E7C26-E28D-45B5-B958-92B1200362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B526D4-503F-4907-B0FC-B9B7D3154ACF}"/>
              </a:ext>
            </a:extLst>
          </p:cNvPr>
          <p:cNvSpPr>
            <a:spLocks noGrp="1"/>
          </p:cNvSpPr>
          <p:nvPr>
            <p:ph type="dt" sz="half" idx="10"/>
          </p:nvPr>
        </p:nvSpPr>
        <p:spPr/>
        <p:txBody>
          <a:bodyPr/>
          <a:lstStyle/>
          <a:p>
            <a:fld id="{896E2C04-DD2F-4BFC-88FB-1E67D15F1C19}" type="datetimeFigureOut">
              <a:rPr lang="en-US" smtClean="0"/>
              <a:t>4/8/2026</a:t>
            </a:fld>
            <a:endParaRPr lang="en-US"/>
          </a:p>
        </p:txBody>
      </p:sp>
      <p:sp>
        <p:nvSpPr>
          <p:cNvPr id="4" name="Footer Placeholder 3">
            <a:extLst>
              <a:ext uri="{FF2B5EF4-FFF2-40B4-BE49-F238E27FC236}">
                <a16:creationId xmlns:a16="http://schemas.microsoft.com/office/drawing/2014/main" id="{D124FF2D-37AF-466F-ACD6-75A2B10F4B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4CF7EB-D74A-4267-9B0B-B8927DE80DD9}"/>
              </a:ext>
            </a:extLst>
          </p:cNvPr>
          <p:cNvSpPr>
            <a:spLocks noGrp="1"/>
          </p:cNvSpPr>
          <p:nvPr>
            <p:ph type="sldNum" sz="quarter" idx="12"/>
          </p:nvPr>
        </p:nvSpPr>
        <p:spPr/>
        <p:txBody>
          <a:bodyPr/>
          <a:lstStyle/>
          <a:p>
            <a:fld id="{B8462233-D54F-4423-BDBD-CA2918BECE96}" type="slidenum">
              <a:rPr lang="en-US" smtClean="0"/>
              <a:t>‹#›</a:t>
            </a:fld>
            <a:endParaRPr lang="en-US"/>
          </a:p>
        </p:txBody>
      </p:sp>
    </p:spTree>
    <p:extLst>
      <p:ext uri="{BB962C8B-B14F-4D97-AF65-F5344CB8AC3E}">
        <p14:creationId xmlns:p14="http://schemas.microsoft.com/office/powerpoint/2010/main" val="1804641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Background Image" descr="A photograph showing an aerial view of a large rail yard with numerous train tracks and parked railcars surrounded by open fields and greenery. The image highlights extensive rail infrastructure and includes a yellow text box. ">
            <a:extLst>
              <a:ext uri="{FF2B5EF4-FFF2-40B4-BE49-F238E27FC236}">
                <a16:creationId xmlns:a16="http://schemas.microsoft.com/office/drawing/2014/main" id="{753471C1-2690-A0C8-E210-76D1DBEB111D}"/>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l="4684" r="3895" b="20386"/>
          <a:stretch/>
        </p:blipFill>
        <p:spPr>
          <a:xfrm>
            <a:off x="1" y="0"/>
            <a:ext cx="12192000" cy="6858000"/>
          </a:xfrm>
          <a:prstGeom prst="rect">
            <a:avLst/>
          </a:prstGeom>
        </p:spPr>
      </p:pic>
      <p:pic>
        <p:nvPicPr>
          <p:cNvPr id="8" name="Freightway Logo" descr="Vertically stacked logo. Top is a square shape with the words St Louis Regional Freightway below the square decorative logo element and the words Your Gateway to the World below Freightway.">
            <a:extLst>
              <a:ext uri="{FF2B5EF4-FFF2-40B4-BE49-F238E27FC236}">
                <a16:creationId xmlns:a16="http://schemas.microsoft.com/office/drawing/2014/main" id="{58272B71-5E8F-3DC7-C1E9-99656D624FD4}"/>
              </a:ext>
            </a:extLst>
          </p:cNvPr>
          <p:cNvPicPr>
            <a:picLocks noGrp="1" noRot="1" noChangeAspect="1" noMove="1" noResize="1" noEditPoints="1" noAdjustHandles="1" noChangeArrowheads="1" noChangeShapeType="1" noCrop="1"/>
          </p:cNvPicPr>
          <p:nvPr userDrawn="1"/>
        </p:nvPicPr>
        <p:blipFill rotWithShape="1">
          <a:blip r:embed="rId3" cstate="print">
            <a:extLst>
              <a:ext uri="{28A0092B-C50C-407E-A947-70E740481C1C}">
                <a14:useLocalDpi xmlns:a14="http://schemas.microsoft.com/office/drawing/2010/main"/>
              </a:ext>
            </a:extLst>
          </a:blip>
          <a:srcRect l="-3146" b="-6553"/>
          <a:stretch/>
        </p:blipFill>
        <p:spPr>
          <a:xfrm>
            <a:off x="4283543" y="1449551"/>
            <a:ext cx="3619088" cy="2931228"/>
          </a:xfrm>
          <a:prstGeom prst="rect">
            <a:avLst/>
          </a:prstGeom>
          <a:effectLst>
            <a:outerShdw blurRad="95250" dist="38100" dir="2700000" algn="tl" rotWithShape="0">
              <a:srgbClr val="000000">
                <a:alpha val="43000"/>
              </a:srgbClr>
            </a:outerShdw>
          </a:effectLst>
        </p:spPr>
      </p:pic>
      <p:sp>
        <p:nvSpPr>
          <p:cNvPr id="4" name="Date Placeholder 3" hidden="1">
            <a:extLst>
              <a:ext uri="{FF2B5EF4-FFF2-40B4-BE49-F238E27FC236}">
                <a16:creationId xmlns:a16="http://schemas.microsoft.com/office/drawing/2014/main" id="{D972F000-A295-7638-923E-3D33EC76777B}"/>
              </a:ext>
            </a:extLst>
          </p:cNvPr>
          <p:cNvSpPr>
            <a:spLocks noGrp="1" noRot="1" noMove="1" noResize="1" noEditPoints="1" noAdjustHandles="1" noChangeArrowheads="1" noChangeShapeType="1"/>
          </p:cNvSpPr>
          <p:nvPr>
            <p:ph type="dt" sz="half" idx="10"/>
          </p:nvPr>
        </p:nvSpPr>
        <p:spPr/>
        <p:txBody>
          <a:bodyPr/>
          <a:lstStyle/>
          <a:p>
            <a:fld id="{939883C0-264C-4C30-85D4-1BE2583D510A}" type="datetimeFigureOut">
              <a:rPr lang="en-US" smtClean="0"/>
              <a:t>4/8/2026</a:t>
            </a:fld>
            <a:endParaRPr lang="en-US"/>
          </a:p>
        </p:txBody>
      </p:sp>
      <p:sp>
        <p:nvSpPr>
          <p:cNvPr id="5" name="Footer Placeholder 4" hidden="1">
            <a:extLst>
              <a:ext uri="{FF2B5EF4-FFF2-40B4-BE49-F238E27FC236}">
                <a16:creationId xmlns:a16="http://schemas.microsoft.com/office/drawing/2014/main" id="{E10BB33E-669C-09CF-B520-B8038CC1E8FC}"/>
              </a:ext>
            </a:extLst>
          </p:cNvPr>
          <p:cNvSpPr>
            <a:spLocks noGrp="1" noRot="1" noMove="1" noResize="1" noEditPoints="1" noAdjustHandles="1" noChangeArrowheads="1" noChangeShapeType="1"/>
          </p:cNvSpPr>
          <p:nvPr>
            <p:ph type="ftr" sz="quarter" idx="11"/>
          </p:nvPr>
        </p:nvSpPr>
        <p:spPr/>
        <p:txBody>
          <a:bodyPr/>
          <a:lstStyle/>
          <a:p>
            <a:endParaRPr lang="en-US"/>
          </a:p>
        </p:txBody>
      </p:sp>
      <p:sp>
        <p:nvSpPr>
          <p:cNvPr id="6" name="Slide Number Placeholder 5" hidden="1">
            <a:extLst>
              <a:ext uri="{FF2B5EF4-FFF2-40B4-BE49-F238E27FC236}">
                <a16:creationId xmlns:a16="http://schemas.microsoft.com/office/drawing/2014/main" id="{0BEFA321-79D8-B39C-5D59-FBECDE1407D6}"/>
              </a:ext>
            </a:extLst>
          </p:cNvPr>
          <p:cNvSpPr>
            <a:spLocks noGrp="1" noRot="1" noMove="1" noResize="1" noEditPoints="1" noAdjustHandles="1" noChangeArrowheads="1" noChangeShapeType="1"/>
          </p:cNvSpPr>
          <p:nvPr>
            <p:ph type="sldNum" sz="quarter" idx="12"/>
          </p:nvPr>
        </p:nvSpPr>
        <p:spPr/>
        <p:txBody>
          <a:bodyPr/>
          <a:lstStyle/>
          <a:p>
            <a:fld id="{330EA680-D336-4FF7-8B7A-9848BB0A1C32}" type="slidenum">
              <a:rPr lang="en-US" smtClean="0"/>
              <a:t>‹#›</a:t>
            </a:fld>
            <a:endParaRPr lang="en-US"/>
          </a:p>
        </p:txBody>
      </p:sp>
      <p:sp>
        <p:nvSpPr>
          <p:cNvPr id="9" name="Rectangle 8">
            <a:extLst>
              <a:ext uri="{FF2B5EF4-FFF2-40B4-BE49-F238E27FC236}">
                <a16:creationId xmlns:a16="http://schemas.microsoft.com/office/drawing/2014/main" id="{38214C00-ABF5-7342-2A11-DA5C355299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5465763"/>
            <a:ext cx="12198350" cy="1392237"/>
          </a:xfrm>
          <a:prstGeom prst="rect">
            <a:avLst/>
          </a:prstGeom>
          <a:solidFill>
            <a:srgbClr val="FEBE10">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B56BF7E8-9A20-8D4E-3BF3-17D8100E6EAF}"/>
              </a:ext>
            </a:extLst>
          </p:cNvPr>
          <p:cNvSpPr>
            <a:spLocks noGrp="1"/>
          </p:cNvSpPr>
          <p:nvPr>
            <p:ph type="title" hasCustomPrompt="1"/>
          </p:nvPr>
        </p:nvSpPr>
        <p:spPr>
          <a:xfrm>
            <a:off x="469527" y="5465763"/>
            <a:ext cx="11247120" cy="1005523"/>
          </a:xfrm>
        </p:spPr>
        <p:txBody>
          <a:bodyPr anchor="b">
            <a:noAutofit/>
          </a:bodyPr>
          <a:lstStyle>
            <a:lvl1pPr algn="ctr">
              <a:defRPr sz="40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a:t>Section Title Slide</a:t>
            </a:r>
          </a:p>
        </p:txBody>
      </p:sp>
    </p:spTree>
    <p:extLst>
      <p:ext uri="{BB962C8B-B14F-4D97-AF65-F5344CB8AC3E}">
        <p14:creationId xmlns:p14="http://schemas.microsoft.com/office/powerpoint/2010/main" val="739371004"/>
      </p:ext>
    </p:extLst>
  </p:cSld>
  <p:clrMapOvr>
    <a:masterClrMapping/>
  </p:clrMapOvr>
  <mc:AlternateContent xmlns:mc="http://schemas.openxmlformats.org/markup-compatibility/2006" xmlns:p14="http://schemas.microsoft.com/office/powerpoint/2010/main">
    <mc:Choice Requires="p14">
      <p:transition spd="slow" p14:dur="2000" advClick="0" advTm="8000">
        <p:fade thruBlk="1"/>
      </p:transition>
    </mc:Choice>
    <mc:Fallback xmlns="">
      <p:transition spd="slow" advClick="0" advTm="8000">
        <p:fade thruBlk="1"/>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6AA498-EB57-4314-B589-A0C7B00A1CC3}" type="datetimeFigureOut">
              <a:rPr lang="en-US" smtClean="0"/>
              <a:t>4/8/2026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F79FDCB-6509-4231-9A03-931D6DCE04D4}" type="slidenum">
              <a:rPr lang="en-US" smtClean="0"/>
              <a:t>‹#›</a:t>
            </a:fld>
            <a:endParaRPr lang="en-US"/>
          </a:p>
        </p:txBody>
      </p:sp>
    </p:spTree>
    <p:extLst>
      <p:ext uri="{BB962C8B-B14F-4D97-AF65-F5344CB8AC3E}">
        <p14:creationId xmlns:p14="http://schemas.microsoft.com/office/powerpoint/2010/main" val="4016899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3B5EE18-B769-F64E-0102-21AEFE3D6F13}"/>
              </a:ext>
            </a:extLst>
          </p:cNvPr>
          <p:cNvGrpSpPr>
            <a:grpSpLocks noGrp="1" noUngrp="1" noRot="1" noMove="1" noResize="1"/>
          </p:cNvGrpSpPr>
          <p:nvPr userDrawn="1"/>
        </p:nvGrpSpPr>
        <p:grpSpPr>
          <a:xfrm>
            <a:off x="0" y="0"/>
            <a:ext cx="12198350" cy="6858000"/>
            <a:chOff x="2162926" y="-194154"/>
            <a:chExt cx="12198350" cy="6858000"/>
          </a:xfrm>
        </p:grpSpPr>
        <p:pic>
          <p:nvPicPr>
            <p:cNvPr id="3" name="Picture 2" descr="Cardboard boxes on conveyor belt">
              <a:extLst>
                <a:ext uri="{FF2B5EF4-FFF2-40B4-BE49-F238E27FC236}">
                  <a16:creationId xmlns:a16="http://schemas.microsoft.com/office/drawing/2014/main" id="{FC75C4B1-0C56-EBC4-A56B-0A8105E5BC00}"/>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b="2754"/>
            <a:stretch>
              <a:fillRect/>
            </a:stretch>
          </p:blipFill>
          <p:spPr>
            <a:xfrm>
              <a:off x="2162926" y="-194154"/>
              <a:ext cx="12192000" cy="6858000"/>
            </a:xfrm>
            <a:prstGeom prst="rect">
              <a:avLst/>
            </a:prstGeom>
          </p:spPr>
        </p:pic>
        <p:sp>
          <p:nvSpPr>
            <p:cNvPr id="10" name="Rectangle 9">
              <a:extLst>
                <a:ext uri="{FF2B5EF4-FFF2-40B4-BE49-F238E27FC236}">
                  <a16:creationId xmlns:a16="http://schemas.microsoft.com/office/drawing/2014/main" id="{08EC1182-C2C3-DA5C-E700-0FF34636839C}"/>
                </a:ext>
              </a:extLst>
            </p:cNvPr>
            <p:cNvSpPr>
              <a:spLocks noGrp="1" noRot="1" noMove="1" noResize="1" noEditPoints="1" noAdjustHandles="1" noChangeArrowheads="1" noChangeShapeType="1"/>
            </p:cNvSpPr>
            <p:nvPr userDrawn="1"/>
          </p:nvSpPr>
          <p:spPr>
            <a:xfrm>
              <a:off x="2163451" y="-194154"/>
              <a:ext cx="12197825" cy="5659917"/>
            </a:xfrm>
            <a:prstGeom prst="rect">
              <a:avLst/>
            </a:prstGeom>
            <a:solidFill>
              <a:srgbClr val="C94B22">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pic>
        <p:nvPicPr>
          <p:cNvPr id="8" name="Freightway Logo" descr="Vertically stacked logo. Top is a square shape with the words St Louis Regional Freightway below the square decorative logo element and the words Your Gateway to the World below Freightway.">
            <a:extLst>
              <a:ext uri="{FF2B5EF4-FFF2-40B4-BE49-F238E27FC236}">
                <a16:creationId xmlns:a16="http://schemas.microsoft.com/office/drawing/2014/main" id="{58272B71-5E8F-3DC7-C1E9-99656D624FD4}"/>
              </a:ext>
            </a:extLst>
          </p:cNvPr>
          <p:cNvPicPr>
            <a:picLocks noGrp="1" noRot="1" noChangeAspect="1" noMove="1" noResize="1" noEditPoints="1" noAdjustHandles="1" noChangeArrowheads="1" noChangeShapeType="1" noCrop="1"/>
          </p:cNvPicPr>
          <p:nvPr userDrawn="1"/>
        </p:nvPicPr>
        <p:blipFill rotWithShape="1">
          <a:blip r:embed="rId3" cstate="print">
            <a:extLst>
              <a:ext uri="{28A0092B-C50C-407E-A947-70E740481C1C}">
                <a14:useLocalDpi xmlns:a14="http://schemas.microsoft.com/office/drawing/2010/main"/>
              </a:ext>
            </a:extLst>
          </a:blip>
          <a:srcRect l="-3146" b="-6553"/>
          <a:stretch/>
        </p:blipFill>
        <p:spPr>
          <a:xfrm>
            <a:off x="4283543" y="1449551"/>
            <a:ext cx="3619088" cy="2931228"/>
          </a:xfrm>
          <a:prstGeom prst="rect">
            <a:avLst/>
          </a:prstGeom>
          <a:effectLst>
            <a:outerShdw blurRad="95250" dist="38100" dir="2700000" algn="tl" rotWithShape="0">
              <a:srgbClr val="000000">
                <a:alpha val="43000"/>
              </a:srgbClr>
            </a:outerShdw>
          </a:effectLst>
        </p:spPr>
      </p:pic>
      <p:sp>
        <p:nvSpPr>
          <p:cNvPr id="4" name="Date Placeholder 3" hidden="1">
            <a:extLst>
              <a:ext uri="{FF2B5EF4-FFF2-40B4-BE49-F238E27FC236}">
                <a16:creationId xmlns:a16="http://schemas.microsoft.com/office/drawing/2014/main" id="{D972F000-A295-7638-923E-3D33EC76777B}"/>
              </a:ext>
            </a:extLst>
          </p:cNvPr>
          <p:cNvSpPr>
            <a:spLocks noGrp="1" noRot="1" noMove="1" noResize="1" noEditPoints="1" noAdjustHandles="1" noChangeArrowheads="1" noChangeShapeType="1"/>
          </p:cNvSpPr>
          <p:nvPr>
            <p:ph type="dt" sz="half" idx="10"/>
          </p:nvPr>
        </p:nvSpPr>
        <p:spPr/>
        <p:txBody>
          <a:bodyPr/>
          <a:lstStyle/>
          <a:p>
            <a:fld id="{939883C0-264C-4C30-85D4-1BE2583D510A}" type="datetimeFigureOut">
              <a:rPr lang="en-US" smtClean="0"/>
              <a:t>4/8/2026</a:t>
            </a:fld>
            <a:endParaRPr lang="en-US"/>
          </a:p>
        </p:txBody>
      </p:sp>
      <p:sp>
        <p:nvSpPr>
          <p:cNvPr id="5" name="Footer Placeholder 4" hidden="1">
            <a:extLst>
              <a:ext uri="{FF2B5EF4-FFF2-40B4-BE49-F238E27FC236}">
                <a16:creationId xmlns:a16="http://schemas.microsoft.com/office/drawing/2014/main" id="{E10BB33E-669C-09CF-B520-B8038CC1E8FC}"/>
              </a:ext>
            </a:extLst>
          </p:cNvPr>
          <p:cNvSpPr>
            <a:spLocks noGrp="1" noRot="1" noMove="1" noResize="1" noEditPoints="1" noAdjustHandles="1" noChangeArrowheads="1" noChangeShapeType="1"/>
          </p:cNvSpPr>
          <p:nvPr>
            <p:ph type="ftr" sz="quarter" idx="11"/>
          </p:nvPr>
        </p:nvSpPr>
        <p:spPr/>
        <p:txBody>
          <a:bodyPr/>
          <a:lstStyle/>
          <a:p>
            <a:endParaRPr lang="en-US"/>
          </a:p>
        </p:txBody>
      </p:sp>
      <p:sp>
        <p:nvSpPr>
          <p:cNvPr id="6" name="Slide Number Placeholder 5" hidden="1">
            <a:extLst>
              <a:ext uri="{FF2B5EF4-FFF2-40B4-BE49-F238E27FC236}">
                <a16:creationId xmlns:a16="http://schemas.microsoft.com/office/drawing/2014/main" id="{0BEFA321-79D8-B39C-5D59-FBECDE1407D6}"/>
              </a:ext>
            </a:extLst>
          </p:cNvPr>
          <p:cNvSpPr>
            <a:spLocks noGrp="1" noRot="1" noMove="1" noResize="1" noEditPoints="1" noAdjustHandles="1" noChangeArrowheads="1" noChangeShapeType="1"/>
          </p:cNvSpPr>
          <p:nvPr>
            <p:ph type="sldNum" sz="quarter" idx="12"/>
          </p:nvPr>
        </p:nvSpPr>
        <p:spPr/>
        <p:txBody>
          <a:bodyPr/>
          <a:lstStyle/>
          <a:p>
            <a:fld id="{330EA680-D336-4FF7-8B7A-9848BB0A1C32}" type="slidenum">
              <a:rPr lang="en-US" smtClean="0"/>
              <a:t>‹#›</a:t>
            </a:fld>
            <a:endParaRPr lang="en-US"/>
          </a:p>
        </p:txBody>
      </p:sp>
      <p:sp>
        <p:nvSpPr>
          <p:cNvPr id="9" name="Rectangle 8">
            <a:extLst>
              <a:ext uri="{FF2B5EF4-FFF2-40B4-BE49-F238E27FC236}">
                <a16:creationId xmlns:a16="http://schemas.microsoft.com/office/drawing/2014/main" id="{38214C00-ABF5-7342-2A11-DA5C355299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5465763"/>
            <a:ext cx="12198350" cy="1392237"/>
          </a:xfrm>
          <a:prstGeom prst="rect">
            <a:avLst/>
          </a:prstGeom>
          <a:solidFill>
            <a:srgbClr val="FEBE10">
              <a:alpha val="8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B56BF7E8-9A20-8D4E-3BF3-17D8100E6EAF}"/>
              </a:ext>
            </a:extLst>
          </p:cNvPr>
          <p:cNvSpPr>
            <a:spLocks noGrp="1"/>
          </p:cNvSpPr>
          <p:nvPr>
            <p:ph type="title" hasCustomPrompt="1"/>
          </p:nvPr>
        </p:nvSpPr>
        <p:spPr>
          <a:xfrm>
            <a:off x="469527" y="5465763"/>
            <a:ext cx="11247120" cy="1005523"/>
          </a:xfrm>
        </p:spPr>
        <p:txBody>
          <a:bodyPr anchor="b">
            <a:noAutofit/>
          </a:bodyPr>
          <a:lstStyle>
            <a:lvl1pPr algn="ctr">
              <a:defRPr sz="40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a:t>Section Title Slide</a:t>
            </a:r>
          </a:p>
        </p:txBody>
      </p:sp>
    </p:spTree>
    <p:extLst>
      <p:ext uri="{BB962C8B-B14F-4D97-AF65-F5344CB8AC3E}">
        <p14:creationId xmlns:p14="http://schemas.microsoft.com/office/powerpoint/2010/main" val="1908730159"/>
      </p:ext>
    </p:extLst>
  </p:cSld>
  <p:clrMapOvr>
    <a:masterClrMapping/>
  </p:clrMapOvr>
  <mc:AlternateContent xmlns:mc="http://schemas.openxmlformats.org/markup-compatibility/2006" xmlns:p14="http://schemas.microsoft.com/office/powerpoint/2010/main">
    <mc:Choice Requires="p14">
      <p:transition spd="slow" p14:dur="2000" advClick="0" advTm="8000">
        <p:fade thruBlk="1"/>
      </p:transition>
    </mc:Choice>
    <mc:Fallback xmlns="">
      <p:transition spd="slow" advClick="0" advTm="8000">
        <p:fade thruBlk="1"/>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760" y="274638"/>
            <a:ext cx="10972482" cy="1143000"/>
          </a:xfrm>
        </p:spPr>
        <p:txBody>
          <a:bodyPr/>
          <a:lstStyle>
            <a:lvl1pPr algn="r">
              <a:defRPr sz="4400"/>
            </a:lvl1pPr>
          </a:lstStyle>
          <a:p>
            <a:r>
              <a:rPr lang="en-US" sz="3200" b="1">
                <a:solidFill>
                  <a:schemeClr val="bg1"/>
                </a:solidFill>
                <a:latin typeface="Myriad Pro"/>
                <a:cs typeface="Myriad Pro"/>
              </a:rPr>
              <a:t>CLICK TO EDIT MASTER TITLE STYLE</a:t>
            </a:r>
            <a:endParaRPr lang="en-US"/>
          </a:p>
        </p:txBody>
      </p:sp>
    </p:spTree>
    <p:extLst>
      <p:ext uri="{BB962C8B-B14F-4D97-AF65-F5344CB8AC3E}">
        <p14:creationId xmlns:p14="http://schemas.microsoft.com/office/powerpoint/2010/main" val="18427690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4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en-US" sz="3200" b="1">
                <a:solidFill>
                  <a:schemeClr val="bg1"/>
                </a:solidFill>
                <a:latin typeface="Myriad Pro"/>
                <a:cs typeface="Myriad Pro"/>
              </a:rPr>
              <a:t>Click</a:t>
            </a:r>
            <a:endParaRPr lang="en-US"/>
          </a:p>
        </p:txBody>
      </p:sp>
    </p:spTree>
    <p:extLst>
      <p:ext uri="{BB962C8B-B14F-4D97-AF65-F5344CB8AC3E}">
        <p14:creationId xmlns:p14="http://schemas.microsoft.com/office/powerpoint/2010/main" val="299329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609601" y="1600203"/>
            <a:ext cx="10972801" cy="4525963"/>
          </a:xfrm>
          <a:prstGeom prst="rect">
            <a:avLst/>
          </a:prstGeom>
        </p:spPr>
        <p:txBody>
          <a:bodyPr/>
          <a:lstStyle>
            <a:lvl1pPr>
              <a:defRPr sz="2400">
                <a:latin typeface="Calibri" panose="020F0502020204030204" pitchFamily="34" charset="0"/>
                <a:ea typeface="Calibri" panose="020F0502020204030204" pitchFamily="34" charset="0"/>
                <a:cs typeface="Calibri" panose="020F0502020204030204" pitchFamily="34" charset="0"/>
              </a:defRPr>
            </a:lvl1pPr>
            <a:lvl2pPr>
              <a:defRPr sz="2400">
                <a:latin typeface="Calibri" panose="020F0502020204030204" pitchFamily="34" charset="0"/>
                <a:ea typeface="Calibri" panose="020F0502020204030204" pitchFamily="34" charset="0"/>
                <a:cs typeface="Calibri" panose="020F0502020204030204" pitchFamily="34" charset="0"/>
              </a:defRPr>
            </a:lvl2pPr>
            <a:lvl3pPr>
              <a:defRPr sz="2400">
                <a:latin typeface="Calibri" panose="020F0502020204030204" pitchFamily="34" charset="0"/>
                <a:ea typeface="Calibri" panose="020F0502020204030204" pitchFamily="34" charset="0"/>
                <a:cs typeface="Calibri" panose="020F0502020204030204" pitchFamily="34" charset="0"/>
              </a:defRPr>
            </a:lvl3pPr>
            <a:lvl4pPr>
              <a:defRPr sz="2400">
                <a:latin typeface="Calibri" panose="020F0502020204030204" pitchFamily="34" charset="0"/>
                <a:ea typeface="Calibri" panose="020F0502020204030204" pitchFamily="34" charset="0"/>
                <a:cs typeface="Calibri" panose="020F0502020204030204" pitchFamily="34" charset="0"/>
              </a:defRPr>
            </a:lvl4pPr>
            <a:lvl5pPr>
              <a:defRPr sz="2400">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6041" y="6339473"/>
            <a:ext cx="3190744" cy="226715"/>
          </a:xfrm>
          <a:prstGeom prst="rect">
            <a:avLst/>
          </a:prstGeom>
        </p:spPr>
        <p:txBody>
          <a:bodyPr/>
          <a:lstStyle/>
          <a:p>
            <a:pPr defTabSz="914377"/>
            <a:endParaRPr lang="en-US">
              <a:solidFill>
                <a:prstClr val="black"/>
              </a:solidFill>
            </a:endParaRPr>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pPr defTabSz="914377"/>
            <a:fld id="{EEF77951-9275-AE47-8427-4426DDC39F83}" type="slidenum">
              <a:rPr lang="en-US" smtClean="0">
                <a:solidFill>
                  <a:prstClr val="black"/>
                </a:solidFill>
              </a:rPr>
              <a:pPr defTabSz="914377"/>
              <a:t>‹#›</a:t>
            </a:fld>
            <a:endParaRPr lang="en-US">
              <a:solidFill>
                <a:prstClr val="black"/>
              </a:solidFill>
            </a:endParaRPr>
          </a:p>
        </p:txBody>
      </p:sp>
    </p:spTree>
    <p:extLst>
      <p:ext uri="{BB962C8B-B14F-4D97-AF65-F5344CB8AC3E}">
        <p14:creationId xmlns:p14="http://schemas.microsoft.com/office/powerpoint/2010/main" val="3106797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icture with Caption A">
    <p:spTree>
      <p:nvGrpSpPr>
        <p:cNvPr id="1" name=""/>
        <p:cNvGrpSpPr/>
        <p:nvPr/>
      </p:nvGrpSpPr>
      <p:grpSpPr>
        <a:xfrm>
          <a:off x="0" y="0"/>
          <a:ext cx="0" cy="0"/>
          <a:chOff x="0" y="0"/>
          <a:chExt cx="0" cy="0"/>
        </a:xfrm>
      </p:grpSpPr>
      <p:sp>
        <p:nvSpPr>
          <p:cNvPr id="15" name="Rectangle 14"/>
          <p:cNvSpPr/>
          <p:nvPr userDrawn="1"/>
        </p:nvSpPr>
        <p:spPr>
          <a:xfrm>
            <a:off x="7924800" y="0"/>
            <a:ext cx="4279392" cy="6870192"/>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2400">
              <a:solidFill>
                <a:prstClr val="white"/>
              </a:solidFill>
            </a:endParaRPr>
          </a:p>
        </p:txBody>
      </p:sp>
      <p:sp>
        <p:nvSpPr>
          <p:cNvPr id="12" name="Title 1"/>
          <p:cNvSpPr>
            <a:spLocks noGrp="1"/>
          </p:cNvSpPr>
          <p:nvPr>
            <p:ph type="title" hasCustomPrompt="1"/>
          </p:nvPr>
        </p:nvSpPr>
        <p:spPr>
          <a:xfrm>
            <a:off x="8101949" y="1727202"/>
            <a:ext cx="3480451" cy="1304225"/>
          </a:xfrm>
          <a:prstGeom prst="rect">
            <a:avLst/>
          </a:prstGeom>
        </p:spPr>
        <p:txBody>
          <a:bodyPr anchor="t" anchorCtr="0">
            <a:normAutofit/>
          </a:bodyPr>
          <a:lstStyle>
            <a:lvl1pPr algn="r">
              <a:lnSpc>
                <a:spcPct val="80000"/>
              </a:lnSpc>
              <a:defRPr sz="3733" b="1">
                <a:solidFill>
                  <a:schemeClr val="bg1"/>
                </a:solidFill>
              </a:defRPr>
            </a:lvl1pPr>
          </a:lstStyle>
          <a:p>
            <a:r>
              <a:rPr lang="en-US"/>
              <a:t>Slide Header Here</a:t>
            </a:r>
          </a:p>
        </p:txBody>
      </p:sp>
      <p:sp>
        <p:nvSpPr>
          <p:cNvPr id="13" name="Text Placeholder 3"/>
          <p:cNvSpPr>
            <a:spLocks noGrp="1"/>
          </p:cNvSpPr>
          <p:nvPr>
            <p:ph type="body" sz="half" idx="2" hasCustomPrompt="1"/>
          </p:nvPr>
        </p:nvSpPr>
        <p:spPr>
          <a:xfrm>
            <a:off x="8101949" y="3133027"/>
            <a:ext cx="3480451" cy="2844800"/>
          </a:xfrm>
          <a:prstGeom prst="rect">
            <a:avLst/>
          </a:prstGeom>
        </p:spPr>
        <p:txBody>
          <a:bodyPr>
            <a:noAutofit/>
          </a:bodyPr>
          <a:lstStyle>
            <a:lvl1pPr marL="0" indent="0" algn="r">
              <a:lnSpc>
                <a:spcPct val="90000"/>
              </a:lnSpc>
              <a:spcBef>
                <a:spcPts val="400"/>
              </a:spcBef>
              <a:spcAft>
                <a:spcPts val="1200"/>
              </a:spcAft>
              <a:buNone/>
              <a:defRPr sz="2133">
                <a:solidFill>
                  <a:schemeClr val="bg1"/>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add content</a:t>
            </a:r>
          </a:p>
        </p:txBody>
      </p:sp>
      <p:sp>
        <p:nvSpPr>
          <p:cNvPr id="38" name="Slide Number Placeholder 5"/>
          <p:cNvSpPr txBox="1">
            <a:spLocks/>
          </p:cNvSpPr>
          <p:nvPr userDrawn="1"/>
        </p:nvSpPr>
        <p:spPr>
          <a:xfrm>
            <a:off x="10668000" y="6565900"/>
            <a:ext cx="914400" cy="258235"/>
          </a:xfrm>
          <a:prstGeom prst="rect">
            <a:avLst/>
          </a:prstGeom>
        </p:spPr>
        <p:txBody>
          <a:bodyPr lIns="0" tIns="0" rIns="0" bIns="0" anchor="ctr" anchorCtr="0"/>
          <a:lstStyle>
            <a:lvl1pPr algn="ctr">
              <a:lnSpc>
                <a:spcPct val="90000"/>
              </a:lnSpc>
              <a:defRPr sz="1000" b="1">
                <a:solidFill>
                  <a:srgbClr val="003399"/>
                </a:solidFill>
              </a:defRPr>
            </a:lvl1pPr>
          </a:lstStyle>
          <a:p>
            <a:pPr algn="r" defTabSz="609570">
              <a:defRPr/>
            </a:pPr>
            <a:fld id="{A3A87522-EB4F-3D4E-860E-FFF06D33F19E}" type="slidenum">
              <a:rPr lang="en-US" sz="1333" smtClean="0">
                <a:solidFill>
                  <a:srgbClr val="FFFFFF"/>
                </a:solidFill>
              </a:rPr>
              <a:pPr algn="r" defTabSz="609570">
                <a:defRPr/>
              </a:pPr>
              <a:t>‹#›</a:t>
            </a:fld>
            <a:endParaRPr lang="en-US" sz="1333">
              <a:solidFill>
                <a:srgbClr val="FFFFFF"/>
              </a:solidFill>
            </a:endParaRPr>
          </a:p>
        </p:txBody>
      </p:sp>
      <p:sp>
        <p:nvSpPr>
          <p:cNvPr id="9" name="Rectangle 8"/>
          <p:cNvSpPr/>
          <p:nvPr userDrawn="1"/>
        </p:nvSpPr>
        <p:spPr>
          <a:xfrm rot="5400000">
            <a:off x="11014797" y="58927"/>
            <a:ext cx="1049864" cy="13045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2400">
              <a:solidFill>
                <a:prstClr val="white"/>
              </a:solidFill>
            </a:endParaRPr>
          </a:p>
        </p:txBody>
      </p:sp>
      <p:sp>
        <p:nvSpPr>
          <p:cNvPr id="10" name="Freeform 9"/>
          <p:cNvSpPr/>
          <p:nvPr userDrawn="1"/>
        </p:nvSpPr>
        <p:spPr>
          <a:xfrm rot="5400000">
            <a:off x="11146548" y="99666"/>
            <a:ext cx="871705" cy="1219199"/>
          </a:xfrm>
          <a:custGeom>
            <a:avLst/>
            <a:gdLst>
              <a:gd name="connsiteX0" fmla="*/ 0 w 1676400"/>
              <a:gd name="connsiteY0" fmla="*/ 0 h 1428750"/>
              <a:gd name="connsiteX1" fmla="*/ 1676400 w 1676400"/>
              <a:gd name="connsiteY1" fmla="*/ 0 h 1428750"/>
              <a:gd name="connsiteX2" fmla="*/ 1676400 w 1676400"/>
              <a:gd name="connsiteY2" fmla="*/ 1428750 h 1428750"/>
              <a:gd name="connsiteX3" fmla="*/ 0 w 1676400"/>
              <a:gd name="connsiteY3" fmla="*/ 1428750 h 1428750"/>
              <a:gd name="connsiteX4" fmla="*/ 0 w 1676400"/>
              <a:gd name="connsiteY4" fmla="*/ 0 h 1428750"/>
              <a:gd name="connsiteX0" fmla="*/ 0 w 1676400"/>
              <a:gd name="connsiteY0" fmla="*/ 0 h 1428750"/>
              <a:gd name="connsiteX1" fmla="*/ 1380067 w 1676400"/>
              <a:gd name="connsiteY1" fmla="*/ 296333 h 1428750"/>
              <a:gd name="connsiteX2" fmla="*/ 1676400 w 1676400"/>
              <a:gd name="connsiteY2" fmla="*/ 0 h 1428750"/>
              <a:gd name="connsiteX3" fmla="*/ 1676400 w 1676400"/>
              <a:gd name="connsiteY3" fmla="*/ 1428750 h 1428750"/>
              <a:gd name="connsiteX4" fmla="*/ 0 w 1676400"/>
              <a:gd name="connsiteY4" fmla="*/ 1428750 h 1428750"/>
              <a:gd name="connsiteX5" fmla="*/ 0 w 1676400"/>
              <a:gd name="connsiteY5" fmla="*/ 0 h 1428750"/>
              <a:gd name="connsiteX0" fmla="*/ 1676400 w 1676400"/>
              <a:gd name="connsiteY0" fmla="*/ 0 h 1428750"/>
              <a:gd name="connsiteX1" fmla="*/ 1676400 w 1676400"/>
              <a:gd name="connsiteY1" fmla="*/ 1428750 h 1428750"/>
              <a:gd name="connsiteX2" fmla="*/ 0 w 1676400"/>
              <a:gd name="connsiteY2" fmla="*/ 1428750 h 1428750"/>
              <a:gd name="connsiteX3" fmla="*/ 0 w 1676400"/>
              <a:gd name="connsiteY3" fmla="*/ 0 h 1428750"/>
              <a:gd name="connsiteX4" fmla="*/ 1471507 w 1676400"/>
              <a:gd name="connsiteY4" fmla="*/ 387773 h 1428750"/>
              <a:gd name="connsiteX0" fmla="*/ 1676400 w 1676400"/>
              <a:gd name="connsiteY0" fmla="*/ 0 h 1428750"/>
              <a:gd name="connsiteX1" fmla="*/ 1676400 w 1676400"/>
              <a:gd name="connsiteY1" fmla="*/ 1428750 h 1428750"/>
              <a:gd name="connsiteX2" fmla="*/ 0 w 1676400"/>
              <a:gd name="connsiteY2" fmla="*/ 1428750 h 1428750"/>
              <a:gd name="connsiteX3" fmla="*/ 0 w 1676400"/>
              <a:gd name="connsiteY3" fmla="*/ 0 h 1428750"/>
            </a:gdLst>
            <a:ahLst/>
            <a:cxnLst>
              <a:cxn ang="0">
                <a:pos x="connsiteX0" y="connsiteY0"/>
              </a:cxn>
              <a:cxn ang="0">
                <a:pos x="connsiteX1" y="connsiteY1"/>
              </a:cxn>
              <a:cxn ang="0">
                <a:pos x="connsiteX2" y="connsiteY2"/>
              </a:cxn>
              <a:cxn ang="0">
                <a:pos x="connsiteX3" y="connsiteY3"/>
              </a:cxn>
            </a:cxnLst>
            <a:rect l="l" t="t" r="r" b="b"/>
            <a:pathLst>
              <a:path w="1676400" h="1428750">
                <a:moveTo>
                  <a:pt x="1676400" y="0"/>
                </a:moveTo>
                <a:lnTo>
                  <a:pt x="1676400" y="1428750"/>
                </a:lnTo>
                <a:lnTo>
                  <a:pt x="0" y="1428750"/>
                </a:lnTo>
                <a:lnTo>
                  <a:pt x="0" y="0"/>
                </a:lnTo>
              </a:path>
            </a:pathLst>
          </a:custGeom>
          <a:noFill/>
          <a:ln w="1270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r>
              <a:rPr lang="en-US" sz="2400">
                <a:solidFill>
                  <a:prstClr val="white"/>
                </a:solidFill>
              </a:rPr>
              <a:t> </a:t>
            </a:r>
          </a:p>
        </p:txBody>
      </p:sp>
      <p:pic>
        <p:nvPicPr>
          <p:cNvPr id="11" name="Picture 10" descr="shield.png"/>
          <p:cNvPicPr>
            <a:picLocks noChangeAspect="1"/>
          </p:cNvPicPr>
          <p:nvPr userDrawn="1"/>
        </p:nvPicPr>
        <p:blipFill>
          <a:blip r:embed="rId2"/>
          <a:stretch>
            <a:fillRect/>
          </a:stretch>
        </p:blipFill>
        <p:spPr>
          <a:xfrm>
            <a:off x="11272679" y="380999"/>
            <a:ext cx="594045" cy="668868"/>
          </a:xfrm>
          <a:prstGeom prst="rect">
            <a:avLst/>
          </a:prstGeom>
        </p:spPr>
      </p:pic>
      <p:sp>
        <p:nvSpPr>
          <p:cNvPr id="14" name="Picture Placeholder 2"/>
          <p:cNvSpPr>
            <a:spLocks noGrp="1"/>
          </p:cNvSpPr>
          <p:nvPr>
            <p:ph type="pic" sz="quarter" idx="10" hasCustomPrompt="1"/>
          </p:nvPr>
        </p:nvSpPr>
        <p:spPr>
          <a:xfrm>
            <a:off x="0" y="0"/>
            <a:ext cx="7924800" cy="6858000"/>
          </a:xfrm>
          <a:prstGeom prst="rect">
            <a:avLst/>
          </a:prstGeom>
        </p:spPr>
        <p:txBody>
          <a:bodyPr anchor="ctr"/>
          <a:lstStyle>
            <a:lvl1pPr marL="0" indent="0" algn="ctr">
              <a:buNone/>
              <a:defRPr baseline="0"/>
            </a:lvl1pPr>
          </a:lstStyle>
          <a:p>
            <a:r>
              <a:rPr lang="en-US"/>
              <a:t>Click to add picture</a:t>
            </a:r>
          </a:p>
        </p:txBody>
      </p:sp>
    </p:spTree>
    <p:extLst>
      <p:ext uri="{BB962C8B-B14F-4D97-AF65-F5344CB8AC3E}">
        <p14:creationId xmlns:p14="http://schemas.microsoft.com/office/powerpoint/2010/main" val="1696924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1" y="274639"/>
            <a:ext cx="10972801" cy="1143000"/>
          </a:xfrm>
        </p:spPr>
        <p:txBody>
          <a:bodyPr/>
          <a:lstStyle/>
          <a:p>
            <a:r>
              <a:rPr lang="en-US"/>
              <a:t>CLICK TO EDIT MASTER TITLE STYLE</a:t>
            </a:r>
          </a:p>
        </p:txBody>
      </p:sp>
    </p:spTree>
    <p:extLst>
      <p:ext uri="{BB962C8B-B14F-4D97-AF65-F5344CB8AC3E}">
        <p14:creationId xmlns:p14="http://schemas.microsoft.com/office/powerpoint/2010/main" val="3126365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a:solidFill>
                  <a:schemeClr val="bg1"/>
                </a:solidFill>
                <a:latin typeface="Myriad Pro"/>
                <a:cs typeface="Myriad Pro"/>
              </a:rPr>
              <a:t>CLICK TO EDIT MASTER TITLE STYLE</a:t>
            </a:r>
            <a:endParaRPr lang="en-US"/>
          </a:p>
        </p:txBody>
      </p:sp>
    </p:spTree>
    <p:extLst>
      <p:ext uri="{BB962C8B-B14F-4D97-AF65-F5344CB8AC3E}">
        <p14:creationId xmlns:p14="http://schemas.microsoft.com/office/powerpoint/2010/main" val="1778007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609600" y="1600202"/>
            <a:ext cx="10972801" cy="4525963"/>
          </a:xfrm>
          <a:prstGeom prst="rect">
            <a:avLst/>
          </a:prstGeo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6041" y="6339474"/>
            <a:ext cx="3190744" cy="226714"/>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EEF77951-9275-AE47-8427-4426DDC39F8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7272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49412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385" y="1717207"/>
            <a:ext cx="11660448" cy="4430103"/>
          </a:xfrm>
          <a:prstGeom prst="rect">
            <a:avLst/>
          </a:prstGeom>
        </p:spPr>
        <p:txBody>
          <a:bodyPr/>
          <a:lstStyle>
            <a:lvl1pPr>
              <a:defRPr sz="2400">
                <a:latin typeface="Calibri" panose="020F0502020204030204" pitchFamily="34" charset="0"/>
                <a:ea typeface="Calibri" panose="020F0502020204030204" pitchFamily="34" charset="0"/>
                <a:cs typeface="Calibri" panose="020F0502020204030204" pitchFamily="34" charset="0"/>
              </a:defRPr>
            </a:lvl1pPr>
            <a:lvl2pPr>
              <a:defRPr sz="2400">
                <a:latin typeface="Calibri" panose="020F0502020204030204" pitchFamily="34" charset="0"/>
                <a:ea typeface="Calibri" panose="020F0502020204030204" pitchFamily="34" charset="0"/>
                <a:cs typeface="Calibri" panose="020F0502020204030204" pitchFamily="34" charset="0"/>
              </a:defRPr>
            </a:lvl2pPr>
            <a:lvl3pPr>
              <a:defRPr sz="2400">
                <a:latin typeface="Calibri" panose="020F0502020204030204" pitchFamily="34" charset="0"/>
                <a:ea typeface="Calibri" panose="020F0502020204030204" pitchFamily="34" charset="0"/>
                <a:cs typeface="Calibri" panose="020F0502020204030204" pitchFamily="34" charset="0"/>
              </a:defRPr>
            </a:lvl3pPr>
            <a:lvl4pPr>
              <a:defRPr sz="2400">
                <a:latin typeface="Calibri" panose="020F0502020204030204" pitchFamily="34" charset="0"/>
                <a:ea typeface="Calibri" panose="020F0502020204030204" pitchFamily="34" charset="0"/>
                <a:cs typeface="Calibri" panose="020F0502020204030204" pitchFamily="34" charset="0"/>
              </a:defRPr>
            </a:lvl4pPr>
            <a:lvl5pPr>
              <a:defRPr sz="2400">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hasCustomPrompt="1"/>
          </p:nvPr>
        </p:nvSpPr>
        <p:spPr>
          <a:xfrm>
            <a:off x="269385" y="110837"/>
            <a:ext cx="11660448" cy="1032164"/>
          </a:xfrm>
          <a:prstGeom prst="rect">
            <a:avLst/>
          </a:prstGeom>
        </p:spPr>
        <p:txBody>
          <a:bodyPr/>
          <a:lstStyle>
            <a:lvl1pPr algn="l">
              <a:defRPr sz="5333" b="1" cap="none" baseline="0">
                <a:latin typeface="Trebuchet MS" pitchFamily="34" charset="0"/>
                <a:cs typeface="Arial" pitchFamily="34" charset="0"/>
              </a:defRPr>
            </a:lvl1pPr>
          </a:lstStyle>
          <a:p>
            <a:r>
              <a:rPr lang="en-US"/>
              <a:t>Click to Edit Master title style</a:t>
            </a:r>
          </a:p>
        </p:txBody>
      </p:sp>
    </p:spTree>
    <p:extLst>
      <p:ext uri="{BB962C8B-B14F-4D97-AF65-F5344CB8AC3E}">
        <p14:creationId xmlns:p14="http://schemas.microsoft.com/office/powerpoint/2010/main" val="368081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r">
              <a:defRPr sz="4400"/>
            </a:lvl1pPr>
          </a:lstStyle>
          <a:p>
            <a:r>
              <a:rPr lang="en-US" sz="3200" b="1">
                <a:solidFill>
                  <a:schemeClr val="bg1"/>
                </a:solidFill>
                <a:latin typeface="Myriad Pro"/>
                <a:cs typeface="Myriad Pro"/>
              </a:rPr>
              <a:t>CLICK TO EDIT MASTER TITLE STYLE</a:t>
            </a:r>
          </a:p>
        </p:txBody>
      </p:sp>
    </p:spTree>
    <p:extLst>
      <p:ext uri="{BB962C8B-B14F-4D97-AF65-F5344CB8AC3E}">
        <p14:creationId xmlns:p14="http://schemas.microsoft.com/office/powerpoint/2010/main" val="37869915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Tree>
    <p:extLst>
      <p:ext uri="{BB962C8B-B14F-4D97-AF65-F5344CB8AC3E}">
        <p14:creationId xmlns:p14="http://schemas.microsoft.com/office/powerpoint/2010/main" val="377204765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72801" cy="1143000"/>
          </a:xfrm>
        </p:spPr>
        <p:txBody>
          <a:bodyPr/>
          <a:lstStyle>
            <a:lvl1pPr algn="l">
              <a:defRPr>
                <a:latin typeface="Calibri" panose="020F0502020204030204" pitchFamily="34" charset="0"/>
                <a:ea typeface="Calibri" panose="020F0502020204030204" pitchFamily="34" charset="0"/>
                <a:cs typeface="Calibri" panose="020F0502020204030204" pitchFamily="34" charset="0"/>
              </a:defRPr>
            </a:lvl1pPr>
          </a:lstStyle>
          <a:p>
            <a:r>
              <a:rPr lang="en-US"/>
              <a:t>CLICK TO </a:t>
            </a:r>
            <a:r>
              <a:rPr lang="en-US" err="1"/>
              <a:t>eccadit</a:t>
            </a:r>
            <a:r>
              <a:rPr lang="en-US"/>
              <a:t> MASTER TITLE STYLE</a:t>
            </a:r>
          </a:p>
        </p:txBody>
      </p:sp>
    </p:spTree>
    <p:extLst>
      <p:ext uri="{BB962C8B-B14F-4D97-AF65-F5344CB8AC3E}">
        <p14:creationId xmlns:p14="http://schemas.microsoft.com/office/powerpoint/2010/main" val="21325521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Picture with Caption A">
    <p:spTree>
      <p:nvGrpSpPr>
        <p:cNvPr id="1" name=""/>
        <p:cNvGrpSpPr/>
        <p:nvPr/>
      </p:nvGrpSpPr>
      <p:grpSpPr>
        <a:xfrm>
          <a:off x="0" y="0"/>
          <a:ext cx="0" cy="0"/>
          <a:chOff x="0" y="0"/>
          <a:chExt cx="0" cy="0"/>
        </a:xfrm>
      </p:grpSpPr>
      <p:sp>
        <p:nvSpPr>
          <p:cNvPr id="15" name="Rectangle 14"/>
          <p:cNvSpPr/>
          <p:nvPr userDrawn="1"/>
        </p:nvSpPr>
        <p:spPr>
          <a:xfrm>
            <a:off x="7924800" y="0"/>
            <a:ext cx="4279392" cy="6870192"/>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2400">
              <a:solidFill>
                <a:prstClr val="white"/>
              </a:solidFill>
            </a:endParaRPr>
          </a:p>
        </p:txBody>
      </p:sp>
      <p:sp>
        <p:nvSpPr>
          <p:cNvPr id="12" name="Title 1"/>
          <p:cNvSpPr>
            <a:spLocks noGrp="1"/>
          </p:cNvSpPr>
          <p:nvPr>
            <p:ph type="title" hasCustomPrompt="1"/>
          </p:nvPr>
        </p:nvSpPr>
        <p:spPr>
          <a:xfrm>
            <a:off x="8101949" y="1727202"/>
            <a:ext cx="3480451" cy="1304225"/>
          </a:xfrm>
          <a:prstGeom prst="rect">
            <a:avLst/>
          </a:prstGeom>
        </p:spPr>
        <p:txBody>
          <a:bodyPr anchor="t" anchorCtr="0">
            <a:normAutofit/>
          </a:bodyPr>
          <a:lstStyle>
            <a:lvl1pPr algn="r">
              <a:lnSpc>
                <a:spcPct val="80000"/>
              </a:lnSpc>
              <a:defRPr sz="3733" b="1">
                <a:solidFill>
                  <a:schemeClr val="bg1"/>
                </a:solidFill>
              </a:defRPr>
            </a:lvl1pPr>
          </a:lstStyle>
          <a:p>
            <a:r>
              <a:rPr lang="en-US"/>
              <a:t>Slide Header Here</a:t>
            </a:r>
          </a:p>
        </p:txBody>
      </p:sp>
      <p:sp>
        <p:nvSpPr>
          <p:cNvPr id="13" name="Text Placeholder 3"/>
          <p:cNvSpPr>
            <a:spLocks noGrp="1"/>
          </p:cNvSpPr>
          <p:nvPr>
            <p:ph type="body" sz="half" idx="2" hasCustomPrompt="1"/>
          </p:nvPr>
        </p:nvSpPr>
        <p:spPr>
          <a:xfrm>
            <a:off x="8101949" y="3133027"/>
            <a:ext cx="3480451" cy="2844800"/>
          </a:xfrm>
          <a:prstGeom prst="rect">
            <a:avLst/>
          </a:prstGeom>
        </p:spPr>
        <p:txBody>
          <a:bodyPr>
            <a:noAutofit/>
          </a:bodyPr>
          <a:lstStyle>
            <a:lvl1pPr marL="0" indent="0" algn="r">
              <a:lnSpc>
                <a:spcPct val="90000"/>
              </a:lnSpc>
              <a:spcBef>
                <a:spcPts val="400"/>
              </a:spcBef>
              <a:spcAft>
                <a:spcPts val="1200"/>
              </a:spcAft>
              <a:buNone/>
              <a:defRPr sz="2133">
                <a:solidFill>
                  <a:schemeClr val="bg1"/>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add content</a:t>
            </a:r>
          </a:p>
        </p:txBody>
      </p:sp>
      <p:sp>
        <p:nvSpPr>
          <p:cNvPr id="38" name="Slide Number Placeholder 5"/>
          <p:cNvSpPr txBox="1">
            <a:spLocks/>
          </p:cNvSpPr>
          <p:nvPr userDrawn="1"/>
        </p:nvSpPr>
        <p:spPr>
          <a:xfrm>
            <a:off x="10668000" y="6565900"/>
            <a:ext cx="914400" cy="258235"/>
          </a:xfrm>
          <a:prstGeom prst="rect">
            <a:avLst/>
          </a:prstGeom>
        </p:spPr>
        <p:txBody>
          <a:bodyPr lIns="0" tIns="0" rIns="0" bIns="0" anchor="ctr" anchorCtr="0"/>
          <a:lstStyle>
            <a:lvl1pPr algn="ctr">
              <a:lnSpc>
                <a:spcPct val="90000"/>
              </a:lnSpc>
              <a:defRPr sz="1000" b="1">
                <a:solidFill>
                  <a:srgbClr val="003399"/>
                </a:solidFill>
              </a:defRPr>
            </a:lvl1pPr>
          </a:lstStyle>
          <a:p>
            <a:pPr algn="r" defTabSz="609570">
              <a:defRPr/>
            </a:pPr>
            <a:fld id="{A3A87522-EB4F-3D4E-860E-FFF06D33F19E}" type="slidenum">
              <a:rPr lang="en-US" sz="1333" smtClean="0">
                <a:solidFill>
                  <a:srgbClr val="FFFFFF"/>
                </a:solidFill>
              </a:rPr>
              <a:pPr algn="r" defTabSz="609570">
                <a:defRPr/>
              </a:pPr>
              <a:t>‹#›</a:t>
            </a:fld>
            <a:endParaRPr lang="en-US" sz="1333">
              <a:solidFill>
                <a:srgbClr val="FFFFFF"/>
              </a:solidFill>
            </a:endParaRPr>
          </a:p>
        </p:txBody>
      </p:sp>
      <p:sp>
        <p:nvSpPr>
          <p:cNvPr id="9" name="Rectangle 8"/>
          <p:cNvSpPr/>
          <p:nvPr userDrawn="1"/>
        </p:nvSpPr>
        <p:spPr>
          <a:xfrm rot="5400000">
            <a:off x="11014797" y="58927"/>
            <a:ext cx="1049864" cy="13045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sz="2400">
              <a:solidFill>
                <a:prstClr val="white"/>
              </a:solidFill>
            </a:endParaRPr>
          </a:p>
        </p:txBody>
      </p:sp>
      <p:sp>
        <p:nvSpPr>
          <p:cNvPr id="10" name="Freeform 9"/>
          <p:cNvSpPr/>
          <p:nvPr userDrawn="1"/>
        </p:nvSpPr>
        <p:spPr>
          <a:xfrm rot="5400000">
            <a:off x="11146548" y="99666"/>
            <a:ext cx="871705" cy="1219199"/>
          </a:xfrm>
          <a:custGeom>
            <a:avLst/>
            <a:gdLst>
              <a:gd name="connsiteX0" fmla="*/ 0 w 1676400"/>
              <a:gd name="connsiteY0" fmla="*/ 0 h 1428750"/>
              <a:gd name="connsiteX1" fmla="*/ 1676400 w 1676400"/>
              <a:gd name="connsiteY1" fmla="*/ 0 h 1428750"/>
              <a:gd name="connsiteX2" fmla="*/ 1676400 w 1676400"/>
              <a:gd name="connsiteY2" fmla="*/ 1428750 h 1428750"/>
              <a:gd name="connsiteX3" fmla="*/ 0 w 1676400"/>
              <a:gd name="connsiteY3" fmla="*/ 1428750 h 1428750"/>
              <a:gd name="connsiteX4" fmla="*/ 0 w 1676400"/>
              <a:gd name="connsiteY4" fmla="*/ 0 h 1428750"/>
              <a:gd name="connsiteX0" fmla="*/ 0 w 1676400"/>
              <a:gd name="connsiteY0" fmla="*/ 0 h 1428750"/>
              <a:gd name="connsiteX1" fmla="*/ 1380067 w 1676400"/>
              <a:gd name="connsiteY1" fmla="*/ 296333 h 1428750"/>
              <a:gd name="connsiteX2" fmla="*/ 1676400 w 1676400"/>
              <a:gd name="connsiteY2" fmla="*/ 0 h 1428750"/>
              <a:gd name="connsiteX3" fmla="*/ 1676400 w 1676400"/>
              <a:gd name="connsiteY3" fmla="*/ 1428750 h 1428750"/>
              <a:gd name="connsiteX4" fmla="*/ 0 w 1676400"/>
              <a:gd name="connsiteY4" fmla="*/ 1428750 h 1428750"/>
              <a:gd name="connsiteX5" fmla="*/ 0 w 1676400"/>
              <a:gd name="connsiteY5" fmla="*/ 0 h 1428750"/>
              <a:gd name="connsiteX0" fmla="*/ 1676400 w 1676400"/>
              <a:gd name="connsiteY0" fmla="*/ 0 h 1428750"/>
              <a:gd name="connsiteX1" fmla="*/ 1676400 w 1676400"/>
              <a:gd name="connsiteY1" fmla="*/ 1428750 h 1428750"/>
              <a:gd name="connsiteX2" fmla="*/ 0 w 1676400"/>
              <a:gd name="connsiteY2" fmla="*/ 1428750 h 1428750"/>
              <a:gd name="connsiteX3" fmla="*/ 0 w 1676400"/>
              <a:gd name="connsiteY3" fmla="*/ 0 h 1428750"/>
              <a:gd name="connsiteX4" fmla="*/ 1471507 w 1676400"/>
              <a:gd name="connsiteY4" fmla="*/ 387773 h 1428750"/>
              <a:gd name="connsiteX0" fmla="*/ 1676400 w 1676400"/>
              <a:gd name="connsiteY0" fmla="*/ 0 h 1428750"/>
              <a:gd name="connsiteX1" fmla="*/ 1676400 w 1676400"/>
              <a:gd name="connsiteY1" fmla="*/ 1428750 h 1428750"/>
              <a:gd name="connsiteX2" fmla="*/ 0 w 1676400"/>
              <a:gd name="connsiteY2" fmla="*/ 1428750 h 1428750"/>
              <a:gd name="connsiteX3" fmla="*/ 0 w 1676400"/>
              <a:gd name="connsiteY3" fmla="*/ 0 h 1428750"/>
            </a:gdLst>
            <a:ahLst/>
            <a:cxnLst>
              <a:cxn ang="0">
                <a:pos x="connsiteX0" y="connsiteY0"/>
              </a:cxn>
              <a:cxn ang="0">
                <a:pos x="connsiteX1" y="connsiteY1"/>
              </a:cxn>
              <a:cxn ang="0">
                <a:pos x="connsiteX2" y="connsiteY2"/>
              </a:cxn>
              <a:cxn ang="0">
                <a:pos x="connsiteX3" y="connsiteY3"/>
              </a:cxn>
            </a:cxnLst>
            <a:rect l="l" t="t" r="r" b="b"/>
            <a:pathLst>
              <a:path w="1676400" h="1428750">
                <a:moveTo>
                  <a:pt x="1676400" y="0"/>
                </a:moveTo>
                <a:lnTo>
                  <a:pt x="1676400" y="1428750"/>
                </a:lnTo>
                <a:lnTo>
                  <a:pt x="0" y="1428750"/>
                </a:lnTo>
                <a:lnTo>
                  <a:pt x="0" y="0"/>
                </a:lnTo>
              </a:path>
            </a:pathLst>
          </a:custGeom>
          <a:noFill/>
          <a:ln w="1270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r>
              <a:rPr lang="en-US" sz="2400">
                <a:solidFill>
                  <a:prstClr val="white"/>
                </a:solidFill>
              </a:rPr>
              <a:t> </a:t>
            </a:r>
          </a:p>
        </p:txBody>
      </p:sp>
      <p:pic>
        <p:nvPicPr>
          <p:cNvPr id="11" name="Picture 10" descr="shield.png"/>
          <p:cNvPicPr>
            <a:picLocks noChangeAspect="1"/>
          </p:cNvPicPr>
          <p:nvPr userDrawn="1"/>
        </p:nvPicPr>
        <p:blipFill>
          <a:blip r:embed="rId2"/>
          <a:stretch>
            <a:fillRect/>
          </a:stretch>
        </p:blipFill>
        <p:spPr>
          <a:xfrm>
            <a:off x="11272679" y="380999"/>
            <a:ext cx="594045" cy="668868"/>
          </a:xfrm>
          <a:prstGeom prst="rect">
            <a:avLst/>
          </a:prstGeom>
        </p:spPr>
      </p:pic>
      <p:sp>
        <p:nvSpPr>
          <p:cNvPr id="14" name="Picture Placeholder 2"/>
          <p:cNvSpPr>
            <a:spLocks noGrp="1"/>
          </p:cNvSpPr>
          <p:nvPr>
            <p:ph type="pic" sz="quarter" idx="10" hasCustomPrompt="1"/>
          </p:nvPr>
        </p:nvSpPr>
        <p:spPr>
          <a:xfrm>
            <a:off x="0" y="0"/>
            <a:ext cx="7924800" cy="6858000"/>
          </a:xfrm>
          <a:prstGeom prst="rect">
            <a:avLst/>
          </a:prstGeom>
        </p:spPr>
        <p:txBody>
          <a:bodyPr anchor="ctr"/>
          <a:lstStyle>
            <a:lvl1pPr marL="0" indent="0" algn="ctr">
              <a:buNone/>
              <a:defRPr baseline="0"/>
            </a:lvl1pPr>
          </a:lstStyle>
          <a:p>
            <a:r>
              <a:rPr lang="en-US"/>
              <a:t>Click to add picture</a:t>
            </a:r>
          </a:p>
        </p:txBody>
      </p:sp>
    </p:spTree>
    <p:extLst>
      <p:ext uri="{BB962C8B-B14F-4D97-AF65-F5344CB8AC3E}">
        <p14:creationId xmlns:p14="http://schemas.microsoft.com/office/powerpoint/2010/main" val="3279094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2"/>
            <a:ext cx="10972801"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6041" y="6339474"/>
            <a:ext cx="3190744" cy="226714"/>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EEF77951-9275-AE47-8427-4426DDC39F83}" type="slidenum">
              <a:rPr lang="en-US" smtClean="0"/>
              <a:t>‹#›</a:t>
            </a:fld>
            <a:endParaRPr lang="en-US"/>
          </a:p>
        </p:txBody>
      </p:sp>
    </p:spTree>
    <p:extLst>
      <p:ext uri="{BB962C8B-B14F-4D97-AF65-F5344CB8AC3E}">
        <p14:creationId xmlns:p14="http://schemas.microsoft.com/office/powerpoint/2010/main" val="1869302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3600">
                <a:latin typeface="Calibri" panose="020F0502020204030204" pitchFamily="34" charset="0"/>
                <a:ea typeface="Calibri" panose="020F0502020204030204" pitchFamily="34" charset="0"/>
                <a:cs typeface="Calibri" panose="020F0502020204030204" pitchFamily="34" charset="0"/>
              </a:defRPr>
            </a:lvl1pPr>
          </a:lstStyle>
          <a:p>
            <a:r>
              <a:rPr lang="en-US" sz="3200" b="1">
                <a:solidFill>
                  <a:schemeClr val="bg1"/>
                </a:solidFill>
                <a:latin typeface="Myriad Pro"/>
                <a:cs typeface="Myriad Pro"/>
              </a:rPr>
              <a:t>Click to edit master title style</a:t>
            </a:r>
            <a:endParaRPr lang="en-US"/>
          </a:p>
        </p:txBody>
      </p:sp>
    </p:spTree>
    <p:extLst>
      <p:ext uri="{BB962C8B-B14F-4D97-AF65-F5344CB8AC3E}">
        <p14:creationId xmlns:p14="http://schemas.microsoft.com/office/powerpoint/2010/main" val="215488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609600" y="1600202"/>
            <a:ext cx="10972801" cy="4525963"/>
          </a:xfrm>
          <a:prstGeom prst="rect">
            <a:avLst/>
          </a:prstGeom>
        </p:spPr>
        <p:txBody>
          <a:bodyPr/>
          <a:lstStyle>
            <a:lvl1pPr>
              <a:defRPr sz="2400">
                <a:latin typeface="Calibri" panose="020F0502020204030204" pitchFamily="34" charset="0"/>
                <a:ea typeface="Calibri" panose="020F0502020204030204" pitchFamily="34" charset="0"/>
                <a:cs typeface="Calibri" panose="020F0502020204030204" pitchFamily="34" charset="0"/>
              </a:defRPr>
            </a:lvl1pPr>
            <a:lvl2pPr>
              <a:defRPr sz="2400">
                <a:latin typeface="Calibri" panose="020F0502020204030204" pitchFamily="34" charset="0"/>
                <a:ea typeface="Calibri" panose="020F0502020204030204" pitchFamily="34" charset="0"/>
                <a:cs typeface="Calibri" panose="020F0502020204030204" pitchFamily="34" charset="0"/>
              </a:defRPr>
            </a:lvl2pPr>
            <a:lvl3pPr>
              <a:defRPr sz="2400">
                <a:latin typeface="Calibri" panose="020F0502020204030204" pitchFamily="34" charset="0"/>
                <a:ea typeface="Calibri" panose="020F0502020204030204" pitchFamily="34" charset="0"/>
                <a:cs typeface="Calibri" panose="020F0502020204030204" pitchFamily="34" charset="0"/>
              </a:defRPr>
            </a:lvl3pPr>
            <a:lvl4pPr>
              <a:defRPr sz="2400">
                <a:latin typeface="Calibri" panose="020F0502020204030204" pitchFamily="34" charset="0"/>
                <a:ea typeface="Calibri" panose="020F0502020204030204" pitchFamily="34" charset="0"/>
                <a:cs typeface="Calibri" panose="020F0502020204030204" pitchFamily="34" charset="0"/>
              </a:defRPr>
            </a:lvl4pPr>
            <a:lvl5pPr>
              <a:defRPr sz="2400">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Footer Placeholder 4"/>
          <p:cNvSpPr>
            <a:spLocks noGrp="1"/>
          </p:cNvSpPr>
          <p:nvPr>
            <p:ph type="ftr" sz="quarter" idx="11"/>
          </p:nvPr>
        </p:nvSpPr>
        <p:spPr>
          <a:xfrm>
            <a:off x="3256041" y="6339474"/>
            <a:ext cx="3190744" cy="226714"/>
          </a:xfrm>
          <a:prstGeom prst="rect">
            <a:avLst/>
          </a:prstGeom>
        </p:spPr>
        <p:txBody>
          <a:body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p>
            <a:fld id="{EEF77951-9275-AE47-8427-4426DDC39F83}" type="slidenum">
              <a:rPr lang="en-US" smtClean="0"/>
              <a:t>‹#›</a:t>
            </a:fld>
            <a:endParaRPr lang="en-US"/>
          </a:p>
        </p:txBody>
      </p:sp>
    </p:spTree>
    <p:extLst>
      <p:ext uri="{BB962C8B-B14F-4D97-AF65-F5344CB8AC3E}">
        <p14:creationId xmlns:p14="http://schemas.microsoft.com/office/powerpoint/2010/main" val="635323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274638"/>
            <a:ext cx="10972801" cy="1143000"/>
          </a:xfrm>
        </p:spPr>
        <p:txBody>
          <a:bodyPr/>
          <a:lstStyle>
            <a:lvl1pPr algn="l">
              <a:defRPr>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688950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81015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jpe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3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9.jpe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4.xml"/><Relationship Id="rId7" Type="http://schemas.openxmlformats.org/officeDocument/2006/relationships/image" Target="../media/image14.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jpeg"/><Relationship Id="rId5" Type="http://schemas.openxmlformats.org/officeDocument/2006/relationships/theme" Target="../theme/theme11.xml"/><Relationship Id="rId4" Type="http://schemas.openxmlformats.org/officeDocument/2006/relationships/slideLayout" Target="../slideLayouts/slideLayout35.xml"/><Relationship Id="rId9" Type="http://schemas.openxmlformats.org/officeDocument/2006/relationships/image" Target="../media/image3.emf"/></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3.emf"/><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2.emf"/><Relationship Id="rId5" Type="http://schemas.openxmlformats.org/officeDocument/2006/relationships/slideLayout" Target="../slideLayouts/slideLayout40.xml"/><Relationship Id="rId10" Type="http://schemas.openxmlformats.org/officeDocument/2006/relationships/image" Target="../media/image6.jpeg"/><Relationship Id="rId4" Type="http://schemas.openxmlformats.org/officeDocument/2006/relationships/slideLayout" Target="../slideLayouts/slideLayout39.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3.e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5.jpeg"/><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8.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3.xml"/><Relationship Id="rId5" Type="http://schemas.openxmlformats.org/officeDocument/2006/relationships/slideLayout" Target="../slideLayouts/slideLayout10.xml"/><Relationship Id="rId10" Type="http://schemas.openxmlformats.org/officeDocument/2006/relationships/image" Target="../media/image3.emf"/><Relationship Id="rId4" Type="http://schemas.openxmlformats.org/officeDocument/2006/relationships/slideLayout" Target="../slideLayouts/slideLayout9.xml"/><Relationship Id="rId9"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emf"/><Relationship Id="rId5" Type="http://schemas.openxmlformats.org/officeDocument/2006/relationships/slideLayout" Target="../slideLayouts/slideLayout16.xml"/><Relationship Id="rId10" Type="http://schemas.openxmlformats.org/officeDocument/2006/relationships/image" Target="../media/image2.emf"/><Relationship Id="rId4" Type="http://schemas.openxmlformats.org/officeDocument/2006/relationships/slideLayout" Target="../slideLayouts/slideLayout15.xml"/><Relationship Id="rId9"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2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1.jpe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3.xml"/><Relationship Id="rId7" Type="http://schemas.openxmlformats.org/officeDocument/2006/relationships/image" Target="../media/image3.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emf"/><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4.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3.emf"/><Relationship Id="rId5" Type="http://schemas.openxmlformats.org/officeDocument/2006/relationships/slideLayout" Target="../slideLayouts/slideLayout28.xml"/><Relationship Id="rId10" Type="http://schemas.openxmlformats.org/officeDocument/2006/relationships/image" Target="../media/image2.emf"/><Relationship Id="rId4" Type="http://schemas.openxmlformats.org/officeDocument/2006/relationships/slideLayout" Target="../slideLayouts/slideLayout27.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cxnSp>
        <p:nvCxnSpPr>
          <p:cNvPr id="14" name="Straight Connector 13"/>
          <p:cNvCxnSpPr/>
          <p:nvPr/>
        </p:nvCxnSpPr>
        <p:spPr>
          <a:xfrm>
            <a:off x="1" y="1436502"/>
            <a:ext cx="12192000" cy="0"/>
          </a:xfrm>
          <a:prstGeom prst="line">
            <a:avLst/>
          </a:prstGeom>
          <a:blipFill rotWithShape="1">
            <a:blip r:embed="rId5"/>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9609" y="6126163"/>
            <a:ext cx="10997513" cy="0"/>
          </a:xfrm>
          <a:prstGeom prst="line">
            <a:avLst/>
          </a:prstGeom>
          <a:blipFill rotWithShape="1">
            <a:blip r:embed="rId5"/>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6"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3" name="Straight Connector 12"/>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a:solidFill>
                <a:schemeClr val="tx1"/>
              </a:solidFill>
              <a:latin typeface="Myriad Pro"/>
              <a:cs typeface="Myriad Pro"/>
            </a:endParaRPr>
          </a:p>
        </p:txBody>
      </p:sp>
      <p:pic>
        <p:nvPicPr>
          <p:cNvPr id="16" name="Picture 15"/>
          <p:cNvPicPr>
            <a:picLocks noChangeAspect="1"/>
          </p:cNvPicPr>
          <p:nvPr/>
        </p:nvPicPr>
        <p:blipFill>
          <a:blip r:embed="rId7"/>
          <a:stretch>
            <a:fillRect/>
          </a:stretch>
        </p:blipFill>
        <p:spPr>
          <a:xfrm>
            <a:off x="2662109" y="6359208"/>
            <a:ext cx="1830096" cy="191472"/>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Tree>
    <p:extLst>
      <p:ext uri="{BB962C8B-B14F-4D97-AF65-F5344CB8AC3E}">
        <p14:creationId xmlns:p14="http://schemas.microsoft.com/office/powerpoint/2010/main" val="1552365907"/>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Lst>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8"/>
            <a:ext cx="10972482"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userDrawn="1"/>
        </p:nvCxnSpPr>
        <p:spPr>
          <a:xfrm>
            <a:off x="1" y="1436502"/>
            <a:ext cx="12192000" cy="0"/>
          </a:xfrm>
          <a:prstGeom prst="line">
            <a:avLst/>
          </a:prstGeom>
          <a:blipFill rotWithShape="1">
            <a:blip r:embed="rId3"/>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 y="0"/>
            <a:ext cx="12192000" cy="1371242"/>
          </a:xfrm>
          <a:prstGeom prst="rect">
            <a:avLst/>
          </a:prstGeom>
        </p:spPr>
      </p:pic>
      <p:sp>
        <p:nvSpPr>
          <p:cNvPr id="9" name="Rectangle 8"/>
          <p:cNvSpPr/>
          <p:nvPr userDrawn="1"/>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cxnSp>
        <p:nvCxnSpPr>
          <p:cNvPr id="10" name="Straight Connector 9"/>
          <p:cNvCxnSpPr/>
          <p:nvPr userDrawn="1"/>
        </p:nvCxnSpPr>
        <p:spPr>
          <a:xfrm>
            <a:off x="609609" y="6126163"/>
            <a:ext cx="10997513" cy="0"/>
          </a:xfrm>
          <a:prstGeom prst="line">
            <a:avLst/>
          </a:prstGeom>
          <a:blipFill rotWithShape="1">
            <a:blip r:embed="rId3"/>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Freightway_4c_outnotag.ai"/>
          <p:cNvPicPr>
            <a:picLocks noChangeAspect="1"/>
          </p:cNvPicPr>
          <p:nvPr userDrawn="1"/>
        </p:nvPicPr>
        <p:blipFill rotWithShape="1">
          <a:blip r:embed="rId5" cstate="print">
            <a:extLst>
              <a:ext uri="{28A0092B-C50C-407E-A947-70E740481C1C}">
                <a14:useLocalDpi xmlns:a14="http://schemas.microsoft.com/office/drawing/2010/main"/>
              </a:ext>
            </a:extLst>
          </a:blip>
          <a:srcRect t="15772" b="33562"/>
          <a:stretch/>
        </p:blipFill>
        <p:spPr>
          <a:xfrm>
            <a:off x="487291" y="6144071"/>
            <a:ext cx="2050060" cy="610828"/>
          </a:xfrm>
          <a:prstGeom prst="rect">
            <a:avLst/>
          </a:prstGeom>
        </p:spPr>
      </p:pic>
      <p:cxnSp>
        <p:nvCxnSpPr>
          <p:cNvPr id="12" name="Straight Connector 11"/>
          <p:cNvCxnSpPr/>
          <p:nvPr userDrawn="1"/>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1249241" y="6411794"/>
            <a:ext cx="341849" cy="246221"/>
          </a:xfrm>
          <a:prstGeom prst="rect">
            <a:avLst/>
          </a:prstGeom>
          <a:noFill/>
        </p:spPr>
        <p:txBody>
          <a:bodyPr wrap="none" rtlCol="0">
            <a:spAutoFit/>
          </a:bodyPr>
          <a:lstStyle/>
          <a:p>
            <a:pPr algn="ctr" defTabSz="457200"/>
            <a:fld id="{BE403B30-94AA-9541-807F-68367CE34468}" type="slidenum">
              <a:rPr lang="en-US" sz="1000" smtClean="0">
                <a:solidFill>
                  <a:prstClr val="black"/>
                </a:solidFill>
                <a:latin typeface="Myriad Pro"/>
                <a:cs typeface="Myriad Pro"/>
              </a:rPr>
              <a:pPr algn="ctr" defTabSz="457200"/>
              <a:t>‹#›</a:t>
            </a:fld>
            <a:endParaRPr lang="en-US" sz="1000">
              <a:solidFill>
                <a:prstClr val="black"/>
              </a:solidFill>
              <a:latin typeface="Myriad Pro"/>
              <a:cs typeface="Myriad Pro"/>
            </a:endParaRPr>
          </a:p>
        </p:txBody>
      </p:sp>
      <p:pic>
        <p:nvPicPr>
          <p:cNvPr id="14" name="Picture 13"/>
          <p:cNvPicPr>
            <a:picLocks noChangeAspect="1"/>
          </p:cNvPicPr>
          <p:nvPr userDrawn="1"/>
        </p:nvPicPr>
        <p:blipFill>
          <a:blip r:embed="rId6"/>
          <a:stretch>
            <a:fillRect/>
          </a:stretch>
        </p:blipFill>
        <p:spPr>
          <a:xfrm>
            <a:off x="2662109" y="6359208"/>
            <a:ext cx="1830096" cy="191472"/>
          </a:xfrm>
          <a:prstGeom prst="rect">
            <a:avLst/>
          </a:prstGeom>
        </p:spPr>
      </p:pic>
    </p:spTree>
    <p:extLst>
      <p:ext uri="{BB962C8B-B14F-4D97-AF65-F5344CB8AC3E}">
        <p14:creationId xmlns:p14="http://schemas.microsoft.com/office/powerpoint/2010/main" val="2075629555"/>
      </p:ext>
    </p:extLst>
  </p:cSld>
  <p:clrMap bg1="lt1" tx1="dk1" bg2="lt2" tx2="dk2" accent1="accent1" accent2="accent2" accent3="accent3" accent4="accent4" accent5="accent5" accent6="accent6" hlink="hlink" folHlink="folHlink"/>
  <p:sldLayoutIdLst>
    <p:sldLayoutId id="214748372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9"/>
            <a:ext cx="10972483"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1" y="1436503"/>
            <a:ext cx="12192000" cy="0"/>
          </a:xfrm>
          <a:prstGeom prst="line">
            <a:avLst/>
          </a:prstGeom>
          <a:blipFill rotWithShape="1">
            <a:blip r:embed="rId6"/>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0"/>
            <a:ext cx="12192000" cy="1371243"/>
          </a:xfrm>
          <a:prstGeom prst="rect">
            <a:avLst/>
          </a:prstGeom>
        </p:spPr>
      </p:pic>
      <p:sp>
        <p:nvSpPr>
          <p:cNvPr id="10" name="Rectangle 9"/>
          <p:cNvSpPr/>
          <p:nvPr/>
        </p:nvSpPr>
        <p:spPr>
          <a:xfrm>
            <a:off x="11285003" y="6424048"/>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a:solidFill>
                <a:prstClr val="white"/>
              </a:solidFill>
            </a:endParaRPr>
          </a:p>
        </p:txBody>
      </p:sp>
      <p:cxnSp>
        <p:nvCxnSpPr>
          <p:cNvPr id="11" name="Straight Connector 10"/>
          <p:cNvCxnSpPr/>
          <p:nvPr/>
        </p:nvCxnSpPr>
        <p:spPr>
          <a:xfrm>
            <a:off x="609610" y="6126163"/>
            <a:ext cx="10997513" cy="0"/>
          </a:xfrm>
          <a:prstGeom prst="line">
            <a:avLst/>
          </a:prstGeom>
          <a:blipFill rotWithShape="1">
            <a:blip r:embed="rId6"/>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8"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3" name="Straight Connector 12"/>
          <p:cNvCxnSpPr/>
          <p:nvPr/>
        </p:nvCxnSpPr>
        <p:spPr>
          <a:xfrm>
            <a:off x="2530484" y="6280891"/>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249287" y="6411795"/>
            <a:ext cx="341760" cy="246221"/>
          </a:xfrm>
          <a:prstGeom prst="rect">
            <a:avLst/>
          </a:prstGeom>
          <a:noFill/>
        </p:spPr>
        <p:txBody>
          <a:bodyPr wrap="none" rtlCol="0">
            <a:spAutoFit/>
          </a:bodyPr>
          <a:lstStyle/>
          <a:p>
            <a:pPr algn="ctr" defTabSz="914377"/>
            <a:fld id="{BE403B30-94AA-9541-807F-68367CE34468}" type="slidenum">
              <a:rPr lang="en-US" sz="1000" smtClean="0">
                <a:solidFill>
                  <a:prstClr val="black"/>
                </a:solidFill>
                <a:latin typeface="Myriad Pro"/>
                <a:cs typeface="Myriad Pro"/>
              </a:rPr>
              <a:pPr algn="ctr" defTabSz="914377"/>
              <a:t>‹#›</a:t>
            </a:fld>
            <a:endParaRPr lang="en-US" sz="1000">
              <a:solidFill>
                <a:prstClr val="black"/>
              </a:solidFill>
              <a:latin typeface="Myriad Pro"/>
              <a:cs typeface="Myriad Pro"/>
            </a:endParaRPr>
          </a:p>
        </p:txBody>
      </p:sp>
      <p:pic>
        <p:nvPicPr>
          <p:cNvPr id="15" name="Picture 14"/>
          <p:cNvPicPr>
            <a:picLocks noChangeAspect="1"/>
          </p:cNvPicPr>
          <p:nvPr/>
        </p:nvPicPr>
        <p:blipFill>
          <a:blip r:embed="rId9"/>
          <a:stretch>
            <a:fillRect/>
          </a:stretch>
        </p:blipFill>
        <p:spPr>
          <a:xfrm>
            <a:off x="2662109" y="6359208"/>
            <a:ext cx="1830096" cy="191472"/>
          </a:xfrm>
          <a:prstGeom prst="rect">
            <a:avLst/>
          </a:prstGeom>
        </p:spPr>
      </p:pic>
    </p:spTree>
    <p:extLst>
      <p:ext uri="{BB962C8B-B14F-4D97-AF65-F5344CB8AC3E}">
        <p14:creationId xmlns:p14="http://schemas.microsoft.com/office/powerpoint/2010/main" val="330214069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8"/>
            <a:ext cx="10972482"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1" y="1436502"/>
            <a:ext cx="12192000" cy="0"/>
          </a:xfrm>
          <a:prstGeom prst="line">
            <a:avLst/>
          </a:prstGeom>
          <a:blipFill rotWithShape="1">
            <a:blip r:embed="rId9"/>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
        <p:nvSpPr>
          <p:cNvPr id="10" name="Rectangle 9"/>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p:cNvCxnSpPr/>
          <p:nvPr/>
        </p:nvCxnSpPr>
        <p:spPr>
          <a:xfrm>
            <a:off x="609609" y="6126163"/>
            <a:ext cx="10997513" cy="0"/>
          </a:xfrm>
          <a:prstGeom prst="line">
            <a:avLst/>
          </a:prstGeom>
          <a:blipFill rotWithShape="1">
            <a:blip r:embed="rId9"/>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11"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3" name="Straight Connector 12"/>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prstClr val="black"/>
                </a:solidFill>
                <a:latin typeface="Myriad Pro"/>
                <a:cs typeface="Myriad Pro"/>
              </a:rPr>
              <a:pPr algn="ctr"/>
              <a:t>‹#›</a:t>
            </a:fld>
            <a:endParaRPr lang="en-US" sz="1000">
              <a:solidFill>
                <a:prstClr val="black"/>
              </a:solidFill>
              <a:latin typeface="Myriad Pro"/>
              <a:cs typeface="Myriad Pro"/>
            </a:endParaRPr>
          </a:p>
        </p:txBody>
      </p:sp>
      <p:pic>
        <p:nvPicPr>
          <p:cNvPr id="15" name="Picture 14"/>
          <p:cNvPicPr>
            <a:picLocks noChangeAspect="1"/>
          </p:cNvPicPr>
          <p:nvPr/>
        </p:nvPicPr>
        <p:blipFill>
          <a:blip r:embed="rId12"/>
          <a:stretch>
            <a:fillRect/>
          </a:stretch>
        </p:blipFill>
        <p:spPr>
          <a:xfrm>
            <a:off x="2662109" y="6359208"/>
            <a:ext cx="1830096" cy="191472"/>
          </a:xfrm>
          <a:prstGeom prst="rect">
            <a:avLst/>
          </a:prstGeom>
        </p:spPr>
      </p:pic>
    </p:spTree>
    <p:extLst>
      <p:ext uri="{BB962C8B-B14F-4D97-AF65-F5344CB8AC3E}">
        <p14:creationId xmlns:p14="http://schemas.microsoft.com/office/powerpoint/2010/main" val="313954124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2" r:id="rId5"/>
    <p:sldLayoutId id="2147483733" r:id="rId6"/>
    <p:sldLayoutId id="2147483734"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8"/>
            <a:ext cx="10972482" cy="1143000"/>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7"/>
          <p:cNvCxnSpPr/>
          <p:nvPr/>
        </p:nvCxnSpPr>
        <p:spPr>
          <a:xfrm>
            <a:off x="1" y="1436502"/>
            <a:ext cx="12192000" cy="0"/>
          </a:xfrm>
          <a:prstGeom prst="line">
            <a:avLst/>
          </a:prstGeom>
          <a:blipFill rotWithShape="1">
            <a:blip r:embed="rId4"/>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
        <p:nvSpPr>
          <p:cNvPr id="10" name="Rectangle 9"/>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descr="Freightway_4c_outnotag.ai"/>
          <p:cNvPicPr>
            <a:picLocks noChangeAspect="1"/>
          </p:cNvPicPr>
          <p:nvPr/>
        </p:nvPicPr>
        <p:blipFill rotWithShape="1">
          <a:blip r:embed="rId6"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2" name="Straight Connector 11"/>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a:solidFill>
                <a:schemeClr val="tx1"/>
              </a:solidFill>
              <a:latin typeface="Myriad Pro"/>
              <a:cs typeface="Myriad Pro"/>
            </a:endParaRPr>
          </a:p>
        </p:txBody>
      </p:sp>
      <p:pic>
        <p:nvPicPr>
          <p:cNvPr id="14" name="Picture 13"/>
          <p:cNvPicPr>
            <a:picLocks noChangeAspect="1"/>
          </p:cNvPicPr>
          <p:nvPr/>
        </p:nvPicPr>
        <p:blipFill>
          <a:blip r:embed="rId7"/>
          <a:stretch>
            <a:fillRect/>
          </a:stretch>
        </p:blipFill>
        <p:spPr>
          <a:xfrm>
            <a:off x="2662109" y="6359208"/>
            <a:ext cx="1830096" cy="191472"/>
          </a:xfrm>
          <a:prstGeom prst="rect">
            <a:avLst/>
          </a:prstGeom>
        </p:spPr>
      </p:pic>
      <p:cxnSp>
        <p:nvCxnSpPr>
          <p:cNvPr id="15" name="Straight Connector 14"/>
          <p:cNvCxnSpPr/>
          <p:nvPr/>
        </p:nvCxnSpPr>
        <p:spPr>
          <a:xfrm>
            <a:off x="609609" y="6126163"/>
            <a:ext cx="10997513" cy="0"/>
          </a:xfrm>
          <a:prstGeom prst="line">
            <a:avLst/>
          </a:prstGeom>
          <a:blipFill rotWithShape="1">
            <a:blip r:embed="rId4"/>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6762213"/>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8"/>
            <a:ext cx="10972482"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1" y="1436502"/>
            <a:ext cx="12192000" cy="0"/>
          </a:xfrm>
          <a:prstGeom prst="line">
            <a:avLst/>
          </a:prstGeom>
          <a:blipFill rotWithShape="1">
            <a:blip r:embed="rId7"/>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
        <p:nvSpPr>
          <p:cNvPr id="10" name="Rectangle 9"/>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1" name="Straight Connector 10"/>
          <p:cNvCxnSpPr/>
          <p:nvPr/>
        </p:nvCxnSpPr>
        <p:spPr>
          <a:xfrm>
            <a:off x="609609" y="6126163"/>
            <a:ext cx="10997513" cy="0"/>
          </a:xfrm>
          <a:prstGeom prst="line">
            <a:avLst/>
          </a:prstGeom>
          <a:blipFill rotWithShape="1">
            <a:blip r:embed="rId7"/>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9"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3" name="Straight Connector 12"/>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a:solidFill>
                <a:schemeClr val="tx1"/>
              </a:solidFill>
              <a:latin typeface="Myriad Pro"/>
              <a:cs typeface="Myriad Pro"/>
            </a:endParaRPr>
          </a:p>
        </p:txBody>
      </p:sp>
      <p:pic>
        <p:nvPicPr>
          <p:cNvPr id="15" name="Picture 14"/>
          <p:cNvPicPr>
            <a:picLocks noChangeAspect="1"/>
          </p:cNvPicPr>
          <p:nvPr/>
        </p:nvPicPr>
        <p:blipFill>
          <a:blip r:embed="rId10"/>
          <a:stretch>
            <a:fillRect/>
          </a:stretch>
        </p:blipFill>
        <p:spPr>
          <a:xfrm>
            <a:off x="2662109" y="6359208"/>
            <a:ext cx="1830096" cy="191472"/>
          </a:xfrm>
          <a:prstGeom prst="rect">
            <a:avLst/>
          </a:prstGeom>
        </p:spPr>
      </p:pic>
    </p:spTree>
    <p:extLst>
      <p:ext uri="{BB962C8B-B14F-4D97-AF65-F5344CB8AC3E}">
        <p14:creationId xmlns:p14="http://schemas.microsoft.com/office/powerpoint/2010/main" val="140603715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739" r:id="rId3"/>
    <p:sldLayoutId id="2147483749" r:id="rId4"/>
    <p:sldLayoutId id="2147483750"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8"/>
            <a:ext cx="10972482" cy="1143000"/>
          </a:xfrm>
          <a:prstGeom prst="rect">
            <a:avLst/>
          </a:prstGeom>
        </p:spPr>
        <p:txBody>
          <a:bodyPr vert="horz" lIns="91440" tIns="45720" rIns="91440" bIns="45720" rtlCol="0" anchor="ctr">
            <a:normAutofit/>
          </a:bodyPr>
          <a:lstStyle/>
          <a:p>
            <a:r>
              <a:rPr lang="en-US"/>
              <a:t>Click to edit Master title style</a:t>
            </a:r>
          </a:p>
        </p:txBody>
      </p:sp>
      <p:cxnSp>
        <p:nvCxnSpPr>
          <p:cNvPr id="7" name="Straight Connector 6"/>
          <p:cNvCxnSpPr/>
          <p:nvPr/>
        </p:nvCxnSpPr>
        <p:spPr>
          <a:xfrm>
            <a:off x="1" y="1436502"/>
            <a:ext cx="12192000" cy="0"/>
          </a:xfrm>
          <a:prstGeom prst="line">
            <a:avLst/>
          </a:prstGeom>
          <a:blipFill rotWithShape="1">
            <a:blip r:embed="rId3"/>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
        <p:nvSpPr>
          <p:cNvPr id="9" name="Rectangle 8"/>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0" name="Straight Connector 9"/>
          <p:cNvCxnSpPr/>
          <p:nvPr/>
        </p:nvCxnSpPr>
        <p:spPr>
          <a:xfrm>
            <a:off x="609609" y="6126163"/>
            <a:ext cx="10997513" cy="0"/>
          </a:xfrm>
          <a:prstGeom prst="line">
            <a:avLst/>
          </a:prstGeom>
          <a:blipFill rotWithShape="1">
            <a:blip r:embed="rId3"/>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Freightway_4c_outnotag.ai"/>
          <p:cNvPicPr>
            <a:picLocks noChangeAspect="1"/>
          </p:cNvPicPr>
          <p:nvPr/>
        </p:nvPicPr>
        <p:blipFill rotWithShape="1">
          <a:blip r:embed="rId5"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2" name="Straight Connector 11"/>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49241" y="6411794"/>
            <a:ext cx="341849" cy="246221"/>
          </a:xfrm>
          <a:prstGeom prst="rect">
            <a:avLst/>
          </a:prstGeom>
          <a:noFill/>
        </p:spPr>
        <p:txBody>
          <a:bodyPr wrap="none" rtlCol="0">
            <a:spAutoFit/>
          </a:bodyPr>
          <a:lstStyle/>
          <a:p>
            <a:pPr algn="ctr"/>
            <a:fld id="{BE403B30-94AA-9541-807F-68367CE34468}" type="slidenum">
              <a:rPr lang="en-US" sz="1000" smtClean="0">
                <a:solidFill>
                  <a:schemeClr val="tx1"/>
                </a:solidFill>
                <a:latin typeface="Myriad Pro"/>
                <a:cs typeface="Myriad Pro"/>
              </a:rPr>
              <a:pPr algn="ctr"/>
              <a:t>‹#›</a:t>
            </a:fld>
            <a:endParaRPr lang="en-US" sz="1000">
              <a:solidFill>
                <a:schemeClr val="tx1"/>
              </a:solidFill>
              <a:latin typeface="Myriad Pro"/>
              <a:cs typeface="Myriad Pro"/>
            </a:endParaRPr>
          </a:p>
        </p:txBody>
      </p:sp>
      <p:pic>
        <p:nvPicPr>
          <p:cNvPr id="14" name="Picture 13"/>
          <p:cNvPicPr>
            <a:picLocks noChangeAspect="1"/>
          </p:cNvPicPr>
          <p:nvPr/>
        </p:nvPicPr>
        <p:blipFill>
          <a:blip r:embed="rId6"/>
          <a:stretch>
            <a:fillRect/>
          </a:stretch>
        </p:blipFill>
        <p:spPr>
          <a:xfrm>
            <a:off x="2662109" y="6359208"/>
            <a:ext cx="1830096" cy="191472"/>
          </a:xfrm>
          <a:prstGeom prst="rect">
            <a:avLst/>
          </a:prstGeom>
        </p:spPr>
      </p:pic>
    </p:spTree>
    <p:extLst>
      <p:ext uri="{BB962C8B-B14F-4D97-AF65-F5344CB8AC3E}">
        <p14:creationId xmlns:p14="http://schemas.microsoft.com/office/powerpoint/2010/main" val="2216037495"/>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cxnSp>
        <p:nvCxnSpPr>
          <p:cNvPr id="14" name="Straight Connector 13"/>
          <p:cNvCxnSpPr/>
          <p:nvPr/>
        </p:nvCxnSpPr>
        <p:spPr>
          <a:xfrm>
            <a:off x="1" y="1436502"/>
            <a:ext cx="12192000" cy="0"/>
          </a:xfrm>
          <a:prstGeom prst="line">
            <a:avLst/>
          </a:prstGeom>
          <a:blipFill rotWithShape="1">
            <a:blip r:embed="rId9"/>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09609" y="6126163"/>
            <a:ext cx="10997513" cy="0"/>
          </a:xfrm>
          <a:prstGeom prst="line">
            <a:avLst/>
          </a:prstGeom>
          <a:blipFill rotWithShape="1">
            <a:blip r:embed="rId9"/>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p:nvPicPr>
        <p:blipFill rotWithShape="1">
          <a:blip r:embed="rId10"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3" name="Straight Connector 12"/>
          <p:cNvCxnSpPr/>
          <p:nvPr/>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63671" y="6411794"/>
            <a:ext cx="312988" cy="246221"/>
          </a:xfrm>
          <a:prstGeom prst="rect">
            <a:avLst/>
          </a:prstGeom>
          <a:noFill/>
        </p:spPr>
        <p:txBody>
          <a:bodyPr wrap="none" rtlCol="0">
            <a:spAutoFit/>
          </a:bodyPr>
          <a:lstStyle/>
          <a:p>
            <a:pPr algn="ctr"/>
            <a:fld id="{BE403B30-94AA-9541-807F-68367CE34468}" type="slidenum">
              <a:rPr lang="en-US" sz="1000" smtClean="0">
                <a:solidFill>
                  <a:prstClr val="black"/>
                </a:solidFill>
                <a:latin typeface="Myriad Pro"/>
                <a:cs typeface="Myriad Pro"/>
              </a:rPr>
              <a:pPr algn="ctr"/>
              <a:t>‹#›</a:t>
            </a:fld>
            <a:endParaRPr lang="en-US" sz="1000">
              <a:solidFill>
                <a:prstClr val="black"/>
              </a:solidFill>
              <a:latin typeface="Myriad Pro"/>
              <a:cs typeface="Myriad Pro"/>
            </a:endParaRPr>
          </a:p>
        </p:txBody>
      </p:sp>
      <p:pic>
        <p:nvPicPr>
          <p:cNvPr id="16" name="Picture 15"/>
          <p:cNvPicPr>
            <a:picLocks noChangeAspect="1"/>
          </p:cNvPicPr>
          <p:nvPr/>
        </p:nvPicPr>
        <p:blipFill>
          <a:blip r:embed="rId11"/>
          <a:stretch>
            <a:fillRect/>
          </a:stretch>
        </p:blipFill>
        <p:spPr>
          <a:xfrm>
            <a:off x="2662109" y="6359208"/>
            <a:ext cx="1830096" cy="191472"/>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Tree>
    <p:extLst>
      <p:ext uri="{BB962C8B-B14F-4D97-AF65-F5344CB8AC3E}">
        <p14:creationId xmlns:p14="http://schemas.microsoft.com/office/powerpoint/2010/main" val="235633674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2" r:id="rId4"/>
    <p:sldLayoutId id="2147483752" r:id="rId5"/>
    <p:sldLayoutId id="2147483753" r:id="rId6"/>
    <p:sldLayoutId id="2147483755" r:id="rId7"/>
  </p:sldLayoutIdLst>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019037"/>
      </p:ext>
    </p:extLst>
  </p:cSld>
  <p:clrMap bg1="lt1" tx1="dk1" bg2="lt2" tx2="dk2" accent1="accent1" accent2="accent2" accent3="accent3" accent4="accent4" accent5="accent5" accent6="accent6" hlink="hlink" folHlink="folHlink"/>
  <p:sldLayoutIdLst>
    <p:sldLayoutId id="2147483694" r:id="rId1"/>
  </p:sldLayoutIdLst>
  <mc:AlternateContent xmlns:mc="http://schemas.openxmlformats.org/markup-compatibility/2006" xmlns:p14="http://schemas.microsoft.com/office/powerpoint/2010/main">
    <mc:Choice Requires="p14">
      <p:transition spd="slow" p14:dur="2000" advClick="0" advTm="8000">
        <p:fade thruBlk="1"/>
      </p:transition>
    </mc:Choice>
    <mc:Fallback xmlns="">
      <p:transition spd="slow" advClick="0" advTm="8000">
        <p:fade thruBlk="1"/>
      </p:transition>
    </mc:Fallback>
  </mc:AlternateContent>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0" y="274638"/>
            <a:ext cx="10972482" cy="1143000"/>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7"/>
          <p:cNvCxnSpPr/>
          <p:nvPr userDrawn="1"/>
        </p:nvCxnSpPr>
        <p:spPr>
          <a:xfrm>
            <a:off x="1" y="1436502"/>
            <a:ext cx="12192000" cy="0"/>
          </a:xfrm>
          <a:prstGeom prst="line">
            <a:avLst/>
          </a:prstGeom>
          <a:blipFill rotWithShape="1">
            <a:blip r:embed="rId3"/>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pic>
        <p:nvPicPr>
          <p:cNvPr id="11" name="Picture 10" descr="Freightway_4c_outnotag.ai"/>
          <p:cNvPicPr>
            <a:picLocks noChangeAspect="1"/>
          </p:cNvPicPr>
          <p:nvPr userDrawn="1"/>
        </p:nvPicPr>
        <p:blipFill rotWithShape="1">
          <a:blip r:embed="rId5"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2" name="Straight Connector 11"/>
          <p:cNvCxnSpPr/>
          <p:nvPr userDrawn="1"/>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6"/>
          <a:stretch>
            <a:fillRect/>
          </a:stretch>
        </p:blipFill>
        <p:spPr>
          <a:xfrm>
            <a:off x="2662109" y="6359208"/>
            <a:ext cx="1830096" cy="191472"/>
          </a:xfrm>
          <a:prstGeom prst="rect">
            <a:avLst/>
          </a:prstGeom>
        </p:spPr>
      </p:pic>
      <p:cxnSp>
        <p:nvCxnSpPr>
          <p:cNvPr id="15" name="Straight Connector 14"/>
          <p:cNvCxnSpPr/>
          <p:nvPr userDrawn="1"/>
        </p:nvCxnSpPr>
        <p:spPr>
          <a:xfrm>
            <a:off x="609609" y="6126163"/>
            <a:ext cx="10997513" cy="0"/>
          </a:xfrm>
          <a:prstGeom prst="line">
            <a:avLst/>
          </a:prstGeom>
          <a:blipFill rotWithShape="1">
            <a:blip r:embed="rId3"/>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7977797"/>
      </p:ext>
    </p:extLst>
  </p:cSld>
  <p:clrMap bg1="lt1" tx1="dk1" bg2="lt2" tx2="dk2" accent1="accent1" accent2="accent2" accent3="accent3" accent4="accent4" accent5="accent5" accent6="accent6" hlink="hlink" folHlink="folHlink"/>
  <p:sldLayoutIdLst>
    <p:sldLayoutId id="214748371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cxnSp>
        <p:nvCxnSpPr>
          <p:cNvPr id="14" name="Straight Connector 13"/>
          <p:cNvCxnSpPr/>
          <p:nvPr userDrawn="1"/>
        </p:nvCxnSpPr>
        <p:spPr>
          <a:xfrm>
            <a:off x="1" y="1436502"/>
            <a:ext cx="12192000" cy="0"/>
          </a:xfrm>
          <a:prstGeom prst="line">
            <a:avLst/>
          </a:prstGeom>
          <a:blipFill rotWithShape="1">
            <a:blip r:embed="rId5"/>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609609" y="6126163"/>
            <a:ext cx="10997513" cy="0"/>
          </a:xfrm>
          <a:prstGeom prst="line">
            <a:avLst/>
          </a:prstGeom>
          <a:blipFill rotWithShape="1">
            <a:blip r:embed="rId5"/>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userDrawn="1"/>
        </p:nvPicPr>
        <p:blipFill rotWithShape="1">
          <a:blip r:embed="rId6" cstate="print">
            <a:extLst>
              <a:ext uri="{28A0092B-C50C-407E-A947-70E740481C1C}">
                <a14:useLocalDpi xmlns:a14="http://schemas.microsoft.com/office/drawing/2010/main" val="0"/>
              </a:ext>
            </a:extLst>
          </a:blip>
          <a:srcRect t="15772" b="33562"/>
          <a:stretch/>
        </p:blipFill>
        <p:spPr>
          <a:xfrm>
            <a:off x="487291" y="6144071"/>
            <a:ext cx="2050060" cy="610828"/>
          </a:xfrm>
          <a:prstGeom prst="rect">
            <a:avLst/>
          </a:prstGeom>
        </p:spPr>
      </p:pic>
      <p:cxnSp>
        <p:nvCxnSpPr>
          <p:cNvPr id="13" name="Straight Connector 12"/>
          <p:cNvCxnSpPr/>
          <p:nvPr userDrawn="1"/>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7"/>
          <a:stretch>
            <a:fillRect/>
          </a:stretch>
        </p:blipFill>
        <p:spPr>
          <a:xfrm>
            <a:off x="2662109" y="6359208"/>
            <a:ext cx="1830096" cy="191472"/>
          </a:xfrm>
          <a:prstGeom prst="rect">
            <a:avLst/>
          </a:prstGeom>
        </p:spPr>
      </p:pic>
      <p:pic>
        <p:nvPicPr>
          <p:cNvPr id="5" name="Picture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 y="0"/>
            <a:ext cx="12192000" cy="1371242"/>
          </a:xfrm>
          <a:prstGeom prst="rect">
            <a:avLst/>
          </a:prstGeom>
        </p:spPr>
      </p:pic>
    </p:spTree>
    <p:extLst>
      <p:ext uri="{BB962C8B-B14F-4D97-AF65-F5344CB8AC3E}">
        <p14:creationId xmlns:p14="http://schemas.microsoft.com/office/powerpoint/2010/main" val="14557010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5" r:id="rId3"/>
  </p:sldLayoutIdLst>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p:cNvSpPr/>
          <p:nvPr userDrawn="1"/>
        </p:nvSpPr>
        <p:spPr>
          <a:xfrm>
            <a:off x="11285002" y="6424047"/>
            <a:ext cx="251124" cy="25105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cxnSp>
        <p:nvCxnSpPr>
          <p:cNvPr id="14" name="Straight Connector 13"/>
          <p:cNvCxnSpPr/>
          <p:nvPr userDrawn="1"/>
        </p:nvCxnSpPr>
        <p:spPr>
          <a:xfrm>
            <a:off x="1" y="1436502"/>
            <a:ext cx="12192000" cy="0"/>
          </a:xfrm>
          <a:prstGeom prst="line">
            <a:avLst/>
          </a:prstGeom>
          <a:blipFill rotWithShape="1">
            <a:blip r:embed="rId9"/>
            <a:stretch>
              <a:fillRect/>
            </a:stretch>
          </a:blipFill>
          <a:ln w="12700">
            <a:solidFill>
              <a:srgbClr val="7A7D7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609609" y="6126163"/>
            <a:ext cx="10997513" cy="0"/>
          </a:xfrm>
          <a:prstGeom prst="line">
            <a:avLst/>
          </a:prstGeom>
          <a:blipFill rotWithShape="1">
            <a:blip r:embed="rId9"/>
            <a:stretch>
              <a:fillRect/>
            </a:stretch>
          </a:blipFill>
          <a:ln w="317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reightway_4c_outnotag.ai"/>
          <p:cNvPicPr>
            <a:picLocks noChangeAspect="1"/>
          </p:cNvPicPr>
          <p:nvPr userDrawn="1"/>
        </p:nvPicPr>
        <p:blipFill rotWithShape="1">
          <a:blip r:embed="rId10" cstate="print">
            <a:extLst>
              <a:ext uri="{28A0092B-C50C-407E-A947-70E740481C1C}">
                <a14:useLocalDpi xmlns:a14="http://schemas.microsoft.com/office/drawing/2010/main"/>
              </a:ext>
            </a:extLst>
          </a:blip>
          <a:srcRect t="15772" b="33562"/>
          <a:stretch/>
        </p:blipFill>
        <p:spPr>
          <a:xfrm>
            <a:off x="487291" y="6144071"/>
            <a:ext cx="2050060" cy="610828"/>
          </a:xfrm>
          <a:prstGeom prst="rect">
            <a:avLst/>
          </a:prstGeom>
        </p:spPr>
      </p:pic>
      <p:cxnSp>
        <p:nvCxnSpPr>
          <p:cNvPr id="13" name="Straight Connector 12"/>
          <p:cNvCxnSpPr/>
          <p:nvPr userDrawn="1"/>
        </p:nvCxnSpPr>
        <p:spPr>
          <a:xfrm>
            <a:off x="2530484" y="6280890"/>
            <a:ext cx="0" cy="370899"/>
          </a:xfrm>
          <a:prstGeom prst="line">
            <a:avLst/>
          </a:prstGeom>
          <a:ln w="317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11249241" y="6411794"/>
            <a:ext cx="341849" cy="246221"/>
          </a:xfrm>
          <a:prstGeom prst="rect">
            <a:avLst/>
          </a:prstGeom>
          <a:noFill/>
        </p:spPr>
        <p:txBody>
          <a:bodyPr wrap="none" rtlCol="0">
            <a:spAutoFit/>
          </a:bodyPr>
          <a:lstStyle/>
          <a:p>
            <a:pPr algn="ctr" defTabSz="457200"/>
            <a:fld id="{BE403B30-94AA-9541-807F-68367CE34468}" type="slidenum">
              <a:rPr lang="en-US" sz="1000" smtClean="0">
                <a:solidFill>
                  <a:prstClr val="black"/>
                </a:solidFill>
                <a:latin typeface="Myriad Pro"/>
                <a:cs typeface="Myriad Pro"/>
              </a:rPr>
              <a:pPr algn="ctr" defTabSz="457200"/>
              <a:t>‹#›</a:t>
            </a:fld>
            <a:endParaRPr lang="en-US" sz="1000">
              <a:solidFill>
                <a:prstClr val="black"/>
              </a:solidFill>
              <a:latin typeface="Myriad Pro"/>
              <a:cs typeface="Myriad Pro"/>
            </a:endParaRPr>
          </a:p>
        </p:txBody>
      </p:sp>
      <p:pic>
        <p:nvPicPr>
          <p:cNvPr id="16" name="Picture 15"/>
          <p:cNvPicPr>
            <a:picLocks noChangeAspect="1"/>
          </p:cNvPicPr>
          <p:nvPr userDrawn="1"/>
        </p:nvPicPr>
        <p:blipFill>
          <a:blip r:embed="rId11"/>
          <a:stretch>
            <a:fillRect/>
          </a:stretch>
        </p:blipFill>
        <p:spPr>
          <a:xfrm>
            <a:off x="2662109" y="6359208"/>
            <a:ext cx="1830096" cy="191472"/>
          </a:xfrm>
          <a:prstGeom prst="rect">
            <a:avLst/>
          </a:prstGeom>
        </p:spPr>
      </p:pic>
      <p:pic>
        <p:nvPicPr>
          <p:cNvPr id="5" name="Picture 4"/>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 y="0"/>
            <a:ext cx="12192000" cy="1371242"/>
          </a:xfrm>
          <a:prstGeom prst="rect">
            <a:avLst/>
          </a:prstGeom>
        </p:spPr>
      </p:pic>
    </p:spTree>
    <p:extLst>
      <p:ext uri="{BB962C8B-B14F-4D97-AF65-F5344CB8AC3E}">
        <p14:creationId xmlns:p14="http://schemas.microsoft.com/office/powerpoint/2010/main" val="241633806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35" r:id="rId3"/>
    <p:sldLayoutId id="2147483737" r:id="rId4"/>
    <p:sldLayoutId id="2147483745" r:id="rId5"/>
    <p:sldLayoutId id="2147483751" r:id="rId6"/>
    <p:sldLayoutId id="2147483756" r:id="rId7"/>
  </p:sldLayoutIdLst>
  <p:txStyles>
    <p:titleStyle>
      <a:lvl1pPr algn="r" defTabSz="457200" rtl="0" eaLnBrk="1" latinLnBrk="0" hangingPunct="1">
        <a:spcBef>
          <a:spcPct val="0"/>
        </a:spcBef>
        <a:buNone/>
        <a:defRPr sz="3200" b="1" i="0" kern="1200">
          <a:solidFill>
            <a:srgbClr val="FFFFFF"/>
          </a:solidFill>
          <a:latin typeface="Myriad Pro"/>
          <a:ea typeface="+mj-ea"/>
          <a:cs typeface="Myriad Pro"/>
        </a:defRPr>
      </a:lvl1pPr>
    </p:titleStyle>
    <p:body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hyperlink" Target="https://www.thefreightway.com/aerospace-aviation-careers-roadmaps/" TargetMode="External"/><Relationship Id="rId7" Type="http://schemas.openxmlformats.org/officeDocument/2006/relationships/image" Target="../media/image44.sv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75E_4131B5AD.xml"/><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microsoft.com/office/2018/10/relationships/comments" Target="../comments/modernComment_72F_F349EB8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731_CF57EDF4.xm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microsoft.com/office/2018/10/relationships/comments" Target="../comments/modernComment_75D_D49A213B.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75C_5BEFECBE.xml"/><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73A_FA04E0BB.xm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microsoft.com/office/2018/10/relationships/comments" Target="../comments/modernComment_37B_B456922F.xml"/><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3256-972B-FD60-2825-89B1147EB32A}"/>
              </a:ext>
            </a:extLst>
          </p:cNvPr>
          <p:cNvSpPr>
            <a:spLocks noGrp="1"/>
          </p:cNvSpPr>
          <p:nvPr>
            <p:ph type="ctrTitle"/>
          </p:nvPr>
        </p:nvSpPr>
        <p:spPr/>
        <p:txBody>
          <a:bodyPr>
            <a:noAutofit/>
          </a:bodyPr>
          <a:lstStyle/>
          <a:p>
            <a:r>
              <a:rPr lang="en-US" sz="3200" b="1">
                <a:latin typeface="Calibri" panose="020F0502020204030204" pitchFamily="34" charset="0"/>
                <a:ea typeface="Calibri" panose="020F0502020204030204" pitchFamily="34" charset="0"/>
                <a:cs typeface="Calibri" panose="020F0502020204030204" pitchFamily="34" charset="0"/>
              </a:rPr>
              <a:t>St. Louis Region’s World Class </a:t>
            </a:r>
            <a:br>
              <a:rPr lang="en-US" sz="3200" b="1">
                <a:latin typeface="Calibri" panose="020F0502020204030204" pitchFamily="34" charset="0"/>
                <a:ea typeface="Calibri" panose="020F0502020204030204" pitchFamily="34" charset="0"/>
                <a:cs typeface="Calibri" panose="020F0502020204030204" pitchFamily="34" charset="0"/>
              </a:rPr>
            </a:br>
            <a:r>
              <a:rPr lang="en-US" sz="3200" b="1">
                <a:latin typeface="Calibri" panose="020F0502020204030204" pitchFamily="34" charset="0"/>
                <a:ea typeface="Calibri" panose="020F0502020204030204" pitchFamily="34" charset="0"/>
                <a:cs typeface="Calibri" panose="020F0502020204030204" pitchFamily="34" charset="0"/>
              </a:rPr>
              <a:t>Logistics Hub Infrastructure &amp; Global Competitiveness </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E43AB149-D4B8-B9EF-684D-C0D3A971C0C2}"/>
              </a:ext>
            </a:extLst>
          </p:cNvPr>
          <p:cNvSpPr>
            <a:spLocks noGrp="1"/>
          </p:cNvSpPr>
          <p:nvPr>
            <p:ph type="subTitle" idx="1"/>
          </p:nvPr>
        </p:nvSpPr>
        <p:spPr>
          <a:xfrm>
            <a:off x="417396" y="5845466"/>
            <a:ext cx="11521440" cy="708063"/>
          </a:xfrm>
        </p:spPr>
        <p:txBody>
          <a:bodyPr>
            <a:normAutofit fontScale="70000" lnSpcReduction="20000"/>
          </a:bodyPr>
          <a:lstStyle/>
          <a:p>
            <a:r>
              <a:rPr lang="en-US">
                <a:latin typeface="Calibri" panose="020F0502020204030204" pitchFamily="34" charset="0"/>
              </a:rPr>
              <a:t>Mary Lamie, P.E.</a:t>
            </a:r>
          </a:p>
          <a:p>
            <a:r>
              <a:rPr lang="en-US">
                <a:latin typeface="Calibri" panose="020F0502020204030204" pitchFamily="34" charset="0"/>
              </a:rPr>
              <a:t>Executive Vice President – Multi Modal Enterprises, Bi-State Development</a:t>
            </a:r>
            <a:endParaRPr lang="en-US"/>
          </a:p>
        </p:txBody>
      </p:sp>
    </p:spTree>
    <p:extLst>
      <p:ext uri="{BB962C8B-B14F-4D97-AF65-F5344CB8AC3E}">
        <p14:creationId xmlns:p14="http://schemas.microsoft.com/office/powerpoint/2010/main" val="878619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76508-51C2-E51F-C081-3AE26FF68131}"/>
              </a:ext>
            </a:extLst>
          </p:cNvPr>
          <p:cNvSpPr>
            <a:spLocks noGrp="1"/>
          </p:cNvSpPr>
          <p:nvPr>
            <p:ph type="title"/>
          </p:nvPr>
        </p:nvSpPr>
        <p:spPr/>
        <p:txBody>
          <a:bodyPr>
            <a:normAutofit/>
          </a:bodyPr>
          <a:lstStyle/>
          <a:p>
            <a:r>
              <a:rPr lang="en-US">
                <a:solidFill>
                  <a:schemeClr val="bg1"/>
                </a:solidFill>
              </a:rPr>
              <a:t>The STL region plays an important role during supply chain disruptions.</a:t>
            </a:r>
            <a:endParaRPr lang="en-US"/>
          </a:p>
        </p:txBody>
      </p:sp>
      <p:sp>
        <p:nvSpPr>
          <p:cNvPr id="3" name="Content Placeholder 2">
            <a:extLst>
              <a:ext uri="{FF2B5EF4-FFF2-40B4-BE49-F238E27FC236}">
                <a16:creationId xmlns:a16="http://schemas.microsoft.com/office/drawing/2014/main" id="{120F4310-856C-5723-1F8B-09CC0710024F}"/>
              </a:ext>
            </a:extLst>
          </p:cNvPr>
          <p:cNvSpPr>
            <a:spLocks noGrp="1"/>
          </p:cNvSpPr>
          <p:nvPr>
            <p:ph idx="1"/>
          </p:nvPr>
        </p:nvSpPr>
        <p:spPr>
          <a:xfrm>
            <a:off x="609600" y="1600202"/>
            <a:ext cx="7147389" cy="4525963"/>
          </a:xfrm>
        </p:spPr>
        <p:txBody>
          <a:bodyPr/>
          <a:lstStyle/>
          <a:p>
            <a:pPr marL="0" indent="0">
              <a:buNone/>
            </a:pPr>
            <a:r>
              <a:rPr lang="en-US" sz="2000">
                <a:cs typeface="Myriad Pro"/>
              </a:rPr>
              <a:t>Capacity and reliability to support national and global supply chain disruptions. </a:t>
            </a:r>
          </a:p>
          <a:p>
            <a:pPr lvl="1">
              <a:buFont typeface="Arial" panose="020B0604020202020204" pitchFamily="34" charset="0"/>
              <a:buChar char="•"/>
            </a:pPr>
            <a:r>
              <a:rPr lang="en-US" sz="2000" b="1">
                <a:cs typeface="Myriad Pro"/>
              </a:rPr>
              <a:t>Severe weather		</a:t>
            </a:r>
          </a:p>
          <a:p>
            <a:pPr lvl="1">
              <a:buFont typeface="Arial" panose="020B0604020202020204" pitchFamily="34" charset="0"/>
              <a:buChar char="•"/>
            </a:pPr>
            <a:r>
              <a:rPr lang="en-US" sz="2000" b="1">
                <a:cs typeface="Myriad Pro"/>
              </a:rPr>
              <a:t>Fluctuations in energy and transportation costs </a:t>
            </a:r>
          </a:p>
          <a:p>
            <a:pPr lvl="1">
              <a:buFont typeface="Arial" panose="020B0604020202020204" pitchFamily="34" charset="0"/>
              <a:buChar char="•"/>
            </a:pPr>
            <a:r>
              <a:rPr lang="en-US" sz="2000" b="1">
                <a:cs typeface="Myriad Pro"/>
              </a:rPr>
              <a:t>Shifts in global government regulations or trade </a:t>
            </a:r>
          </a:p>
          <a:p>
            <a:pPr lvl="1">
              <a:buFont typeface="Arial" panose="020B0604020202020204" pitchFamily="34" charset="0"/>
              <a:buChar char="•"/>
            </a:pPr>
            <a:r>
              <a:rPr lang="en-US" sz="2000" b="1">
                <a:solidFill>
                  <a:srgbClr val="0070C0"/>
                </a:solidFill>
                <a:cs typeface="Myriad Pro"/>
              </a:rPr>
              <a:t>Global pandemics</a:t>
            </a:r>
            <a:endParaRPr lang="en-US" sz="2000" b="1">
              <a:cs typeface="Myriad Pro"/>
            </a:endParaRPr>
          </a:p>
          <a:p>
            <a:pPr marL="0" indent="0">
              <a:buNone/>
            </a:pPr>
            <a:r>
              <a:rPr lang="en-US" sz="2000">
                <a:cs typeface="Myriad Pro"/>
              </a:rPr>
              <a:t>This is the answer to maintaining global competitiveness for the nation’s supply chain. </a:t>
            </a:r>
            <a:br>
              <a:rPr lang="en-US" sz="2000">
                <a:cs typeface="Myriad Pro"/>
              </a:rPr>
            </a:br>
            <a:endParaRPr lang="en-US" sz="2000">
              <a:cs typeface="Myriad Pro"/>
            </a:endParaRPr>
          </a:p>
          <a:p>
            <a:pPr marL="0" indent="0">
              <a:buNone/>
            </a:pPr>
            <a:r>
              <a:rPr lang="en-US" sz="2000" b="1">
                <a:cs typeface="Myriad Pro"/>
              </a:rPr>
              <a:t>Question:</a:t>
            </a:r>
            <a:r>
              <a:rPr lang="en-US" sz="2000">
                <a:cs typeface="Myriad Pro"/>
              </a:rPr>
              <a:t> What are we doing to continue to support these efforts?</a:t>
            </a:r>
          </a:p>
          <a:p>
            <a:pPr marL="0" indent="0">
              <a:buNone/>
            </a:pPr>
            <a:r>
              <a:rPr lang="en-US" sz="2000" b="1">
                <a:cs typeface="Myriad Pro"/>
              </a:rPr>
              <a:t>Answer: </a:t>
            </a:r>
            <a:r>
              <a:rPr lang="en-US" sz="2000">
                <a:cs typeface="Myriad Pro"/>
              </a:rPr>
              <a:t>Infrastructure investment and innovation</a:t>
            </a:r>
          </a:p>
        </p:txBody>
      </p:sp>
      <p:pic>
        <p:nvPicPr>
          <p:cNvPr id="4" name="Picture 3" descr="Aerial photograph showing a large cargo ship lodged diagonally across the Suez canal, blocking passage. Surrounding areas include industrial buildings and infrastructure on one side and sandy desert terrain on the other.&#10;&#10;"/>
          <p:cNvPicPr>
            <a:picLocks noChangeAspect="1"/>
          </p:cNvPicPr>
          <p:nvPr/>
        </p:nvPicPr>
        <p:blipFill>
          <a:blip r:embed="rId2"/>
          <a:srcRect t="6845"/>
          <a:stretch>
            <a:fillRect/>
          </a:stretch>
        </p:blipFill>
        <p:spPr>
          <a:xfrm>
            <a:off x="8277225" y="1600202"/>
            <a:ext cx="3914775" cy="2484436"/>
          </a:xfrm>
          <a:prstGeom prst="rect">
            <a:avLst/>
          </a:prstGeom>
        </p:spPr>
      </p:pic>
      <p:pic>
        <p:nvPicPr>
          <p:cNvPr id="5" name="Picture 4" descr="A photograph showing multiple cargo ships anchored on calm ocean waters under a clear sky off the West Coast o the U.S. The ships are spaced out across the horizon.&#10;"/>
          <p:cNvPicPr>
            <a:picLocks noChangeAspect="1"/>
          </p:cNvPicPr>
          <p:nvPr/>
        </p:nvPicPr>
        <p:blipFill>
          <a:blip r:embed="rId3"/>
          <a:srcRect t="9442" r="3066"/>
          <a:stretch>
            <a:fillRect/>
          </a:stretch>
        </p:blipFill>
        <p:spPr>
          <a:xfrm>
            <a:off x="8277225" y="4382292"/>
            <a:ext cx="3914775" cy="1751011"/>
          </a:xfrm>
          <a:prstGeom prst="rect">
            <a:avLst/>
          </a:prstGeom>
        </p:spPr>
      </p:pic>
    </p:spTree>
    <p:extLst>
      <p:ext uri="{BB962C8B-B14F-4D97-AF65-F5344CB8AC3E}">
        <p14:creationId xmlns:p14="http://schemas.microsoft.com/office/powerpoint/2010/main" val="2254588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8" cy="1325563"/>
          </a:xfrm>
        </p:spPr>
        <p:txBody>
          <a:bodyPr>
            <a:noAutofit/>
          </a:bodyPr>
          <a:lstStyle/>
          <a:p>
            <a:pPr algn="ctr"/>
            <a:r>
              <a:rPr lang="en-US" b="1"/>
              <a:t>World Class Logistics Hub Infrastructure &amp; Global Competitiveness</a:t>
            </a:r>
            <a:br>
              <a:rPr lang="en-US" sz="2600" b="1"/>
            </a:br>
            <a:r>
              <a:rPr lang="en-US" b="1"/>
              <a:t>This is global commerce! </a:t>
            </a:r>
            <a:endParaRPr lang="en-US" b="1">
              <a:latin typeface="Myriad Pro" panose="020B0503030403020204"/>
            </a:endParaRPr>
          </a:p>
        </p:txBody>
      </p:sp>
      <p:pic>
        <p:nvPicPr>
          <p:cNvPr id="6" name="Picture 5" descr="Aerial photograph of the Mississippi River running between downtown St. Louis and Southwestern Illinois with the St. Louis city skyline in the background. The scene includes barges on the river, multiple bridges, storage tanks, and warehouses, highlighting transportation and industrial infrastructure.&#10;"/>
          <p:cNvPicPr>
            <a:picLocks noChangeAspect="1"/>
          </p:cNvPicPr>
          <p:nvPr/>
        </p:nvPicPr>
        <p:blipFill>
          <a:blip r:embed="rId3">
            <a:extLst>
              <a:ext uri="{28A0092B-C50C-407E-A947-70E740481C1C}">
                <a14:useLocalDpi xmlns:a14="http://schemas.microsoft.com/office/drawing/2010/main" val="0"/>
              </a:ext>
            </a:extLst>
          </a:blip>
          <a:srcRect t="18124"/>
          <a:stretch>
            <a:fillRect/>
          </a:stretch>
        </p:blipFill>
        <p:spPr>
          <a:xfrm>
            <a:off x="1698007" y="1454682"/>
            <a:ext cx="8795985" cy="4801232"/>
          </a:xfrm>
          <a:prstGeom prst="rect">
            <a:avLst/>
          </a:prstGeom>
        </p:spPr>
      </p:pic>
    </p:spTree>
    <p:extLst>
      <p:ext uri="{BB962C8B-B14F-4D97-AF65-F5344CB8AC3E}">
        <p14:creationId xmlns:p14="http://schemas.microsoft.com/office/powerpoint/2010/main" val="2783201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B0A89-7FA1-4FBB-268D-5872AA7007FD}"/>
              </a:ext>
            </a:extLst>
          </p:cNvPr>
          <p:cNvSpPr>
            <a:spLocks noGrp="1"/>
          </p:cNvSpPr>
          <p:nvPr>
            <p:ph type="title"/>
          </p:nvPr>
        </p:nvSpPr>
        <p:spPr>
          <a:xfrm>
            <a:off x="609599" y="195616"/>
            <a:ext cx="10972801" cy="1143000"/>
          </a:xfrm>
        </p:spPr>
        <p:txBody>
          <a:bodyPr/>
          <a:lstStyle/>
          <a:p>
            <a:pPr algn="ctr"/>
            <a:r>
              <a:rPr lang="en-US"/>
              <a:t>Ag Coast of America Riverboat Cruise </a:t>
            </a:r>
            <a:br>
              <a:rPr lang="en-US"/>
            </a:br>
            <a:r>
              <a:rPr lang="en-US"/>
              <a:t>Connecting the classroom to the Mississippi River </a:t>
            </a:r>
          </a:p>
        </p:txBody>
      </p:sp>
      <p:pic>
        <p:nvPicPr>
          <p:cNvPr id="4" name="Content Placeholder 3" descr="Photograph of a diverse group of students and teachers standing in front of two docked riverboats on teh St. Louis Riverfront. They are holding maps and brochures following a tour of the Ag Coast of America.  &#10;&#10;">
            <a:extLst>
              <a:ext uri="{FF2B5EF4-FFF2-40B4-BE49-F238E27FC236}">
                <a16:creationId xmlns:a16="http://schemas.microsoft.com/office/drawing/2014/main" id="{C28850BA-8F12-459F-8F77-4AA83F1C9B9B}"/>
              </a:ext>
            </a:extLst>
          </p:cNvPr>
          <p:cNvPicPr>
            <a:picLocks noGrp="1" noChangeAspect="1"/>
          </p:cNvPicPr>
          <p:nvPr>
            <p:ph idx="1"/>
          </p:nvPr>
        </p:nvPicPr>
        <p:blipFill>
          <a:blip r:embed="rId2"/>
          <a:srcRect b="14213"/>
          <a:stretch>
            <a:fillRect/>
          </a:stretch>
        </p:blipFill>
        <p:spPr>
          <a:xfrm>
            <a:off x="1196401" y="1444978"/>
            <a:ext cx="9799197" cy="4718755"/>
          </a:xfrm>
          <a:prstGeom prst="rect">
            <a:avLst/>
          </a:prstGeom>
        </p:spPr>
      </p:pic>
    </p:spTree>
    <p:extLst>
      <p:ext uri="{BB962C8B-B14F-4D97-AF65-F5344CB8AC3E}">
        <p14:creationId xmlns:p14="http://schemas.microsoft.com/office/powerpoint/2010/main" val="3573344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69DB-13E2-24DF-8716-66B18249838F}"/>
              </a:ext>
            </a:extLst>
          </p:cNvPr>
          <p:cNvSpPr>
            <a:spLocks noGrp="1"/>
          </p:cNvSpPr>
          <p:nvPr>
            <p:ph type="title"/>
          </p:nvPr>
        </p:nvSpPr>
        <p:spPr/>
        <p:txBody>
          <a:bodyPr/>
          <a:lstStyle/>
          <a:p>
            <a:r>
              <a:rPr lang="en-US" sz="3200"/>
              <a:t>TheFreightway.com</a:t>
            </a:r>
            <a:br>
              <a:rPr lang="en-US" sz="3200"/>
            </a:br>
            <a:r>
              <a:rPr lang="en-US" sz="3200"/>
              <a:t>Streamlining the Site Selection for Multimodal Shippers </a:t>
            </a:r>
          </a:p>
        </p:txBody>
      </p:sp>
    </p:spTree>
    <p:extLst>
      <p:ext uri="{BB962C8B-B14F-4D97-AF65-F5344CB8AC3E}">
        <p14:creationId xmlns:p14="http://schemas.microsoft.com/office/powerpoint/2010/main" val="1065119557"/>
      </p:ext>
    </p:extLst>
  </p:cSld>
  <p:clrMapOvr>
    <a:masterClrMapping/>
  </p:clrMapOvr>
  <mc:AlternateContent xmlns:mc="http://schemas.openxmlformats.org/markup-compatibility/2006" xmlns:p14="http://schemas.microsoft.com/office/powerpoint/2010/main">
    <mc:Choice Requires="p14">
      <p:transition spd="slow" p14:dur="2000" advClick="0" advTm="8000">
        <p:fade thruBlk="1"/>
      </p:transition>
    </mc:Choice>
    <mc:Fallback xmlns="">
      <p:transition spd="slow" advClick="0" advTm="8000">
        <p:fade thruBlk="1"/>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00B81-B66A-50AE-7359-07EBA6DA810A}"/>
              </a:ext>
            </a:extLst>
          </p:cNvPr>
          <p:cNvSpPr>
            <a:spLocks noGrp="1"/>
          </p:cNvSpPr>
          <p:nvPr>
            <p:ph type="title"/>
          </p:nvPr>
        </p:nvSpPr>
        <p:spPr/>
        <p:txBody>
          <a:bodyPr/>
          <a:lstStyle/>
          <a:p>
            <a:r>
              <a:rPr lang="en-US"/>
              <a:t>Updates: Featured Industrial Real Estate Sites</a:t>
            </a:r>
          </a:p>
        </p:txBody>
      </p:sp>
      <p:pic>
        <p:nvPicPr>
          <p:cNvPr id="4" name="Content Placeholder 3" descr="Screen shot of a website with a map showing available real estate sites in St. Louis region, marked with numbered red location pins indicating industrial parks and development-ready land. Map includes major roads, rivers, and city labels, with two orange buttons for viewing real estate on an interactive map or rail service potential. This map can be found on the St. Louis Regional Freightway's website. ">
            <a:extLst>
              <a:ext uri="{FF2B5EF4-FFF2-40B4-BE49-F238E27FC236}">
                <a16:creationId xmlns:a16="http://schemas.microsoft.com/office/drawing/2014/main" id="{7B74E110-7558-E404-5255-D3C8DA4B0334}"/>
              </a:ext>
            </a:extLst>
          </p:cNvPr>
          <p:cNvPicPr>
            <a:picLocks noGrp="1" noChangeAspect="1"/>
          </p:cNvPicPr>
          <p:nvPr>
            <p:ph idx="1"/>
          </p:nvPr>
        </p:nvPicPr>
        <p:blipFill>
          <a:blip r:embed="rId2"/>
          <a:stretch>
            <a:fillRect/>
          </a:stretch>
        </p:blipFill>
        <p:spPr>
          <a:xfrm>
            <a:off x="1295579" y="1417638"/>
            <a:ext cx="9600842" cy="4685211"/>
          </a:xfrm>
          <a:prstGeom prst="rect">
            <a:avLst/>
          </a:prstGeom>
        </p:spPr>
      </p:pic>
    </p:spTree>
    <p:extLst>
      <p:ext uri="{BB962C8B-B14F-4D97-AF65-F5344CB8AC3E}">
        <p14:creationId xmlns:p14="http://schemas.microsoft.com/office/powerpoint/2010/main" val="3789920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986CE-E987-F44D-7486-837B73BA3616}"/>
              </a:ext>
            </a:extLst>
          </p:cNvPr>
          <p:cNvSpPr>
            <a:spLocks noGrp="1"/>
          </p:cNvSpPr>
          <p:nvPr>
            <p:ph type="title"/>
          </p:nvPr>
        </p:nvSpPr>
        <p:spPr/>
        <p:txBody>
          <a:bodyPr/>
          <a:lstStyle/>
          <a:p>
            <a:r>
              <a:rPr lang="en-US">
                <a:solidFill>
                  <a:schemeClr val="bg1"/>
                </a:solidFill>
                <a:latin typeface="Myriad Pro"/>
                <a:ea typeface="Open Sans"/>
                <a:cs typeface="Open Sans"/>
                <a:sym typeface="Open Sans"/>
              </a:rPr>
              <a:t>Rail-Served Sites Updates</a:t>
            </a:r>
            <a:endParaRPr lang="en-US"/>
          </a:p>
        </p:txBody>
      </p:sp>
      <p:sp>
        <p:nvSpPr>
          <p:cNvPr id="10" name="TextBox 9">
            <a:extLst>
              <a:ext uri="{FF2B5EF4-FFF2-40B4-BE49-F238E27FC236}">
                <a16:creationId xmlns:a16="http://schemas.microsoft.com/office/drawing/2014/main" id="{5C8FD021-9FD1-5581-3C21-01E092EBC5D0}"/>
              </a:ext>
            </a:extLst>
          </p:cNvPr>
          <p:cNvSpPr txBox="1"/>
          <p:nvPr/>
        </p:nvSpPr>
        <p:spPr>
          <a:xfrm>
            <a:off x="1371433" y="2796663"/>
            <a:ext cx="3239267" cy="1938992"/>
          </a:xfrm>
          <a:prstGeom prst="rect">
            <a:avLst/>
          </a:prstGeom>
          <a:noFill/>
        </p:spPr>
        <p:txBody>
          <a:bodyPr wrap="square" rtlCol="0">
            <a:spAutoFit/>
          </a:bodyPr>
          <a:lstStyle/>
          <a:p>
            <a:pPr algn="ctr"/>
            <a:r>
              <a:rPr lang="en-US" sz="2200" b="1">
                <a:solidFill>
                  <a:srgbClr val="BC5908"/>
                </a:solidFill>
                <a:latin typeface="Myriad Pro" panose="020B0503030403020204"/>
              </a:rPr>
              <a:t>Added 4 New Sites!</a:t>
            </a:r>
          </a:p>
          <a:p>
            <a:pPr algn="ctr"/>
            <a:endParaRPr lang="en-US" sz="2200" b="1">
              <a:solidFill>
                <a:srgbClr val="BC5908"/>
              </a:solidFill>
              <a:latin typeface="Myriad Pro" panose="020B0503030403020204"/>
            </a:endParaRPr>
          </a:p>
          <a:p>
            <a:pPr algn="ctr"/>
            <a:r>
              <a:rPr lang="en-US" sz="2200" b="1">
                <a:solidFill>
                  <a:srgbClr val="BC5908"/>
                </a:solidFill>
                <a:latin typeface="Myriad Pro" panose="020B0503030403020204"/>
              </a:rPr>
              <a:t>Brings total to 20 locations with </a:t>
            </a:r>
          </a:p>
          <a:p>
            <a:pPr algn="ctr"/>
            <a:r>
              <a:rPr lang="en-US" sz="2800" b="1">
                <a:solidFill>
                  <a:srgbClr val="BC5908"/>
                </a:solidFill>
                <a:latin typeface="Myriad Pro" panose="020B0503030403020204"/>
              </a:rPr>
              <a:t>26</a:t>
            </a:r>
            <a:r>
              <a:rPr lang="en-US" sz="3200" b="1">
                <a:solidFill>
                  <a:srgbClr val="BC5908"/>
                </a:solidFill>
                <a:latin typeface="Myriad Pro" panose="020B0503030403020204"/>
              </a:rPr>
              <a:t> </a:t>
            </a:r>
            <a:r>
              <a:rPr lang="en-US" sz="2200" b="1">
                <a:solidFill>
                  <a:srgbClr val="BC5908"/>
                </a:solidFill>
                <a:latin typeface="Myriad Pro" panose="020B0503030403020204"/>
              </a:rPr>
              <a:t>sites!</a:t>
            </a:r>
          </a:p>
        </p:txBody>
      </p:sp>
      <p:pic>
        <p:nvPicPr>
          <p:cNvPr id="4" name="Content Placeholder 3" descr="Map showing rail-served sites in the St. Louis region, highlighting 20 key locations across Missouri and Illinois with numbered labels and site names listed above the map. The map uses roads and city markers to provide geographic context, emphasizing industrial parks, port sites, and development areas relevant to rail transportation and logistics.&#10;">
            <a:extLst>
              <a:ext uri="{FF2B5EF4-FFF2-40B4-BE49-F238E27FC236}">
                <a16:creationId xmlns:a16="http://schemas.microsoft.com/office/drawing/2014/main" id="{44090590-0F03-5E10-423B-1C06C3228025}"/>
              </a:ext>
            </a:extLst>
          </p:cNvPr>
          <p:cNvPicPr>
            <a:picLocks noGrp="1" noChangeAspect="1"/>
          </p:cNvPicPr>
          <p:nvPr>
            <p:ph idx="1"/>
          </p:nvPr>
        </p:nvPicPr>
        <p:blipFill>
          <a:blip r:embed="rId2"/>
          <a:stretch>
            <a:fillRect/>
          </a:stretch>
        </p:blipFill>
        <p:spPr>
          <a:xfrm>
            <a:off x="6565187" y="0"/>
            <a:ext cx="4911653" cy="6336709"/>
          </a:xfrm>
          <a:prstGeom prst="rect">
            <a:avLst/>
          </a:prstGeom>
        </p:spPr>
      </p:pic>
    </p:spTree>
    <p:extLst>
      <p:ext uri="{BB962C8B-B14F-4D97-AF65-F5344CB8AC3E}">
        <p14:creationId xmlns:p14="http://schemas.microsoft.com/office/powerpoint/2010/main" val="3788365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D814-AB33-ED70-A368-E14E63A7A27D}"/>
              </a:ext>
            </a:extLst>
          </p:cNvPr>
          <p:cNvSpPr>
            <a:spLocks noGrp="1"/>
          </p:cNvSpPr>
          <p:nvPr>
            <p:ph type="title"/>
          </p:nvPr>
        </p:nvSpPr>
        <p:spPr/>
        <p:txBody>
          <a:bodyPr>
            <a:noAutofit/>
          </a:bodyPr>
          <a:lstStyle/>
          <a:p>
            <a:pPr lvl="0">
              <a:spcBef>
                <a:spcPts val="0"/>
              </a:spcBef>
              <a:defRPr/>
            </a:pPr>
            <a:r>
              <a:rPr lang="en-US" sz="3200"/>
              <a:t>Marketing &amp; PR Updates</a:t>
            </a:r>
          </a:p>
        </p:txBody>
      </p:sp>
    </p:spTree>
    <p:extLst>
      <p:ext uri="{BB962C8B-B14F-4D97-AF65-F5344CB8AC3E}">
        <p14:creationId xmlns:p14="http://schemas.microsoft.com/office/powerpoint/2010/main" val="1523134052"/>
      </p:ext>
    </p:extLst>
  </p:cSld>
  <p:clrMapOvr>
    <a:masterClrMapping/>
  </p:clrMapOvr>
  <mc:AlternateContent xmlns:mc="http://schemas.openxmlformats.org/markup-compatibility/2006" xmlns:p14="http://schemas.microsoft.com/office/powerpoint/2010/main">
    <mc:Choice Requires="p14">
      <p:transition spd="slow" p14:dur="2000" advClick="0" advTm="8000">
        <p:fade thruBlk="1"/>
      </p:transition>
    </mc:Choice>
    <mc:Fallback xmlns="">
      <p:transition spd="slow" advClick="0" advTm="8000">
        <p:fade thruBlk="1"/>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D14C-7F3C-1DF6-C4C9-85A5F8E8F0B6}"/>
              </a:ext>
            </a:extLst>
          </p:cNvPr>
          <p:cNvSpPr>
            <a:spLocks noGrp="1"/>
          </p:cNvSpPr>
          <p:nvPr>
            <p:ph type="title"/>
          </p:nvPr>
        </p:nvSpPr>
        <p:spPr/>
        <p:txBody>
          <a:bodyPr/>
          <a:lstStyle/>
          <a:p>
            <a:r>
              <a:rPr lang="en-US">
                <a:solidFill>
                  <a:prstClr val="white"/>
                </a:solidFill>
                <a:latin typeface="Myriad Pro" panose="020B0503030403020204"/>
              </a:rPr>
              <a:t>FreightWeekSTL 2025 – Cover  Story</a:t>
            </a:r>
            <a:endParaRPr lang="en-US"/>
          </a:p>
        </p:txBody>
      </p:sp>
      <p:pic>
        <p:nvPicPr>
          <p:cNvPr id="9" name="Picture 8" descr="Cover of the American Journal of Transportation magazine featuring a photograph of an orange BNSF Railway crane at a rail yard with stacked shipping containers. Severa headlines are visible, including one highlighting that St. Louis Continues to Play Logistics Chess.  &#10;&#10;">
            <a:extLst>
              <a:ext uri="{FF2B5EF4-FFF2-40B4-BE49-F238E27FC236}">
                <a16:creationId xmlns:a16="http://schemas.microsoft.com/office/drawing/2014/main" id="{59726909-EC17-C21A-9284-9DFC0F0A2AB4}"/>
              </a:ext>
            </a:extLst>
          </p:cNvPr>
          <p:cNvPicPr>
            <a:picLocks noChangeAspect="1"/>
          </p:cNvPicPr>
          <p:nvPr/>
        </p:nvPicPr>
        <p:blipFill>
          <a:blip r:embed="rId2"/>
          <a:stretch>
            <a:fillRect/>
          </a:stretch>
        </p:blipFill>
        <p:spPr>
          <a:xfrm>
            <a:off x="968990" y="1152525"/>
            <a:ext cx="3405031" cy="5059362"/>
          </a:xfrm>
          <a:prstGeom prst="rect">
            <a:avLst/>
          </a:prstGeom>
          <a:ln w="34925">
            <a:solidFill>
              <a:schemeClr val="tx1"/>
            </a:solidFill>
          </a:ln>
        </p:spPr>
      </p:pic>
      <p:pic>
        <p:nvPicPr>
          <p:cNvPr id="11" name="Picture 10" descr="Photograph of a newspaper page from American Journal of Transportation featuring an article titled &quot;St. Louis continues to play logistics chess,&quot; discussing St. Louis's strategic role in Midwest port logistics and infrastructure development. This is the first page of a one and a half page document. The page includes a large photo of a river port with cargo ships and cranes on the left, and a colorful advertisement for Reliable Transportation Specialists, Inc. on the right, listing intermodal drayage services for major cities with contact information.">
            <a:extLst>
              <a:ext uri="{FF2B5EF4-FFF2-40B4-BE49-F238E27FC236}">
                <a16:creationId xmlns:a16="http://schemas.microsoft.com/office/drawing/2014/main" id="{A1BA69D3-8CEA-12D7-2044-8B6B79842F32}"/>
              </a:ext>
            </a:extLst>
          </p:cNvPr>
          <p:cNvPicPr>
            <a:picLocks noChangeAspect="1"/>
          </p:cNvPicPr>
          <p:nvPr/>
        </p:nvPicPr>
        <p:blipFill>
          <a:blip r:embed="rId3"/>
          <a:stretch>
            <a:fillRect/>
          </a:stretch>
        </p:blipFill>
        <p:spPr>
          <a:xfrm>
            <a:off x="4590041" y="1275624"/>
            <a:ext cx="3562772" cy="5512214"/>
          </a:xfrm>
          <a:prstGeom prst="rect">
            <a:avLst/>
          </a:prstGeom>
          <a:ln w="34925">
            <a:solidFill>
              <a:schemeClr val="tx1"/>
            </a:solidFill>
          </a:ln>
        </p:spPr>
      </p:pic>
      <p:pic>
        <p:nvPicPr>
          <p:cNvPr id="13" name="Picture 12" descr="This is the seond image of the article titled St. Louis Continues to Play Logistics Chess. ">
            <a:extLst>
              <a:ext uri="{FF2B5EF4-FFF2-40B4-BE49-F238E27FC236}">
                <a16:creationId xmlns:a16="http://schemas.microsoft.com/office/drawing/2014/main" id="{88357F4C-691B-10E8-5BC9-131595E50194}"/>
              </a:ext>
            </a:extLst>
          </p:cNvPr>
          <p:cNvPicPr>
            <a:picLocks noChangeAspect="1"/>
          </p:cNvPicPr>
          <p:nvPr/>
        </p:nvPicPr>
        <p:blipFill>
          <a:blip r:embed="rId4"/>
          <a:stretch>
            <a:fillRect/>
          </a:stretch>
        </p:blipFill>
        <p:spPr>
          <a:xfrm>
            <a:off x="8368834" y="2428149"/>
            <a:ext cx="3696823" cy="2756833"/>
          </a:xfrm>
          <a:prstGeom prst="rect">
            <a:avLst/>
          </a:prstGeom>
          <a:ln w="34925">
            <a:solidFill>
              <a:schemeClr val="tx1"/>
            </a:solidFill>
          </a:ln>
        </p:spPr>
      </p:pic>
    </p:spTree>
    <p:extLst>
      <p:ext uri="{BB962C8B-B14F-4D97-AF65-F5344CB8AC3E}">
        <p14:creationId xmlns:p14="http://schemas.microsoft.com/office/powerpoint/2010/main" val="812682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B76E0-D44D-4C01-3160-E014D4DE8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14E11C-04FE-8F13-EB47-F127E0C70A9C}"/>
              </a:ext>
            </a:extLst>
          </p:cNvPr>
          <p:cNvSpPr>
            <a:spLocks noGrp="1"/>
          </p:cNvSpPr>
          <p:nvPr>
            <p:ph type="title"/>
          </p:nvPr>
        </p:nvSpPr>
        <p:spPr/>
        <p:txBody>
          <a:bodyPr>
            <a:normAutofit fontScale="90000"/>
          </a:bodyPr>
          <a:lstStyle/>
          <a:p>
            <a:r>
              <a:rPr lang="en-US" sz="3600"/>
              <a:t>FreightWeekSTL 2025 </a:t>
            </a:r>
            <a:br>
              <a:rPr lang="en-US" sz="3600"/>
            </a:br>
            <a:r>
              <a:rPr lang="en-US" sz="3600"/>
              <a:t>Media Coverage - Local</a:t>
            </a:r>
          </a:p>
        </p:txBody>
      </p:sp>
      <p:pic>
        <p:nvPicPr>
          <p:cNvPr id="6" name="Picture 5" descr="Logo for FreightWeekSTL event in St. Louis, Missouri, scheduled for June 2-6, 2025, featuring bold text and a globe graphic symbolizing global access in freight and logistics. Design uses white text and lines on a transparent background,">
            <a:extLst>
              <a:ext uri="{FF2B5EF4-FFF2-40B4-BE49-F238E27FC236}">
                <a16:creationId xmlns:a16="http://schemas.microsoft.com/office/drawing/2014/main" id="{5BFD0B53-A9EE-26B2-8D53-3AF3CF1407E5}"/>
              </a:ext>
            </a:extLst>
          </p:cNvPr>
          <p:cNvPicPr>
            <a:picLocks noChangeAspect="1"/>
          </p:cNvPicPr>
          <p:nvPr/>
        </p:nvPicPr>
        <p:blipFill>
          <a:blip r:embed="rId3"/>
          <a:stretch>
            <a:fillRect/>
          </a:stretch>
        </p:blipFill>
        <p:spPr>
          <a:xfrm>
            <a:off x="6876971" y="139526"/>
            <a:ext cx="4903304" cy="1143000"/>
          </a:xfrm>
          <a:prstGeom prst="rect">
            <a:avLst/>
          </a:prstGeom>
        </p:spPr>
      </p:pic>
      <p:pic>
        <p:nvPicPr>
          <p:cNvPr id="4" name="Picture 3" descr="Logo of St. Louis Business Journal featuring white uppercase text on a blue background with diagonal white stripes. The design emphasizes the publication's name with &quot;ST. LOUIS&quot; in smaller font above larger, bold &quot;BUSINESS JOURNAL&quot; text.">
            <a:extLst>
              <a:ext uri="{FF2B5EF4-FFF2-40B4-BE49-F238E27FC236}">
                <a16:creationId xmlns:a16="http://schemas.microsoft.com/office/drawing/2014/main" id="{8D0BF3A9-4B7E-C1DF-5779-8FE6A7D2376F}"/>
              </a:ext>
            </a:extLst>
          </p:cNvPr>
          <p:cNvPicPr>
            <a:picLocks noChangeAspect="1"/>
          </p:cNvPicPr>
          <p:nvPr/>
        </p:nvPicPr>
        <p:blipFill>
          <a:blip r:embed="rId4"/>
          <a:stretch>
            <a:fillRect/>
          </a:stretch>
        </p:blipFill>
        <p:spPr>
          <a:xfrm>
            <a:off x="9049556" y="1551783"/>
            <a:ext cx="2934109" cy="895475"/>
          </a:xfrm>
          <a:prstGeom prst="rect">
            <a:avLst/>
          </a:prstGeom>
        </p:spPr>
      </p:pic>
      <p:pic>
        <p:nvPicPr>
          <p:cNvPr id="1030" name="Picture 6" descr="Image of the first page of a three page feature spread in the St. Louis Business Joural. The photograph shows barges operating on St. Louis riverfront near a modern cable-stayed bridge, illustrating a commentary by Mary Lamie highlighting freight's significant role in regional efficiency and industrial growth. The article details St. Louis' productivity, logistics importance, and economic impact.">
            <a:extLst>
              <a:ext uri="{FF2B5EF4-FFF2-40B4-BE49-F238E27FC236}">
                <a16:creationId xmlns:a16="http://schemas.microsoft.com/office/drawing/2014/main" id="{612B5595-CFD3-A5CD-6FAD-6201D64BA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17638"/>
            <a:ext cx="4363375" cy="47293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second page of a three page spread in the St. Louis Business Journal titled, Freight Plays Big Role in Efficiency. There is a photograph showing the  industrail riverfront north of downtown St. Louis with railway tracks, a river, and a city skyline in the background under a cloudy sky taking up much of the page. The scene highlights infrastructure and urban development, with notable elements including a large dome-shaped structure, multiple bridges, and dense greenery along the riverbank.">
            <a:extLst>
              <a:ext uri="{FF2B5EF4-FFF2-40B4-BE49-F238E27FC236}">
                <a16:creationId xmlns:a16="http://schemas.microsoft.com/office/drawing/2014/main" id="{ED9C029D-2F92-A216-6E8B-C788E2089E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5147" y="1417638"/>
            <a:ext cx="4342838" cy="47293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third page of a three page spread in the St. Louis Business Journal titled, Freight Plays Big Role in Efficiency. Photograph of St. Louis city skyline featuring Gateway Arch centered against a clear blue sky with river and boat in foreground. Beneath the image are five columns of article text and highlights.">
            <a:extLst>
              <a:ext uri="{FF2B5EF4-FFF2-40B4-BE49-F238E27FC236}">
                <a16:creationId xmlns:a16="http://schemas.microsoft.com/office/drawing/2014/main" id="{910A5EE5-5529-3252-BA80-CC731BC01D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41223" y="2581404"/>
            <a:ext cx="3350777" cy="3565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602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CE4E-B717-7BCC-040B-F82AD971044C}"/>
              </a:ext>
            </a:extLst>
          </p:cNvPr>
          <p:cNvSpPr>
            <a:spLocks noGrp="1"/>
          </p:cNvSpPr>
          <p:nvPr>
            <p:ph type="title"/>
          </p:nvPr>
        </p:nvSpPr>
        <p:spPr/>
        <p:txBody>
          <a:bodyPr/>
          <a:lstStyle/>
          <a:p>
            <a:r>
              <a:rPr lang="en-US" sz="3200">
                <a:solidFill>
                  <a:prstClr val="black"/>
                </a:solidFill>
                <a:cs typeface="Calibri" panose="020F0502020204030204" pitchFamily="34" charset="0"/>
              </a:rPr>
              <a:t>Aerospace and Aviation</a:t>
            </a:r>
            <a:endParaRPr lang="en-US" sz="3200"/>
          </a:p>
        </p:txBody>
      </p:sp>
    </p:spTree>
    <p:extLst>
      <p:ext uri="{BB962C8B-B14F-4D97-AF65-F5344CB8AC3E}">
        <p14:creationId xmlns:p14="http://schemas.microsoft.com/office/powerpoint/2010/main" val="3928169168"/>
      </p:ext>
    </p:extLst>
  </p:cSld>
  <p:clrMapOvr>
    <a:masterClrMapping/>
  </p:clrMapOvr>
  <mc:AlternateContent xmlns:mc="http://schemas.openxmlformats.org/markup-compatibility/2006" xmlns:p14="http://schemas.microsoft.com/office/powerpoint/2010/main">
    <mc:Choice Requires="p14">
      <p:transition spd="slow" p14:dur="2000" advClick="0" advTm="8000">
        <p:fade thruBlk="1"/>
      </p:transition>
    </mc:Choice>
    <mc:Fallback xmlns="">
      <p:transition spd="slow" advClick="0" advTm="8000">
        <p:fade thruBlk="1"/>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a:t>Bi-State Development</a:t>
            </a:r>
            <a:r>
              <a:rPr lang="en-US"/>
              <a:t>: Multimodal Enterprises</a:t>
            </a:r>
          </a:p>
        </p:txBody>
      </p:sp>
      <p:pic>
        <p:nvPicPr>
          <p:cNvPr id="17" name="Picture 16" descr="Vertical text graphic displaying the phrase &quot;MULTI MODAL ENTERPRISES&quot; in white capital letters on a dark gray background. The words are between four photos - the upper left image is of the Gateway Arch; the lower left image is of the Riverboats at the Gateway Arch; the upper right image is of a bridge under construction representing the St. Louis Regional Freightway; the lower right image is of St. Louis Downtown Airport. ">
            <a:extLst>
              <a:ext uri="{FF2B5EF4-FFF2-40B4-BE49-F238E27FC236}">
                <a16:creationId xmlns:a16="http://schemas.microsoft.com/office/drawing/2014/main" id="{CE014987-A28F-B63F-3F45-F5CD243B9096}"/>
              </a:ext>
            </a:extLst>
          </p:cNvPr>
          <p:cNvPicPr>
            <a:picLocks noChangeAspect="1"/>
          </p:cNvPicPr>
          <p:nvPr/>
        </p:nvPicPr>
        <p:blipFill>
          <a:blip r:embed="rId3"/>
          <a:stretch>
            <a:fillRect/>
          </a:stretch>
        </p:blipFill>
        <p:spPr>
          <a:xfrm>
            <a:off x="5497918" y="1432877"/>
            <a:ext cx="1207682" cy="5434567"/>
          </a:xfrm>
          <a:prstGeom prst="rect">
            <a:avLst/>
          </a:prstGeom>
        </p:spPr>
      </p:pic>
      <p:pic>
        <p:nvPicPr>
          <p:cNvPr id="7" name="Picture 6" descr="Aerial photograph showcasing Gateway Arch in St. Louis with downtown skyline in background under blue sky. Arch frames green park area.">
            <a:extLst>
              <a:ext uri="{FF2B5EF4-FFF2-40B4-BE49-F238E27FC236}">
                <a16:creationId xmlns:a16="http://schemas.microsoft.com/office/drawing/2014/main" id="{87FE8103-5B2C-99DC-AA1D-6863FAA84464}"/>
              </a:ext>
            </a:extLst>
          </p:cNvPr>
          <p:cNvPicPr>
            <a:picLocks noChangeAspect="1"/>
          </p:cNvPicPr>
          <p:nvPr/>
        </p:nvPicPr>
        <p:blipFill>
          <a:blip r:embed="rId4"/>
          <a:stretch>
            <a:fillRect/>
          </a:stretch>
        </p:blipFill>
        <p:spPr>
          <a:xfrm>
            <a:off x="329184" y="1432878"/>
            <a:ext cx="5151257" cy="2729397"/>
          </a:xfrm>
          <a:prstGeom prst="rect">
            <a:avLst/>
          </a:prstGeom>
        </p:spPr>
      </p:pic>
      <p:pic>
        <p:nvPicPr>
          <p:cNvPr id="9" name="Picture 8" descr="Photograph showing construction progress on the Merchants Bridge, featuring multiple piers and a partially completed red steel truss span. Several construction barges and cranes are visible, indicating active work on extending the bridge structure. The words St. Louis Regional Freightway are under the photograph.">
            <a:extLst>
              <a:ext uri="{FF2B5EF4-FFF2-40B4-BE49-F238E27FC236}">
                <a16:creationId xmlns:a16="http://schemas.microsoft.com/office/drawing/2014/main" id="{8DFC8C6B-8EAD-D46D-DC8A-51790A454324}"/>
              </a:ext>
            </a:extLst>
          </p:cNvPr>
          <p:cNvPicPr>
            <a:picLocks noChangeAspect="1"/>
          </p:cNvPicPr>
          <p:nvPr/>
        </p:nvPicPr>
        <p:blipFill>
          <a:blip r:embed="rId5"/>
          <a:stretch>
            <a:fillRect/>
          </a:stretch>
        </p:blipFill>
        <p:spPr>
          <a:xfrm>
            <a:off x="6717791" y="1432878"/>
            <a:ext cx="5120640" cy="2717231"/>
          </a:xfrm>
          <a:prstGeom prst="rect">
            <a:avLst/>
          </a:prstGeom>
        </p:spPr>
      </p:pic>
      <p:pic>
        <p:nvPicPr>
          <p:cNvPr id="15" name="Picture 14" descr="Photograph of a riverboat cruising on the Mississippi River river with Gateway Arch and St. Louis city skyline in background during daylight. Riverboat is decorated with red, white, and blue bunting, highlighting a festive or celebratory atmosphere.">
            <a:extLst>
              <a:ext uri="{FF2B5EF4-FFF2-40B4-BE49-F238E27FC236}">
                <a16:creationId xmlns:a16="http://schemas.microsoft.com/office/drawing/2014/main" id="{5F9EC84A-0D56-CDBB-3CE4-0D08FD37FDEF}"/>
              </a:ext>
            </a:extLst>
          </p:cNvPr>
          <p:cNvPicPr>
            <a:picLocks noChangeAspect="1"/>
          </p:cNvPicPr>
          <p:nvPr/>
        </p:nvPicPr>
        <p:blipFill>
          <a:blip r:embed="rId6"/>
          <a:stretch>
            <a:fillRect/>
          </a:stretch>
        </p:blipFill>
        <p:spPr>
          <a:xfrm>
            <a:off x="329183" y="4143960"/>
            <a:ext cx="5151259" cy="2717231"/>
          </a:xfrm>
          <a:prstGeom prst="rect">
            <a:avLst/>
          </a:prstGeom>
        </p:spPr>
      </p:pic>
      <p:pic>
        <p:nvPicPr>
          <p:cNvPr id="11" name="Picture 10" descr="Aerial photograph of St. Louis Downtown Airport showing multiple small aircraft parked near hangars and terminal buildings with St. Louis city skyline, including the Gateway Arch, visible in the background. The scene highlights airport layout with runways, taxiways, green fields, and surrounding infrastructure under clear weather conditions.">
            <a:extLst>
              <a:ext uri="{FF2B5EF4-FFF2-40B4-BE49-F238E27FC236}">
                <a16:creationId xmlns:a16="http://schemas.microsoft.com/office/drawing/2014/main" id="{9405A414-05F6-C776-6FD2-E66747682134}"/>
              </a:ext>
            </a:extLst>
          </p:cNvPr>
          <p:cNvPicPr>
            <a:picLocks noChangeAspect="1"/>
          </p:cNvPicPr>
          <p:nvPr/>
        </p:nvPicPr>
        <p:blipFill>
          <a:blip r:embed="rId7"/>
          <a:stretch>
            <a:fillRect/>
          </a:stretch>
        </p:blipFill>
        <p:spPr>
          <a:xfrm>
            <a:off x="6717791" y="4160111"/>
            <a:ext cx="5120641" cy="2697890"/>
          </a:xfrm>
          <a:prstGeom prst="rect">
            <a:avLst/>
          </a:prstGeom>
        </p:spPr>
      </p:pic>
    </p:spTree>
    <p:extLst>
      <p:ext uri="{BB962C8B-B14F-4D97-AF65-F5344CB8AC3E}">
        <p14:creationId xmlns:p14="http://schemas.microsoft.com/office/powerpoint/2010/main" val="1163795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25709-C3A3-AF1E-B35B-D8756A6778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BCE59-A406-88A8-F1F3-D553364B17CB}"/>
              </a:ext>
            </a:extLst>
          </p:cNvPr>
          <p:cNvSpPr>
            <a:spLocks noGrp="1"/>
          </p:cNvSpPr>
          <p:nvPr>
            <p:ph type="title"/>
          </p:nvPr>
        </p:nvSpPr>
        <p:spPr>
          <a:xfrm>
            <a:off x="324853" y="112713"/>
            <a:ext cx="11867147" cy="1143000"/>
          </a:xfrm>
        </p:spPr>
        <p:txBody>
          <a:bodyPr>
            <a:noAutofit/>
          </a:bodyPr>
          <a:lstStyle/>
          <a:p>
            <a:r>
              <a:rPr lang="en-US"/>
              <a:t>St. Louis Regional Aerospace and Aviation Task Force  Roadmaps Launch/One Year Anniversary</a:t>
            </a:r>
          </a:p>
        </p:txBody>
      </p:sp>
      <p:sp>
        <p:nvSpPr>
          <p:cNvPr id="8" name="TextBox 7">
            <a:extLst>
              <a:ext uri="{FF2B5EF4-FFF2-40B4-BE49-F238E27FC236}">
                <a16:creationId xmlns:a16="http://schemas.microsoft.com/office/drawing/2014/main" id="{7EC9F21C-5393-1D3B-1D6C-AEEA91302D28}"/>
              </a:ext>
            </a:extLst>
          </p:cNvPr>
          <p:cNvSpPr txBox="1"/>
          <p:nvPr/>
        </p:nvSpPr>
        <p:spPr>
          <a:xfrm>
            <a:off x="324853" y="1552673"/>
            <a:ext cx="8048625" cy="338554"/>
          </a:xfrm>
          <a:prstGeom prst="rect">
            <a:avLst/>
          </a:prstGeom>
          <a:noFill/>
        </p:spPr>
        <p:txBody>
          <a:bodyPr wrap="square" rtlCol="0">
            <a:spAutoFit/>
          </a:bodyPr>
          <a:lstStyle/>
          <a:p>
            <a:r>
              <a:rPr lang="en-US" sz="1600">
                <a:hlinkClick r:id="rId3"/>
              </a:rPr>
              <a:t>Link to: Aerospace and Aviation Careers Roadmaps - St. Louis Regional Freightway</a:t>
            </a:r>
            <a:endParaRPr lang="en-US" sz="1600"/>
          </a:p>
        </p:txBody>
      </p:sp>
      <p:pic>
        <p:nvPicPr>
          <p:cNvPr id="6" name="Picture 5" descr="Screenshot of a laptop displaying the St. Louis Region's Aerospace Manufacturing &amp; Aviation Careers Roadmaps Initiative webpage. The page offers two main options for users: high school students seeking high-paying careers and current workforce members interested in career changes, with navigation tabs for ecosystem, economics, airports, companies, talent pipeline, events, videos, and career roadmaps.&#10;&#10;">
            <a:extLst>
              <a:ext uri="{FF2B5EF4-FFF2-40B4-BE49-F238E27FC236}">
                <a16:creationId xmlns:a16="http://schemas.microsoft.com/office/drawing/2014/main" id="{575B9A61-00E6-59C8-2279-0EB586DD951B}"/>
              </a:ext>
            </a:extLst>
          </p:cNvPr>
          <p:cNvPicPr>
            <a:picLocks noChangeAspect="1"/>
          </p:cNvPicPr>
          <p:nvPr/>
        </p:nvPicPr>
        <p:blipFill>
          <a:blip r:embed="rId4"/>
          <a:srcRect t="9068"/>
          <a:stretch>
            <a:fillRect/>
          </a:stretch>
        </p:blipFill>
        <p:spPr>
          <a:xfrm>
            <a:off x="121616" y="1962149"/>
            <a:ext cx="6887536" cy="4106003"/>
          </a:xfrm>
          <a:prstGeom prst="rect">
            <a:avLst/>
          </a:prstGeom>
        </p:spPr>
      </p:pic>
      <p:pic>
        <p:nvPicPr>
          <p:cNvPr id="16" name="Picture 15" descr="QR code with a central logo consisting of four interlocking shapes in gray, yellow, orange, and brown. Designed for scanning to quickly access encoded information or a digital link. If scanned the QR code takes you to the St. Louis Regional Freightway's website. ">
            <a:extLst>
              <a:ext uri="{FF2B5EF4-FFF2-40B4-BE49-F238E27FC236}">
                <a16:creationId xmlns:a16="http://schemas.microsoft.com/office/drawing/2014/main" id="{A1661A7D-43AB-D216-B5AF-38929228024C}"/>
              </a:ext>
            </a:extLst>
          </p:cNvPr>
          <p:cNvPicPr>
            <a:picLocks noChangeAspect="1"/>
          </p:cNvPicPr>
          <p:nvPr/>
        </p:nvPicPr>
        <p:blipFill>
          <a:blip r:embed="rId5"/>
          <a:stretch>
            <a:fillRect/>
          </a:stretch>
        </p:blipFill>
        <p:spPr>
          <a:xfrm>
            <a:off x="6006926" y="2844276"/>
            <a:ext cx="1539713" cy="1556449"/>
          </a:xfrm>
          <a:prstGeom prst="rect">
            <a:avLst/>
          </a:prstGeom>
        </p:spPr>
      </p:pic>
      <p:grpSp>
        <p:nvGrpSpPr>
          <p:cNvPr id="17" name="Group 16">
            <a:extLst>
              <a:ext uri="{FF2B5EF4-FFF2-40B4-BE49-F238E27FC236}">
                <a16:creationId xmlns:a16="http://schemas.microsoft.com/office/drawing/2014/main" id="{E6046D0C-17D0-2BD1-8C37-DA3E2C077759}"/>
              </a:ext>
              <a:ext uri="{C183D7F6-B498-43B3-948B-1728B52AA6E4}">
                <adec:decorative xmlns:adec="http://schemas.microsoft.com/office/drawing/2017/decorative" val="1"/>
              </a:ext>
            </a:extLst>
          </p:cNvPr>
          <p:cNvGrpSpPr/>
          <p:nvPr/>
        </p:nvGrpSpPr>
        <p:grpSpPr>
          <a:xfrm>
            <a:off x="6577782" y="1825926"/>
            <a:ext cx="6368144" cy="4242227"/>
            <a:chOff x="5393414" y="1413396"/>
            <a:chExt cx="7381746" cy="4761261"/>
          </a:xfrm>
        </p:grpSpPr>
        <p:pic>
          <p:nvPicPr>
            <p:cNvPr id="13" name="Picture 12" descr="Screenshot of a webpage promoting St. Louis Region's Aerospace Manufacturing &amp; Aviation Careers Roadmaps Initiative, featuring buttons for Aerospace &amp; Aviation Careers Roadmaps, Education &amp; Training Providers, and Job Openings. The page includes contact information for St. Louis Economic Development Partnership and logos for the St. Louis Economic Development Partnership and St. Louis Aerospace &amp; Defense Task Force.&#10;&#10;AI-generated content may be incorrect.">
              <a:extLst>
                <a:ext uri="{FF2B5EF4-FFF2-40B4-BE49-F238E27FC236}">
                  <a16:creationId xmlns:a16="http://schemas.microsoft.com/office/drawing/2014/main" id="{98673B24-BC18-B820-36A7-5152BD3A637D}"/>
                </a:ext>
              </a:extLst>
            </p:cNvPr>
            <p:cNvPicPr>
              <a:picLocks noChangeAspect="1"/>
            </p:cNvPicPr>
            <p:nvPr/>
          </p:nvPicPr>
          <p:blipFill>
            <a:blip r:embed="rId6">
              <a:extLst>
                <a:ext uri="{28A0092B-C50C-407E-A947-70E740481C1C}">
                  <a14:useLocalDpi xmlns:a14="http://schemas.microsoft.com/office/drawing/2010/main" val="0"/>
                </a:ext>
              </a:extLst>
            </a:blip>
            <a:srcRect l="1670" t="26297" r="-1670" b="48571"/>
            <a:stretch>
              <a:fillRect/>
            </a:stretch>
          </p:blipFill>
          <p:spPr>
            <a:xfrm>
              <a:off x="9511315" y="2214166"/>
              <a:ext cx="1766428" cy="3232379"/>
            </a:xfrm>
            <a:prstGeom prst="rect">
              <a:avLst/>
            </a:prstGeom>
          </p:spPr>
        </p:pic>
        <p:pic>
          <p:nvPicPr>
            <p:cNvPr id="14" name="Picture 13" descr="Screenshot of a webpage promoting St. Louis Region's Aerospace Manufacturing &amp; Aviation Careers Roadmaps Initiative, featuring sections for Aerospace &amp; Aviation Career Roadmaps, Education &amp; Training Programs, and an On-Demand Conference. The page uses a white background with orange buttons and includes contact information and social media links at the bottom.&#10;&#10;AI-generated content may be incorrect.">
              <a:extLst>
                <a:ext uri="{FF2B5EF4-FFF2-40B4-BE49-F238E27FC236}">
                  <a16:creationId xmlns:a16="http://schemas.microsoft.com/office/drawing/2014/main" id="{F924E9B8-83C7-C773-1313-15E3858AA5BF}"/>
                </a:ext>
              </a:extLst>
            </p:cNvPr>
            <p:cNvPicPr>
              <a:picLocks noChangeAspect="1"/>
            </p:cNvPicPr>
            <p:nvPr/>
          </p:nvPicPr>
          <p:blipFill>
            <a:blip r:embed="rId6">
              <a:extLst>
                <a:ext uri="{28A0092B-C50C-407E-A947-70E740481C1C}">
                  <a14:useLocalDpi xmlns:a14="http://schemas.microsoft.com/office/drawing/2010/main" val="0"/>
                </a:ext>
              </a:extLst>
            </a:blip>
            <a:srcRect l="-2108" r="2108" b="75537"/>
            <a:stretch>
              <a:fillRect/>
            </a:stretch>
          </p:blipFill>
          <p:spPr>
            <a:xfrm>
              <a:off x="6836837" y="2194500"/>
              <a:ext cx="1854749" cy="3303674"/>
            </a:xfrm>
            <a:prstGeom prst="rect">
              <a:avLst/>
            </a:prstGeom>
          </p:spPr>
        </p:pic>
        <p:pic>
          <p:nvPicPr>
            <p:cNvPr id="4" name="Graphic 3" descr="Smart Phone with solid fill">
              <a:extLst>
                <a:ext uri="{FF2B5EF4-FFF2-40B4-BE49-F238E27FC236}">
                  <a16:creationId xmlns:a16="http://schemas.microsoft.com/office/drawing/2014/main" id="{5977940F-1189-F89B-5A3F-955D29E1133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393414" y="1413396"/>
              <a:ext cx="4761261" cy="4761261"/>
            </a:xfrm>
            <a:prstGeom prst="rect">
              <a:avLst/>
            </a:prstGeom>
          </p:spPr>
        </p:pic>
        <p:pic>
          <p:nvPicPr>
            <p:cNvPr id="12" name="Graphic 11" descr="Smart Phone with solid fill">
              <a:extLst>
                <a:ext uri="{FF2B5EF4-FFF2-40B4-BE49-F238E27FC236}">
                  <a16:creationId xmlns:a16="http://schemas.microsoft.com/office/drawing/2014/main" id="{C6938DB7-3C36-C3F2-9B1C-8C1A201BFA3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013899" y="1413396"/>
              <a:ext cx="4761261" cy="4761261"/>
            </a:xfrm>
            <a:prstGeom prst="rect">
              <a:avLst/>
            </a:prstGeom>
          </p:spPr>
        </p:pic>
      </p:grpSp>
    </p:spTree>
    <p:extLst>
      <p:ext uri="{BB962C8B-B14F-4D97-AF65-F5344CB8AC3E}">
        <p14:creationId xmlns:p14="http://schemas.microsoft.com/office/powerpoint/2010/main" val="654756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E860C-9A32-71A6-AA9C-190BE4D5E9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AA9730-18B0-AABF-EB8C-21A666713D13}"/>
              </a:ext>
            </a:extLst>
          </p:cNvPr>
          <p:cNvSpPr>
            <a:spLocks noGrp="1"/>
          </p:cNvSpPr>
          <p:nvPr>
            <p:ph type="title"/>
          </p:nvPr>
        </p:nvSpPr>
        <p:spPr/>
        <p:txBody>
          <a:bodyPr/>
          <a:lstStyle/>
          <a:p>
            <a:r>
              <a:rPr lang="en-US"/>
              <a:t>Photo highlights of the launch of the Careers Roadmap</a:t>
            </a:r>
          </a:p>
        </p:txBody>
      </p:sp>
      <p:pic>
        <p:nvPicPr>
          <p:cNvPr id="18" name="Picture 17" descr="Photograph of a diverse group of people standing in front of large, bright yellow letters spelling &quot;LHS&quot; on a dark wall. The group appears cheerful and engaged, with some clapping or smiling, suggesting a celebratory or team-building event.">
            <a:extLst>
              <a:ext uri="{FF2B5EF4-FFF2-40B4-BE49-F238E27FC236}">
                <a16:creationId xmlns:a16="http://schemas.microsoft.com/office/drawing/2014/main" id="{494D4BAF-04A7-E6EF-A6A3-C43F70610C30}"/>
              </a:ext>
            </a:extLst>
          </p:cNvPr>
          <p:cNvPicPr>
            <a:picLocks noChangeAspect="1"/>
          </p:cNvPicPr>
          <p:nvPr/>
        </p:nvPicPr>
        <p:blipFill>
          <a:blip r:embed="rId3" cstate="print">
            <a:extLst>
              <a:ext uri="{28A0092B-C50C-407E-A947-70E740481C1C}">
                <a14:useLocalDpi xmlns:a14="http://schemas.microsoft.com/office/drawing/2010/main" val="0"/>
              </a:ext>
            </a:extLst>
          </a:blip>
          <a:srcRect t="10133" b="9879"/>
          <a:stretch>
            <a:fillRect/>
          </a:stretch>
        </p:blipFill>
        <p:spPr>
          <a:xfrm>
            <a:off x="240937" y="170155"/>
            <a:ext cx="3557268" cy="1896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descr="Photograph of a group interaction at The Careers Roadmaps launch event here individuals wearing t-shirts with &quot;High School to High Pay!&quot; text engage with Mary Lamie. The setting features a modern school interior with dark walls and a prominent yellow geometric structure.">
            <a:extLst>
              <a:ext uri="{FF2B5EF4-FFF2-40B4-BE49-F238E27FC236}">
                <a16:creationId xmlns:a16="http://schemas.microsoft.com/office/drawing/2014/main" id="{39F53101-0572-CACE-F275-F7169E215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749" y="2009136"/>
            <a:ext cx="2677513" cy="1785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Photograph of a group of people standing in front of large yellow letters spelling &quot;LHS&quot; on a dark background, with one person holding a framed certificate. The group includes individuals wearing casual and business attire, suggesting a celebratory or recognition event.">
            <a:extLst>
              <a:ext uri="{FF2B5EF4-FFF2-40B4-BE49-F238E27FC236}">
                <a16:creationId xmlns:a16="http://schemas.microsoft.com/office/drawing/2014/main" id="{5F558B9F-030D-5A46-0D00-9D03011345E2}"/>
              </a:ext>
            </a:extLst>
          </p:cNvPr>
          <p:cNvPicPr>
            <a:picLocks noChangeAspect="1"/>
          </p:cNvPicPr>
          <p:nvPr/>
        </p:nvPicPr>
        <p:blipFill>
          <a:blip r:embed="rId5" cstate="print">
            <a:extLst>
              <a:ext uri="{28A0092B-C50C-407E-A947-70E740481C1C}">
                <a14:useLocalDpi xmlns:a14="http://schemas.microsoft.com/office/drawing/2010/main" val="0"/>
              </a:ext>
            </a:extLst>
          </a:blip>
          <a:srcRect t="21447" b="17076"/>
          <a:stretch>
            <a:fillRect/>
          </a:stretch>
        </p:blipFill>
        <p:spPr>
          <a:xfrm>
            <a:off x="97266" y="3975982"/>
            <a:ext cx="4043380" cy="1657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Photograph of a display featuring careers roadmap brochures and flyers from St. Louis Regional Aerospace and Aviation TaskForce, highlighting pathways in aviation, aerospace, and high school diploma/GED options. Materials include color-coded documents with headings, bullet points, and images of aircraft, emphasizing education and job opportunities in aerospace fields.&#10;">
            <a:extLst>
              <a:ext uri="{FF2B5EF4-FFF2-40B4-BE49-F238E27FC236}">
                <a16:creationId xmlns:a16="http://schemas.microsoft.com/office/drawing/2014/main" id="{05387422-D6DA-4ECC-DCB3-05468EB1252F}"/>
              </a:ext>
            </a:extLst>
          </p:cNvPr>
          <p:cNvPicPr>
            <a:picLocks noChangeAspect="1"/>
          </p:cNvPicPr>
          <p:nvPr/>
        </p:nvPicPr>
        <p:blipFill>
          <a:blip r:embed="rId6" cstate="print">
            <a:extLst>
              <a:ext uri="{28A0092B-C50C-407E-A947-70E740481C1C}">
                <a14:useLocalDpi xmlns:a14="http://schemas.microsoft.com/office/drawing/2010/main" val="0"/>
              </a:ext>
            </a:extLst>
          </a:blip>
          <a:srcRect l="4788" t="3912" r="12269"/>
          <a:stretch>
            <a:fillRect/>
          </a:stretch>
        </p:blipFill>
        <p:spPr>
          <a:xfrm>
            <a:off x="3578424" y="380709"/>
            <a:ext cx="4691501" cy="4076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Photograph of Mary Lamie engaging with students and faculty while speakign at the Careers Roadmaps launch event at Lindbergh High School. Several individuals wear t-shirts with &quot;St. Louis Regional Aerospace and Aviation TaskForce&quot; logos, &#10;">
            <a:extLst>
              <a:ext uri="{FF2B5EF4-FFF2-40B4-BE49-F238E27FC236}">
                <a16:creationId xmlns:a16="http://schemas.microsoft.com/office/drawing/2014/main" id="{FE3D5EDD-0A1F-338F-EAA5-8D8273FECF2C}"/>
              </a:ext>
            </a:extLst>
          </p:cNvPr>
          <p:cNvPicPr>
            <a:picLocks noChangeAspect="1"/>
          </p:cNvPicPr>
          <p:nvPr/>
        </p:nvPicPr>
        <p:blipFill>
          <a:blip r:embed="rId7" cstate="print">
            <a:extLst>
              <a:ext uri="{28A0092B-C50C-407E-A947-70E740481C1C}">
                <a14:useLocalDpi xmlns:a14="http://schemas.microsoft.com/office/drawing/2010/main" val="0"/>
              </a:ext>
            </a:extLst>
          </a:blip>
          <a:srcRect t="15717" r="18910"/>
          <a:stretch>
            <a:fillRect/>
          </a:stretch>
        </p:blipFill>
        <p:spPr>
          <a:xfrm>
            <a:off x="4397477" y="4366517"/>
            <a:ext cx="2797687" cy="1938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Photograph of a group of eight people standing behind a podium in an aircraft hangar, with a small airplane tail visible and a backdrop displaying &quot;CAVE.&quot; The audience, wearing white shirts with &quot;High School to High Pay!&quot; printed on the back, suggests a formal event or announcement related to career or educational opportunities.">
            <a:extLst>
              <a:ext uri="{FF2B5EF4-FFF2-40B4-BE49-F238E27FC236}">
                <a16:creationId xmlns:a16="http://schemas.microsoft.com/office/drawing/2014/main" id="{9E481581-39F1-8E8C-C33C-9B70A264ADFE}"/>
              </a:ext>
            </a:extLst>
          </p:cNvPr>
          <p:cNvPicPr>
            <a:picLocks noChangeAspect="1"/>
          </p:cNvPicPr>
          <p:nvPr/>
        </p:nvPicPr>
        <p:blipFill>
          <a:blip r:embed="rId8" cstate="print">
            <a:extLst>
              <a:ext uri="{28A0092B-C50C-407E-A947-70E740481C1C}">
                <a14:useLocalDpi xmlns:a14="http://schemas.microsoft.com/office/drawing/2010/main" val="0"/>
              </a:ext>
            </a:extLst>
          </a:blip>
          <a:srcRect t="26651"/>
          <a:stretch>
            <a:fillRect/>
          </a:stretch>
        </p:blipFill>
        <p:spPr>
          <a:xfrm>
            <a:off x="8000525" y="170155"/>
            <a:ext cx="4054495" cy="1982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Photograph of a group of people wearing matching  t-shirts with &quot;High School to High Pay!&quot; text gathered inside &quot;THE CAVE&quot; durign the launch event for the Careers Roadmaps. &#10;">
            <a:extLst>
              <a:ext uri="{FF2B5EF4-FFF2-40B4-BE49-F238E27FC236}">
                <a16:creationId xmlns:a16="http://schemas.microsoft.com/office/drawing/2014/main" id="{CD55A997-3766-160F-65B1-56D696AB3254}"/>
              </a:ext>
            </a:extLst>
          </p:cNvPr>
          <p:cNvPicPr>
            <a:picLocks noChangeAspect="1"/>
          </p:cNvPicPr>
          <p:nvPr/>
        </p:nvPicPr>
        <p:blipFill>
          <a:blip r:embed="rId9" cstate="print">
            <a:extLst>
              <a:ext uri="{28A0092B-C50C-407E-A947-70E740481C1C}">
                <a14:useLocalDpi xmlns:a14="http://schemas.microsoft.com/office/drawing/2010/main" val="0"/>
              </a:ext>
            </a:extLst>
          </a:blip>
          <a:srcRect l="8441" r="20645" b="1680"/>
          <a:stretch>
            <a:fillRect/>
          </a:stretch>
        </p:blipFill>
        <p:spPr>
          <a:xfrm>
            <a:off x="9377588" y="2118727"/>
            <a:ext cx="2529703" cy="2338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Photograph of the group announcing the launch of the Careers Roadmaps by the  aircraft inside the CAVE. Several people stand near the podium addressing an audience seated in rows, with a video screen visible on the right.&#10;">
            <a:extLst>
              <a:ext uri="{FF2B5EF4-FFF2-40B4-BE49-F238E27FC236}">
                <a16:creationId xmlns:a16="http://schemas.microsoft.com/office/drawing/2014/main" id="{70718031-72FD-BB13-6690-BF5177D4C953}"/>
              </a:ext>
            </a:extLst>
          </p:cNvPr>
          <p:cNvPicPr>
            <a:picLocks noChangeAspect="1"/>
          </p:cNvPicPr>
          <p:nvPr/>
        </p:nvPicPr>
        <p:blipFill>
          <a:blip r:embed="rId10" cstate="print">
            <a:extLst>
              <a:ext uri="{28A0092B-C50C-407E-A947-70E740481C1C}">
                <a14:useLocalDpi xmlns:a14="http://schemas.microsoft.com/office/drawing/2010/main" val="0"/>
              </a:ext>
            </a:extLst>
          </a:blip>
          <a:srcRect l="399" t="24820"/>
          <a:stretch>
            <a:fillRect/>
          </a:stretch>
        </p:blipFill>
        <p:spPr>
          <a:xfrm>
            <a:off x="7451996" y="4366517"/>
            <a:ext cx="3851183" cy="1937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0533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31B97-A531-11D1-175D-FCA4594F4D12}"/>
              </a:ext>
            </a:extLst>
          </p:cNvPr>
          <p:cNvSpPr>
            <a:spLocks noGrp="1"/>
          </p:cNvSpPr>
          <p:nvPr>
            <p:ph type="title"/>
          </p:nvPr>
        </p:nvSpPr>
        <p:spPr/>
        <p:txBody>
          <a:bodyPr/>
          <a:lstStyle/>
          <a:p>
            <a:r>
              <a:rPr lang="en-US"/>
              <a:t>Raising Awareness Year-Round through media coverage in Outlets like Site Selection Magazine</a:t>
            </a:r>
          </a:p>
        </p:txBody>
      </p:sp>
      <p:pic>
        <p:nvPicPr>
          <p:cNvPr id="4" name="Picture 3" descr="Logo for Site Selection magazine featuring large blue text &quot;SITE&quot; above smaller text &quot;SELECTION&quot; on a light blue background. A vertical blue bar on the right side displays the website &quot;siteselection.com,&quot; with &quot;March 2025&quot; noted in the bottom left corner.&#10;">
            <a:extLst>
              <a:ext uri="{FF2B5EF4-FFF2-40B4-BE49-F238E27FC236}">
                <a16:creationId xmlns:a16="http://schemas.microsoft.com/office/drawing/2014/main" id="{640DA32D-4522-1D95-256C-8657D1B7E83E}"/>
              </a:ext>
            </a:extLst>
          </p:cNvPr>
          <p:cNvPicPr>
            <a:picLocks noChangeAspect="1"/>
          </p:cNvPicPr>
          <p:nvPr/>
        </p:nvPicPr>
        <p:blipFill>
          <a:blip r:embed="rId3"/>
          <a:srcRect b="12947"/>
          <a:stretch>
            <a:fillRect/>
          </a:stretch>
        </p:blipFill>
        <p:spPr>
          <a:xfrm>
            <a:off x="7379542" y="4566381"/>
            <a:ext cx="2348573" cy="1609496"/>
          </a:xfrm>
          <a:prstGeom prst="rect">
            <a:avLst/>
          </a:prstGeom>
        </p:spPr>
      </p:pic>
      <p:pic>
        <p:nvPicPr>
          <p:cNvPr id="2052" name="Picture 4" descr="Photograph of a print article in Site Selection Magazine titled, Where Aviation's Next Generation Is Taking Shape. The first page includes a photograph of a small private jet on a runway at sunset, with palm trees and a city skyline in the background, highlighting a serene aviation setting. The accompanying text discusses advancements in next-generation aviation">
            <a:extLst>
              <a:ext uri="{FF2B5EF4-FFF2-40B4-BE49-F238E27FC236}">
                <a16:creationId xmlns:a16="http://schemas.microsoft.com/office/drawing/2014/main" id="{BFCDDD08-D126-1DB4-45AF-DEB32D2D42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280" y="1417638"/>
            <a:ext cx="3426593" cy="4758239"/>
          </a:xfrm>
          <a:prstGeom prst="rect">
            <a:avLst/>
          </a:prstGeom>
          <a:ln w="34925">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Image of the second page of the article in Stie Selection Magazine. The top of the page includes a photograph of a ribbon-cutting ceremony inside an aircraft hangar featuring a group of people standing in front of a Gulfstream G600 jet. The event highlights Gulfstream Aerospace Corp.'s expansion in the St. Louis region and development of new aircraft models, emphasizing advancements in range, emissions, and luxury features.">
            <a:extLst>
              <a:ext uri="{FF2B5EF4-FFF2-40B4-BE49-F238E27FC236}">
                <a16:creationId xmlns:a16="http://schemas.microsoft.com/office/drawing/2014/main" id="{33C2C4D2-6FF9-AA0D-4E9C-13E6C4EF7C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9607" y="2364488"/>
            <a:ext cx="3065659" cy="4193682"/>
          </a:xfrm>
          <a:prstGeom prst="rect">
            <a:avLst/>
          </a:prstGeom>
          <a:ln w="34925">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A third and final image of the Site Selection print article features a quote by Gulfstream President Mark Burns highlighting St. Louis area's skilled aviation workforce supporting continued investment in the region.">
            <a:extLst>
              <a:ext uri="{FF2B5EF4-FFF2-40B4-BE49-F238E27FC236}">
                <a16:creationId xmlns:a16="http://schemas.microsoft.com/office/drawing/2014/main" id="{2ADE37A9-4ADF-1EED-A319-0E571DB8DF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3333"/>
          <a:stretch>
            <a:fillRect/>
          </a:stretch>
        </p:blipFill>
        <p:spPr bwMode="auto">
          <a:xfrm>
            <a:off x="7362143" y="1393934"/>
            <a:ext cx="4731944" cy="3067395"/>
          </a:xfrm>
          <a:prstGeom prst="rect">
            <a:avLst/>
          </a:prstGeom>
          <a:ln w="349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710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D152-31BE-A5D5-4C64-FF1BC3169714}"/>
              </a:ext>
            </a:extLst>
          </p:cNvPr>
          <p:cNvSpPr>
            <a:spLocks noGrp="1"/>
          </p:cNvSpPr>
          <p:nvPr>
            <p:ph type="title"/>
          </p:nvPr>
        </p:nvSpPr>
        <p:spPr/>
        <p:txBody>
          <a:bodyPr/>
          <a:lstStyle/>
          <a:p>
            <a:r>
              <a:rPr lang="en-US" sz="3200"/>
              <a:t>2026 Updates and New Projects</a:t>
            </a:r>
          </a:p>
        </p:txBody>
      </p:sp>
    </p:spTree>
    <p:extLst>
      <p:ext uri="{BB962C8B-B14F-4D97-AF65-F5344CB8AC3E}">
        <p14:creationId xmlns:p14="http://schemas.microsoft.com/office/powerpoint/2010/main" val="3118822304"/>
      </p:ext>
    </p:extLst>
  </p:cSld>
  <p:clrMapOvr>
    <a:masterClrMapping/>
  </p:clrMapOvr>
  <mc:AlternateContent xmlns:mc="http://schemas.openxmlformats.org/markup-compatibility/2006" xmlns:p14="http://schemas.microsoft.com/office/powerpoint/2010/main">
    <mc:Choice Requires="p14">
      <p:transition spd="slow" p14:dur="2000" advClick="0" advTm="8000">
        <p:fade thruBlk="1"/>
      </p:transition>
    </mc:Choice>
    <mc:Fallback xmlns="">
      <p:transition spd="slow" advClick="0" advTm="8000">
        <p:fade thruBlk="1"/>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53CCC-8740-B467-EE76-0B362F4412EB}"/>
              </a:ext>
            </a:extLst>
          </p:cNvPr>
          <p:cNvSpPr>
            <a:spLocks noGrp="1"/>
          </p:cNvSpPr>
          <p:nvPr>
            <p:ph type="title"/>
          </p:nvPr>
        </p:nvSpPr>
        <p:spPr/>
        <p:txBody>
          <a:bodyPr>
            <a:normAutofit fontScale="90000"/>
          </a:bodyPr>
          <a:lstStyle/>
          <a:p>
            <a:r>
              <a:rPr lang="en-US" sz="4400">
                <a:latin typeface="Myriad Pro" panose="020B0503030403020204"/>
              </a:rPr>
              <a:t>2026 Freightway Priority Projects List</a:t>
            </a:r>
            <a:br>
              <a:rPr lang="en-US" sz="4800">
                <a:latin typeface="Myriad Pro" panose="020B0503030403020204"/>
              </a:rPr>
            </a:br>
            <a:r>
              <a:rPr lang="en-US">
                <a:latin typeface="Myriad Pro" panose="020B0503030403020204"/>
              </a:rPr>
              <a:t>Project-specific and regional freight advocacy efforts</a:t>
            </a:r>
            <a:endParaRPr lang="en-US"/>
          </a:p>
        </p:txBody>
      </p:sp>
      <p:sp>
        <p:nvSpPr>
          <p:cNvPr id="3" name="Content Placeholder 2">
            <a:extLst>
              <a:ext uri="{FF2B5EF4-FFF2-40B4-BE49-F238E27FC236}">
                <a16:creationId xmlns:a16="http://schemas.microsoft.com/office/drawing/2014/main" id="{AC448DDC-07FC-19E8-16AA-616C53BE669F}"/>
              </a:ext>
            </a:extLst>
          </p:cNvPr>
          <p:cNvSpPr>
            <a:spLocks noGrp="1"/>
          </p:cNvSpPr>
          <p:nvPr>
            <p:ph idx="1"/>
          </p:nvPr>
        </p:nvSpPr>
        <p:spPr>
          <a:xfrm>
            <a:off x="609601" y="1600202"/>
            <a:ext cx="6973824" cy="4525963"/>
          </a:xfrm>
        </p:spPr>
        <p:txBody>
          <a:bodyPr/>
          <a:lstStyle/>
          <a:p>
            <a:pPr marL="400050">
              <a:spcBef>
                <a:spcPts val="0"/>
              </a:spcBef>
              <a:spcAft>
                <a:spcPts val="1200"/>
              </a:spcAft>
            </a:pPr>
            <a:r>
              <a:rPr lang="en-US" sz="2200"/>
              <a:t>2026 Priority Projects List: </a:t>
            </a:r>
            <a:r>
              <a:rPr lang="en-US" sz="2200" b="1"/>
              <a:t>29 projects totaling $8.9B+ </a:t>
            </a:r>
            <a:br>
              <a:rPr lang="en-US" sz="2200" b="1"/>
            </a:br>
            <a:r>
              <a:rPr lang="en-US" sz="1800" i="1"/>
              <a:t>(including $3.0 B for the new STL Airport Terminal)</a:t>
            </a:r>
          </a:p>
          <a:p>
            <a:pPr marL="800100" lvl="2">
              <a:lnSpc>
                <a:spcPct val="107000"/>
              </a:lnSpc>
              <a:spcBef>
                <a:spcPts val="0"/>
              </a:spcBef>
              <a:spcAft>
                <a:spcPts val="800"/>
              </a:spcAft>
            </a:pPr>
            <a:r>
              <a:rPr lang="en-US" sz="2000" b="1" kern="100">
                <a:cs typeface="Times New Roman" panose="02020603050405020304" pitchFamily="18" charset="0"/>
              </a:rPr>
              <a:t>Projects Completed:		$560 Million</a:t>
            </a:r>
          </a:p>
          <a:p>
            <a:pPr marL="800100" lvl="2">
              <a:lnSpc>
                <a:spcPct val="107000"/>
              </a:lnSpc>
              <a:spcBef>
                <a:spcPts val="0"/>
              </a:spcBef>
              <a:spcAft>
                <a:spcPts val="800"/>
              </a:spcAft>
            </a:pPr>
            <a:r>
              <a:rPr lang="en-US" sz="2000" b="1" kern="100">
                <a:cs typeface="Times New Roman" panose="02020603050405020304" pitchFamily="18" charset="0"/>
              </a:rPr>
              <a:t>Projects Fully Funded:		$1.98 Billion</a:t>
            </a:r>
          </a:p>
          <a:p>
            <a:pPr marL="800100" lvl="2">
              <a:lnSpc>
                <a:spcPct val="107000"/>
              </a:lnSpc>
              <a:spcBef>
                <a:spcPts val="0"/>
              </a:spcBef>
              <a:spcAft>
                <a:spcPts val="800"/>
              </a:spcAft>
            </a:pPr>
            <a:r>
              <a:rPr lang="en-US" sz="2000" b="1" kern="100">
                <a:cs typeface="Times New Roman" panose="02020603050405020304" pitchFamily="18" charset="0"/>
              </a:rPr>
              <a:t>Projects Partially Funded: 	$688 Million</a:t>
            </a:r>
            <a:br>
              <a:rPr lang="en-US" sz="2000" b="1" kern="100">
                <a:cs typeface="Times New Roman" panose="02020603050405020304" pitchFamily="18" charset="0"/>
              </a:rPr>
            </a:br>
            <a:endParaRPr lang="en-US" sz="2000"/>
          </a:p>
          <a:p>
            <a:pPr marL="400050">
              <a:spcBef>
                <a:spcPts val="0"/>
              </a:spcBef>
              <a:spcAft>
                <a:spcPts val="1200"/>
              </a:spcAft>
            </a:pPr>
            <a:r>
              <a:rPr lang="en-US" sz="2000"/>
              <a:t>Represents infrastructure needs of the manufacturing and logistics industries; indicates tremendous progress on projects to strengthen critical roads, bridges, rail infrastructure and port/airport facilities.</a:t>
            </a:r>
          </a:p>
        </p:txBody>
      </p:sp>
      <p:pic>
        <p:nvPicPr>
          <p:cNvPr id="4" name="Picture 3">
            <a:extLst>
              <a:ext uri="{FF2B5EF4-FFF2-40B4-BE49-F238E27FC236}">
                <a16:creationId xmlns:a16="http://schemas.microsoft.com/office/drawing/2014/main" id="{BBA2ADCA-A594-B219-0FBC-076BBB0AA7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43983" y="1600202"/>
            <a:ext cx="3718627" cy="4983160"/>
          </a:xfrm>
          <a:prstGeom prst="rect">
            <a:avLst/>
          </a:prstGeom>
        </p:spPr>
      </p:pic>
    </p:spTree>
    <p:extLst>
      <p:ext uri="{BB962C8B-B14F-4D97-AF65-F5344CB8AC3E}">
        <p14:creationId xmlns:p14="http://schemas.microsoft.com/office/powerpoint/2010/main" val="224954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53868A-A033-FB3D-1CFC-E01B81D8A6FA}"/>
              </a:ext>
            </a:extLst>
          </p:cNvPr>
          <p:cNvSpPr>
            <a:spLocks noGrp="1"/>
          </p:cNvSpPr>
          <p:nvPr>
            <p:ph type="title"/>
          </p:nvPr>
        </p:nvSpPr>
        <p:spPr>
          <a:xfrm>
            <a:off x="332766" y="71415"/>
            <a:ext cx="10992459" cy="1143000"/>
          </a:xfrm>
        </p:spPr>
        <p:txBody>
          <a:bodyPr>
            <a:normAutofit/>
          </a:bodyPr>
          <a:lstStyle/>
          <a:p>
            <a:pPr algn="l"/>
            <a:r>
              <a:rPr lang="en-US">
                <a:latin typeface="Calibri" panose="020F0502020204030204" pitchFamily="34" charset="0"/>
                <a:ea typeface="Calibri" panose="020F0502020204030204" pitchFamily="34" charset="0"/>
                <a:cs typeface="Calibri" panose="020F0502020204030204" pitchFamily="34" charset="0"/>
              </a:rPr>
              <a:t>Tracking Progress - I-70 Project Location Updates</a:t>
            </a:r>
          </a:p>
        </p:txBody>
      </p:sp>
      <p:pic>
        <p:nvPicPr>
          <p:cNvPr id="4" name="Picture 3" descr="Map showing segments of I-70 and I-64 that are part of the I-70 Improvement project with key cities including Warrenton, Wright City, Foristell, and Wentzville. I-70 is highlighted in blue, I-64 in green,a section of I-70 in Wentzville is in yellow and the interchange between I-70 and I-64 is in orange. Major intersections and highway markers are clearly labeled.&#10;&#10;">
            <a:extLst>
              <a:ext uri="{FF2B5EF4-FFF2-40B4-BE49-F238E27FC236}">
                <a16:creationId xmlns:a16="http://schemas.microsoft.com/office/drawing/2014/main" id="{8ADD2158-D687-D9BE-5CFA-3760FC4F1F5D}"/>
              </a:ext>
            </a:extLst>
          </p:cNvPr>
          <p:cNvPicPr>
            <a:picLocks noChangeAspect="1"/>
          </p:cNvPicPr>
          <p:nvPr/>
        </p:nvPicPr>
        <p:blipFill>
          <a:blip r:embed="rId4"/>
          <a:stretch>
            <a:fillRect/>
          </a:stretch>
        </p:blipFill>
        <p:spPr>
          <a:xfrm>
            <a:off x="457496" y="1530615"/>
            <a:ext cx="10902304" cy="5255970"/>
          </a:xfrm>
          <a:prstGeom prst="rect">
            <a:avLst/>
          </a:prstGeom>
        </p:spPr>
      </p:pic>
      <p:pic>
        <p:nvPicPr>
          <p:cNvPr id="11" name="Picture 10" descr="Photograph of I-70 with multiple vehicles traveling under a railway bridge carrying freight containers. A yellow road sign indicates a left curve with a 60 mph speed limit, and a blue sign on the right lists food options available at exit 208, including McDonald's and Taco Bell.">
            <a:extLst>
              <a:ext uri="{FF2B5EF4-FFF2-40B4-BE49-F238E27FC236}">
                <a16:creationId xmlns:a16="http://schemas.microsoft.com/office/drawing/2014/main" id="{0A1932EA-A236-A925-189C-43ED529F49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050" y="3388236"/>
            <a:ext cx="4520541" cy="3390406"/>
          </a:xfrm>
          <a:prstGeom prst="rect">
            <a:avLst/>
          </a:prstGeom>
        </p:spPr>
      </p:pic>
      <p:pic>
        <p:nvPicPr>
          <p:cNvPr id="19" name="Picture 18" descr="Photograph showing heavy traffic congestion on a section of I-70 with vehicles closely packed in several lanes. Various cars, trucks, and SUVs are visible, with highway signs and an overpass in the background indicating an urban or suburban setting.">
            <a:extLst>
              <a:ext uri="{FF2B5EF4-FFF2-40B4-BE49-F238E27FC236}">
                <a16:creationId xmlns:a16="http://schemas.microsoft.com/office/drawing/2014/main" id="{E7BD612C-B241-16CD-889B-896E473D1A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9224" y="4051062"/>
            <a:ext cx="3647364" cy="2735523"/>
          </a:xfrm>
          <a:prstGeom prst="rect">
            <a:avLst/>
          </a:prstGeom>
        </p:spPr>
      </p:pic>
    </p:spTree>
    <p:extLst>
      <p:ext uri="{BB962C8B-B14F-4D97-AF65-F5344CB8AC3E}">
        <p14:creationId xmlns:p14="http://schemas.microsoft.com/office/powerpoint/2010/main" val="1093776813"/>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3815-C51F-A6F1-CBD5-03D345DC1960}"/>
              </a:ext>
            </a:extLst>
          </p:cNvPr>
          <p:cNvSpPr>
            <a:spLocks noGrp="1"/>
          </p:cNvSpPr>
          <p:nvPr>
            <p:ph type="title"/>
          </p:nvPr>
        </p:nvSpPr>
        <p:spPr/>
        <p:txBody>
          <a:bodyPr>
            <a:normAutofit/>
          </a:bodyPr>
          <a:lstStyle/>
          <a:p>
            <a:r>
              <a:rPr lang="en-US"/>
              <a:t>2026 UPDATES Priority Projects List </a:t>
            </a:r>
            <a:br>
              <a:rPr lang="en-US"/>
            </a:br>
            <a:r>
              <a:rPr lang="en-US"/>
              <a:t>I-55 from Rte. Z to 67 (MO)</a:t>
            </a:r>
          </a:p>
        </p:txBody>
      </p:sp>
      <p:sp>
        <p:nvSpPr>
          <p:cNvPr id="3" name="Content Placeholder 2">
            <a:extLst>
              <a:ext uri="{FF2B5EF4-FFF2-40B4-BE49-F238E27FC236}">
                <a16:creationId xmlns:a16="http://schemas.microsoft.com/office/drawing/2014/main" id="{95B57C2A-D1BB-B796-BB55-53E79AF7C2A6}"/>
              </a:ext>
            </a:extLst>
          </p:cNvPr>
          <p:cNvSpPr>
            <a:spLocks noGrp="1"/>
          </p:cNvSpPr>
          <p:nvPr>
            <p:ph idx="1"/>
          </p:nvPr>
        </p:nvSpPr>
        <p:spPr>
          <a:xfrm>
            <a:off x="271040" y="1628856"/>
            <a:ext cx="8092826" cy="4351338"/>
          </a:xfrm>
        </p:spPr>
        <p:txBody>
          <a:bodyPr/>
          <a:lstStyle/>
          <a:p>
            <a:pPr marL="0" indent="0">
              <a:buNone/>
            </a:pPr>
            <a:r>
              <a:rPr lang="en-US" sz="2800" b="1">
                <a:latin typeface="Calibri" panose="020F0502020204030204" pitchFamily="34" charset="0"/>
                <a:ea typeface="Calibri" panose="020F0502020204030204" pitchFamily="34" charset="0"/>
                <a:cs typeface="Calibri" panose="020F0502020204030204" pitchFamily="34" charset="0"/>
              </a:rPr>
              <a:t>I-55 from Rte. Z to 67 </a:t>
            </a:r>
            <a:r>
              <a:rPr lang="en-US">
                <a:latin typeface="Calibri" panose="020F0502020204030204" pitchFamily="34" charset="0"/>
                <a:ea typeface="Calibri" panose="020F0502020204030204" pitchFamily="34" charset="0"/>
                <a:cs typeface="Calibri" panose="020F0502020204030204" pitchFamily="34" charset="0"/>
              </a:rPr>
              <a:t>Jefferson Co.	</a:t>
            </a:r>
            <a:br>
              <a:rPr lang="en-US">
                <a:latin typeface="Calibri" panose="020F0502020204030204" pitchFamily="34" charset="0"/>
                <a:ea typeface="Calibri" panose="020F0502020204030204" pitchFamily="34" charset="0"/>
                <a:cs typeface="Calibri" panose="020F0502020204030204" pitchFamily="34" charset="0"/>
              </a:rPr>
            </a:b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This </a:t>
            </a:r>
            <a:r>
              <a:rPr lang="en-US" sz="2000">
                <a:highlight>
                  <a:srgbClr val="FFFF00"/>
                </a:highlight>
                <a:latin typeface="Calibri" panose="020F0502020204030204" pitchFamily="34" charset="0"/>
                <a:ea typeface="Calibri" panose="020F0502020204030204" pitchFamily="34" charset="0"/>
                <a:cs typeface="Calibri" panose="020F0502020204030204" pitchFamily="34" charset="0"/>
              </a:rPr>
              <a:t>$246 million </a:t>
            </a: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project is </a:t>
            </a:r>
            <a:r>
              <a:rPr lang="en-US" sz="2000" b="1">
                <a:solidFill>
                  <a:schemeClr val="accent6">
                    <a:lumMod val="50000"/>
                  </a:schemeClr>
                </a:solidFill>
                <a:latin typeface="Calibri" panose="020F0502020204030204" pitchFamily="34" charset="0"/>
                <a:ea typeface="Calibri" panose="020F0502020204030204" pitchFamily="34" charset="0"/>
                <a:cs typeface="Calibri" panose="020F0502020204030204" pitchFamily="34" charset="0"/>
              </a:rPr>
              <a:t>under construction</a:t>
            </a: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a:t>
            </a:r>
            <a:b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b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Improvements will expand from a 4-lane highway to a 6-lane highway for approximately 6 miles with interchange improvements.</a:t>
            </a:r>
          </a:p>
          <a:p>
            <a:pPr marL="0" indent="0">
              <a:buNone/>
            </a:pPr>
            <a:endParaRPr lang="en-US" sz="200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Local companies benefiting include Dow Chemical, Doe Run Companies, large River Cement quarry and intermodal facility, port operations, proposed Container-on- Vessel service, Desoto Car shop and the recently announced James Hardie Industries in Crystal City.</a:t>
            </a:r>
          </a:p>
          <a:p>
            <a:pPr marL="0" indent="0">
              <a:buNone/>
            </a:pPr>
            <a:endParaRPr lang="en-US" sz="200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000">
                <a:solidFill>
                  <a:prstClr val="black"/>
                </a:solidFill>
                <a:latin typeface="Calibri" panose="020F0502020204030204" pitchFamily="34" charset="0"/>
                <a:ea typeface="Calibri" panose="020F0502020204030204" pitchFamily="34" charset="0"/>
                <a:cs typeface="Calibri" panose="020F0502020204030204" pitchFamily="34" charset="0"/>
              </a:rPr>
              <a:t>Design – Build method for project delivery</a:t>
            </a:r>
          </a:p>
          <a:p>
            <a:pPr marL="0" indent="0">
              <a:buNone/>
            </a:pPr>
            <a:r>
              <a:rPr lang="en-US" sz="2000">
                <a:solidFill>
                  <a:prstClr val="black"/>
                </a:solidFill>
                <a:highlight>
                  <a:srgbClr val="FFFF00"/>
                </a:highlight>
                <a:latin typeface="Calibri" panose="020F0502020204030204" pitchFamily="34" charset="0"/>
                <a:ea typeface="Calibri" panose="020F0502020204030204" pitchFamily="34" charset="0"/>
                <a:cs typeface="Calibri" panose="020F0502020204030204" pitchFamily="34" charset="0"/>
              </a:rPr>
              <a:t>Project Completion – Estimated December 2026</a:t>
            </a:r>
          </a:p>
        </p:txBody>
      </p:sp>
      <p:pic>
        <p:nvPicPr>
          <p:cNvPr id="4" name="Picture 3" descr="Photograph of a busy stretch of I-55 with vehicles including a yellow school bus, cars, and trucks traveling in both directions. Overhead green road signs and a large blank electronic sign are visible">
            <a:extLst>
              <a:ext uri="{FF2B5EF4-FFF2-40B4-BE49-F238E27FC236}">
                <a16:creationId xmlns:a16="http://schemas.microsoft.com/office/drawing/2014/main" id="{956D352C-7D8D-19AC-F9C5-D6C8B8E72992}"/>
              </a:ext>
            </a:extLst>
          </p:cNvPr>
          <p:cNvPicPr>
            <a:picLocks noChangeAspect="1"/>
          </p:cNvPicPr>
          <p:nvPr/>
        </p:nvPicPr>
        <p:blipFill>
          <a:blip r:embed="rId3"/>
          <a:stretch>
            <a:fillRect/>
          </a:stretch>
        </p:blipFill>
        <p:spPr>
          <a:xfrm>
            <a:off x="8443390" y="1978066"/>
            <a:ext cx="3558110" cy="3815228"/>
          </a:xfrm>
          <a:prstGeom prst="rect">
            <a:avLst/>
          </a:prstGeom>
        </p:spPr>
      </p:pic>
    </p:spTree>
    <p:extLst>
      <p:ext uri="{BB962C8B-B14F-4D97-AF65-F5344CB8AC3E}">
        <p14:creationId xmlns:p14="http://schemas.microsoft.com/office/powerpoint/2010/main" val="4081707910"/>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DF4FC-9F1E-2616-341F-CB649BE86BA0}"/>
              </a:ext>
            </a:extLst>
          </p:cNvPr>
          <p:cNvSpPr>
            <a:spLocks noGrp="1"/>
          </p:cNvSpPr>
          <p:nvPr>
            <p:ph type="title"/>
          </p:nvPr>
        </p:nvSpPr>
        <p:spPr/>
        <p:txBody>
          <a:bodyPr>
            <a:normAutofit fontScale="90000"/>
          </a:bodyPr>
          <a:lstStyle/>
          <a:p>
            <a:r>
              <a:rPr lang="en-US" sz="4000">
                <a:latin typeface="Myriad Pro" panose="020B0503030403020204"/>
              </a:rPr>
              <a:t>2026 </a:t>
            </a:r>
            <a:r>
              <a:rPr lang="en-US" sz="4000">
                <a:solidFill>
                  <a:schemeClr val="bg1"/>
                </a:solidFill>
                <a:latin typeface="Myriad Pro" panose="020B0503030403020204"/>
              </a:rPr>
              <a:t>UPDATES</a:t>
            </a:r>
            <a:r>
              <a:rPr lang="en-US"/>
              <a:t> </a:t>
            </a:r>
            <a:r>
              <a:rPr lang="en-US" sz="4000">
                <a:latin typeface="Myriad Pro" panose="020B0503030403020204"/>
              </a:rPr>
              <a:t>Priority Projects List</a:t>
            </a:r>
            <a:br>
              <a:rPr lang="en-US" sz="4000">
                <a:latin typeface="Myriad Pro" panose="020B0503030403020204"/>
              </a:rPr>
            </a:br>
            <a:r>
              <a:rPr lang="en-US">
                <a:latin typeface="Myriad Pro" panose="020B0503030403020204"/>
              </a:rPr>
              <a:t>I-270 over Mississippi River Bridge Replacement </a:t>
            </a:r>
            <a:endParaRPr lang="en-US"/>
          </a:p>
        </p:txBody>
      </p:sp>
      <p:sp>
        <p:nvSpPr>
          <p:cNvPr id="3" name="Content Placeholder 2">
            <a:extLst>
              <a:ext uri="{FF2B5EF4-FFF2-40B4-BE49-F238E27FC236}">
                <a16:creationId xmlns:a16="http://schemas.microsoft.com/office/drawing/2014/main" id="{801C601A-9618-FE35-1DFD-9BFEF5C017FB}"/>
              </a:ext>
            </a:extLst>
          </p:cNvPr>
          <p:cNvSpPr>
            <a:spLocks noGrp="1"/>
          </p:cNvSpPr>
          <p:nvPr>
            <p:ph idx="1"/>
          </p:nvPr>
        </p:nvSpPr>
        <p:spPr>
          <a:xfrm>
            <a:off x="609600" y="1417638"/>
            <a:ext cx="7520848" cy="4525963"/>
          </a:xfrm>
        </p:spPr>
        <p:txBody>
          <a:bodyPr/>
          <a:lstStyle/>
          <a:p>
            <a:pPr marL="285750" indent="-285750">
              <a:buFont typeface="Arial" panose="020B0604020202020204" pitchFamily="34" charset="0"/>
              <a:buChar char="•"/>
            </a:pPr>
            <a:r>
              <a:rPr lang="en-US" sz="2000">
                <a:solidFill>
                  <a:schemeClr val="accent1"/>
                </a:solidFill>
              </a:rPr>
              <a:t>Construction began early 2023</a:t>
            </a:r>
            <a:r>
              <a:rPr lang="en-US" sz="2000"/>
              <a:t>. Mainline approaches and new bridge will accommodate six lanes w/ 10’ shoulder</a:t>
            </a:r>
          </a:p>
          <a:p>
            <a:pPr marL="285750" indent="-285750">
              <a:buFont typeface="Arial" panose="020B0604020202020204" pitchFamily="34" charset="0"/>
              <a:buChar char="•"/>
            </a:pPr>
            <a:r>
              <a:rPr lang="en-US" sz="2000">
                <a:highlight>
                  <a:srgbClr val="FFFF00"/>
                </a:highlight>
              </a:rPr>
              <a:t>South bridge opened December 2024. Traffic shifted to new bridge, existing I-270 bridge to be demolished to commence north bridge construction.  </a:t>
            </a:r>
          </a:p>
          <a:p>
            <a:pPr marL="285750" indent="-285750">
              <a:buFont typeface="Arial" panose="020B0604020202020204" pitchFamily="34" charset="0"/>
              <a:buChar char="•"/>
            </a:pPr>
            <a:r>
              <a:rPr lang="en-US" sz="2000"/>
              <a:t>IDOT committed to doing its best to keep two lanes of traffic each direction on I-270. </a:t>
            </a:r>
          </a:p>
          <a:p>
            <a:pPr marL="285750" indent="-285750">
              <a:buFont typeface="Arial" panose="020B0604020202020204" pitchFamily="34" charset="0"/>
              <a:buChar char="•"/>
            </a:pPr>
            <a:r>
              <a:rPr lang="en-US" sz="2000">
                <a:highlight>
                  <a:srgbClr val="FFFF00"/>
                </a:highlight>
              </a:rPr>
              <a:t>Project completion is anticipated late 2026</a:t>
            </a:r>
          </a:p>
          <a:p>
            <a:endParaRPr lang="en-US"/>
          </a:p>
        </p:txBody>
      </p:sp>
      <p:pic>
        <p:nvPicPr>
          <p:cNvPr id="8" name="Picture 7" descr="Photograph of work underway on the Chain of Rocks Bridge. The site features a barge loaded with large pipes and cranes actively working near the bridge. ">
            <a:extLst>
              <a:ext uri="{FF2B5EF4-FFF2-40B4-BE49-F238E27FC236}">
                <a16:creationId xmlns:a16="http://schemas.microsoft.com/office/drawing/2014/main" id="{833BAFAE-5AC9-4109-9ED2-F8A5A421A563}"/>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8293941" y="1402816"/>
            <a:ext cx="3898059" cy="2691697"/>
          </a:xfrm>
          <a:prstGeom prst="rect">
            <a:avLst/>
          </a:prstGeom>
        </p:spPr>
      </p:pic>
      <p:pic>
        <p:nvPicPr>
          <p:cNvPr id="5" name="Picture 4" descr="Map showing the location of the  Chain of Rocks Bridge and associated interstates wth the lable indicating it's a $496 million project.  ">
            <a:extLst>
              <a:ext uri="{FF2B5EF4-FFF2-40B4-BE49-F238E27FC236}">
                <a16:creationId xmlns:a16="http://schemas.microsoft.com/office/drawing/2014/main" id="{24D2E152-84BA-C4FE-53AF-0C06403A1267}"/>
              </a:ext>
            </a:extLst>
          </p:cNvPr>
          <p:cNvPicPr>
            <a:picLocks noChangeAspect="1"/>
          </p:cNvPicPr>
          <p:nvPr/>
        </p:nvPicPr>
        <p:blipFill>
          <a:blip r:embed="rId3"/>
          <a:stretch>
            <a:fillRect/>
          </a:stretch>
        </p:blipFill>
        <p:spPr>
          <a:xfrm>
            <a:off x="4671152" y="4109335"/>
            <a:ext cx="7520848" cy="2748666"/>
          </a:xfrm>
          <a:prstGeom prst="rect">
            <a:avLst/>
          </a:prstGeom>
        </p:spPr>
      </p:pic>
    </p:spTree>
    <p:extLst>
      <p:ext uri="{BB962C8B-B14F-4D97-AF65-F5344CB8AC3E}">
        <p14:creationId xmlns:p14="http://schemas.microsoft.com/office/powerpoint/2010/main" val="3598274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773F-D083-DC5B-B73B-0AABB027A5E7}"/>
              </a:ext>
            </a:extLst>
          </p:cNvPr>
          <p:cNvSpPr>
            <a:spLocks noGrp="1"/>
          </p:cNvSpPr>
          <p:nvPr>
            <p:ph type="title"/>
          </p:nvPr>
        </p:nvSpPr>
        <p:spPr/>
        <p:txBody>
          <a:bodyPr>
            <a:noAutofit/>
          </a:bodyPr>
          <a:lstStyle/>
          <a:p>
            <a:r>
              <a:rPr lang="en-US" sz="2400">
                <a:latin typeface="Myriad Pro" panose="020B0503030403020204"/>
              </a:rPr>
              <a:t>New Terminal for St. Louis Lambert International Airport (MO) and I-70 Improvements from MO River to Hanley Rd</a:t>
            </a:r>
            <a:endParaRPr lang="en-US" sz="2400"/>
          </a:p>
        </p:txBody>
      </p:sp>
      <p:sp>
        <p:nvSpPr>
          <p:cNvPr id="3" name="Content Placeholder 2">
            <a:extLst>
              <a:ext uri="{FF2B5EF4-FFF2-40B4-BE49-F238E27FC236}">
                <a16:creationId xmlns:a16="http://schemas.microsoft.com/office/drawing/2014/main" id="{763795E7-0E56-E377-F503-1DA5C0E3837D}"/>
              </a:ext>
            </a:extLst>
          </p:cNvPr>
          <p:cNvSpPr>
            <a:spLocks noGrp="1"/>
          </p:cNvSpPr>
          <p:nvPr>
            <p:ph idx="1"/>
          </p:nvPr>
        </p:nvSpPr>
        <p:spPr>
          <a:xfrm>
            <a:off x="271038" y="1628856"/>
            <a:ext cx="6752065" cy="2375891"/>
          </a:xfrm>
        </p:spPr>
        <p:txBody>
          <a:bodyPr/>
          <a:lstStyle/>
          <a:p>
            <a:r>
              <a:rPr lang="en-US" b="1"/>
              <a:t>New Terminal STL Lambert International Airport</a:t>
            </a:r>
          </a:p>
          <a:p>
            <a:pPr lvl="1"/>
            <a:r>
              <a:rPr lang="en-US"/>
              <a:t>Estimated Cost</a:t>
            </a:r>
            <a:r>
              <a:rPr lang="en-US">
                <a:highlight>
                  <a:srgbClr val="FFFF00"/>
                </a:highlight>
              </a:rPr>
              <a:t>: $3 Billion</a:t>
            </a:r>
          </a:p>
          <a:p>
            <a:r>
              <a:rPr lang="en-US" b="1"/>
              <a:t>Catalyst for Economic Development</a:t>
            </a:r>
          </a:p>
          <a:p>
            <a:r>
              <a:rPr lang="en-US" b="1"/>
              <a:t>I-70 Improvements from MO River to Hanley Rd</a:t>
            </a:r>
          </a:p>
          <a:p>
            <a:pPr lvl="1"/>
            <a:r>
              <a:rPr lang="en-US"/>
              <a:t>Estimated Cost: $175 million</a:t>
            </a:r>
          </a:p>
        </p:txBody>
      </p:sp>
      <p:pic>
        <p:nvPicPr>
          <p:cNvPr id="4" name="Picture 3" descr="Rendering showing an aerial view of the proposed new airport terminal with multiple gates and airplanes parked along the concourse. The terminal features a distinctive green, wave-like roof, a control tower, and a busy parking lot filled with numerous vehicles adjacent to a multi-lane roadway.&#10;">
            <a:extLst>
              <a:ext uri="{FF2B5EF4-FFF2-40B4-BE49-F238E27FC236}">
                <a16:creationId xmlns:a16="http://schemas.microsoft.com/office/drawing/2014/main" id="{63FAF82C-7A09-DE92-8794-A14110CB15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3302" y="1527588"/>
            <a:ext cx="4706047" cy="2477159"/>
          </a:xfrm>
          <a:prstGeom prst="rect">
            <a:avLst/>
          </a:prstGeom>
        </p:spPr>
      </p:pic>
      <p:pic>
        <p:nvPicPr>
          <p:cNvPr id="9" name="Picture 8" descr="Map showing industrial sites around St. Louis Lambert International Airport with numbered brown markers ranging from 24 to 34. Key highways I-70 and I-270 are labeled in blue, with a red and white airport logo and a yellow arrow highlighting the airport's position near Berkeley.&#10;">
            <a:extLst>
              <a:ext uri="{FF2B5EF4-FFF2-40B4-BE49-F238E27FC236}">
                <a16:creationId xmlns:a16="http://schemas.microsoft.com/office/drawing/2014/main" id="{5C09CAA7-6E83-D413-831B-263C00E42042}"/>
              </a:ext>
            </a:extLst>
          </p:cNvPr>
          <p:cNvPicPr>
            <a:picLocks noChangeAspect="1"/>
          </p:cNvPicPr>
          <p:nvPr/>
        </p:nvPicPr>
        <p:blipFill>
          <a:blip r:embed="rId5"/>
          <a:stretch>
            <a:fillRect/>
          </a:stretch>
        </p:blipFill>
        <p:spPr>
          <a:xfrm>
            <a:off x="3989111" y="3894797"/>
            <a:ext cx="3591343" cy="2404288"/>
          </a:xfrm>
          <a:prstGeom prst="rect">
            <a:avLst/>
          </a:prstGeom>
        </p:spPr>
      </p:pic>
      <p:pic>
        <p:nvPicPr>
          <p:cNvPr id="5" name="Picture 4" descr="Photograph of the airport runway and terminal area during sunset with a partly cloudy sky. Multiple airplanes are parked near the terminal, and I-70 and associated roadways and overpasses surround the airport,">
            <a:extLst>
              <a:ext uri="{FF2B5EF4-FFF2-40B4-BE49-F238E27FC236}">
                <a16:creationId xmlns:a16="http://schemas.microsoft.com/office/drawing/2014/main" id="{C78F1E05-9C19-BC32-DA91-DC5FD0F06412}"/>
              </a:ext>
            </a:extLst>
          </p:cNvPr>
          <p:cNvPicPr>
            <a:picLocks noChangeAspect="1"/>
          </p:cNvPicPr>
          <p:nvPr/>
        </p:nvPicPr>
        <p:blipFill>
          <a:blip r:embed="rId6"/>
          <a:stretch>
            <a:fillRect/>
          </a:stretch>
        </p:blipFill>
        <p:spPr>
          <a:xfrm>
            <a:off x="7580454" y="4004747"/>
            <a:ext cx="3591343" cy="2461072"/>
          </a:xfrm>
          <a:prstGeom prst="rect">
            <a:avLst/>
          </a:prstGeom>
        </p:spPr>
      </p:pic>
    </p:spTree>
    <p:extLst>
      <p:ext uri="{BB962C8B-B14F-4D97-AF65-F5344CB8AC3E}">
        <p14:creationId xmlns:p14="http://schemas.microsoft.com/office/powerpoint/2010/main" val="3478646260"/>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6F92A-767D-2443-F1F8-F705A86BD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19683C-9E96-0564-E2D9-6D233F885E4D}"/>
              </a:ext>
            </a:extLst>
          </p:cNvPr>
          <p:cNvSpPr>
            <a:spLocks noGrp="1"/>
          </p:cNvSpPr>
          <p:nvPr>
            <p:ph type="title"/>
          </p:nvPr>
        </p:nvSpPr>
        <p:spPr>
          <a:xfrm>
            <a:off x="137504" y="155552"/>
            <a:ext cx="11444896" cy="1143000"/>
          </a:xfrm>
        </p:spPr>
        <p:txBody>
          <a:bodyPr>
            <a:normAutofit fontScale="90000"/>
          </a:bodyPr>
          <a:lstStyle/>
          <a:p>
            <a:pPr algn="l"/>
            <a:r>
              <a:rPr lang="en-US" sz="3600">
                <a:latin typeface="Calibri" panose="020F0502020204030204" pitchFamily="34" charset="0"/>
                <a:ea typeface="Calibri" panose="020F0502020204030204" pitchFamily="34" charset="0"/>
                <a:cs typeface="Calibri" panose="020F0502020204030204" pitchFamily="34" charset="0"/>
              </a:rPr>
              <a:t>Media Coverage Sample for Priority Projects from print edition of Midwest Contractor</a:t>
            </a:r>
          </a:p>
        </p:txBody>
      </p:sp>
      <p:pic>
        <p:nvPicPr>
          <p:cNvPr id="9" name="Picture 8" descr="Logo for Midwest Contractor featuring bold, dark blue text with &quot;MIDWEST&quot; in smaller uppercase letters above &quot;CONTRACTOR&quot; in large uppercase letters. Design emphasizes strong, professional branding for a construction-related business or publication.">
            <a:extLst>
              <a:ext uri="{FF2B5EF4-FFF2-40B4-BE49-F238E27FC236}">
                <a16:creationId xmlns:a16="http://schemas.microsoft.com/office/drawing/2014/main" id="{96F6F85F-300F-146F-178A-837AD3800E53}"/>
              </a:ext>
            </a:extLst>
          </p:cNvPr>
          <p:cNvPicPr>
            <a:picLocks noChangeAspect="1"/>
          </p:cNvPicPr>
          <p:nvPr/>
        </p:nvPicPr>
        <p:blipFill>
          <a:blip r:embed="rId4"/>
          <a:stretch>
            <a:fillRect/>
          </a:stretch>
        </p:blipFill>
        <p:spPr>
          <a:xfrm>
            <a:off x="137504" y="1593684"/>
            <a:ext cx="2220685" cy="556636"/>
          </a:xfrm>
          <a:prstGeom prst="rect">
            <a:avLst/>
          </a:prstGeom>
        </p:spPr>
      </p:pic>
      <p:pic>
        <p:nvPicPr>
          <p:cNvPr id="6" name="Picture 5" descr="Image of 1st page of an article in Midwest Contractor Magazine titled Opportunities Abound. The article highlights the St. Louis Region's priority projects and includes a photo of construction equipment.&#10;">
            <a:extLst>
              <a:ext uri="{FF2B5EF4-FFF2-40B4-BE49-F238E27FC236}">
                <a16:creationId xmlns:a16="http://schemas.microsoft.com/office/drawing/2014/main" id="{B6F0ED49-F78D-12D3-4719-BE71455F1618}"/>
              </a:ext>
            </a:extLst>
          </p:cNvPr>
          <p:cNvPicPr>
            <a:picLocks noChangeAspect="1"/>
          </p:cNvPicPr>
          <p:nvPr/>
        </p:nvPicPr>
        <p:blipFill>
          <a:blip r:embed="rId5"/>
          <a:srcRect l="2785" r="-118" b="-64"/>
          <a:stretch>
            <a:fillRect/>
          </a:stretch>
        </p:blipFill>
        <p:spPr>
          <a:xfrm>
            <a:off x="2476172" y="1429794"/>
            <a:ext cx="4129577" cy="5431668"/>
          </a:xfrm>
          <a:prstGeom prst="rect">
            <a:avLst/>
          </a:prstGeom>
        </p:spPr>
      </p:pic>
      <p:pic>
        <p:nvPicPr>
          <p:cNvPr id="10" name="Picture 9" descr="Image of Page 2 of the article highlighting growth and collaboration includes construction related photos and a map of the US showing drive time from St. Louis to other parts of the country.   The scene highlights ongoing work on a major transportation project on I-55 in Jefferson County, Missouri.">
            <a:extLst>
              <a:ext uri="{FF2B5EF4-FFF2-40B4-BE49-F238E27FC236}">
                <a16:creationId xmlns:a16="http://schemas.microsoft.com/office/drawing/2014/main" id="{1AB92650-6947-032C-4DBB-C23805317872}"/>
              </a:ext>
            </a:extLst>
          </p:cNvPr>
          <p:cNvPicPr>
            <a:picLocks noChangeAspect="1"/>
          </p:cNvPicPr>
          <p:nvPr/>
        </p:nvPicPr>
        <p:blipFill>
          <a:blip r:embed="rId6"/>
          <a:stretch>
            <a:fillRect/>
          </a:stretch>
        </p:blipFill>
        <p:spPr>
          <a:xfrm>
            <a:off x="6600924" y="1429794"/>
            <a:ext cx="4137257" cy="5428206"/>
          </a:xfrm>
          <a:prstGeom prst="rect">
            <a:avLst/>
          </a:prstGeom>
        </p:spPr>
      </p:pic>
    </p:spTree>
    <p:extLst>
      <p:ext uri="{BB962C8B-B14F-4D97-AF65-F5344CB8AC3E}">
        <p14:creationId xmlns:p14="http://schemas.microsoft.com/office/powerpoint/2010/main" val="3566870843"/>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44541-7FB8-E585-FF81-23159A82188F}"/>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C6245E78-EBC2-8D9F-DA29-8C65BE4443F7}"/>
              </a:ext>
            </a:extLst>
          </p:cNvPr>
          <p:cNvSpPr>
            <a:spLocks noGrp="1"/>
          </p:cNvSpPr>
          <p:nvPr>
            <p:ph type="title"/>
          </p:nvPr>
        </p:nvSpPr>
        <p:spPr/>
        <p:txBody>
          <a:bodyPr>
            <a:noAutofit/>
          </a:bodyPr>
          <a:lstStyle/>
          <a:p>
            <a:r>
              <a:rPr lang="en-US"/>
              <a:t>The Freightway Mission and Goals</a:t>
            </a:r>
            <a:endParaRPr lang="en-US" b="1">
              <a:latin typeface="Myriad Pro" panose="020B0503030403020204"/>
            </a:endParaRPr>
          </a:p>
        </p:txBody>
      </p:sp>
      <p:sp>
        <p:nvSpPr>
          <p:cNvPr id="9" name="Content Placeholder 6">
            <a:extLst>
              <a:ext uri="{FF2B5EF4-FFF2-40B4-BE49-F238E27FC236}">
                <a16:creationId xmlns:a16="http://schemas.microsoft.com/office/drawing/2014/main" id="{3F07B338-70B7-DBA6-648C-FF70BAF4F22C}"/>
              </a:ext>
            </a:extLst>
          </p:cNvPr>
          <p:cNvSpPr txBox="1">
            <a:spLocks/>
          </p:cNvSpPr>
          <p:nvPr/>
        </p:nvSpPr>
        <p:spPr>
          <a:xfrm>
            <a:off x="127940" y="1412265"/>
            <a:ext cx="12064060" cy="2940583"/>
          </a:xfrm>
          <a:prstGeom prst="rect">
            <a:avLst/>
          </a:prstGeom>
        </p:spPr>
        <p:txBody>
          <a:bodyPr lIns="91440" tIns="45720" rIns="91440" bIns="45720" anchor="t"/>
          <a:lstStyle>
            <a:lvl1pPr marL="342900" indent="-342900" algn="l" defTabSz="457200" rtl="0" eaLnBrk="1" latinLnBrk="0" hangingPunct="1">
              <a:spcBef>
                <a:spcPct val="20000"/>
              </a:spcBef>
              <a:buClr>
                <a:srgbClr val="C94B21"/>
              </a:buClr>
              <a:buSzPct val="100000"/>
              <a:buFont typeface="Arial"/>
              <a:buChar char="•"/>
              <a:defRPr sz="24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C94B21"/>
              </a:buClr>
              <a:buFont typeface="Arial"/>
              <a:buChar char="–"/>
              <a:defRPr sz="2000" kern="1200">
                <a:solidFill>
                  <a:schemeClr val="tx1"/>
                </a:solidFill>
                <a:latin typeface="Myriad Pro"/>
                <a:ea typeface="+mn-ea"/>
                <a:cs typeface="Myriad Pro"/>
              </a:defRPr>
            </a:lvl2pPr>
            <a:lvl3pPr marL="1143000" indent="-228600" algn="l" defTabSz="457200" rtl="0" eaLnBrk="1" latinLnBrk="0" hangingPunct="1">
              <a:spcBef>
                <a:spcPct val="20000"/>
              </a:spcBef>
              <a:buClr>
                <a:srgbClr val="C94B21"/>
              </a:buClr>
              <a:buFont typeface="Arial"/>
              <a:buChar char="•"/>
              <a:defRPr sz="1800" kern="1200">
                <a:solidFill>
                  <a:schemeClr val="tx1"/>
                </a:solidFill>
                <a:latin typeface="Myriad Pro"/>
                <a:ea typeface="+mn-ea"/>
                <a:cs typeface="Myriad Pro"/>
              </a:defRPr>
            </a:lvl3pPr>
            <a:lvl4pPr marL="1600200" indent="-228600" algn="l" defTabSz="457200" rtl="0" eaLnBrk="1" latinLnBrk="0" hangingPunct="1">
              <a:spcBef>
                <a:spcPct val="20000"/>
              </a:spcBef>
              <a:buClr>
                <a:srgbClr val="C94B21"/>
              </a:buClr>
              <a:buFont typeface="Arial"/>
              <a:buChar char="–"/>
              <a:defRPr sz="1600" kern="1200">
                <a:solidFill>
                  <a:schemeClr val="tx1"/>
                </a:solidFill>
                <a:latin typeface="Myriad Pro"/>
                <a:ea typeface="+mn-ea"/>
                <a:cs typeface="Myriad Pro"/>
              </a:defRPr>
            </a:lvl4pPr>
            <a:lvl5pPr marL="2057400" indent="-228600" algn="l" defTabSz="457200" rtl="0" eaLnBrk="1" latinLnBrk="0" hangingPunct="1">
              <a:spcBef>
                <a:spcPct val="20000"/>
              </a:spcBef>
              <a:buClr>
                <a:srgbClr val="C94B21"/>
              </a:buClr>
              <a:buFont typeface="Arial"/>
              <a:buChar char="»"/>
              <a:defRPr sz="14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en-US" sz="2000" b="1">
                <a:latin typeface="Calibri" panose="020F0502020204030204" pitchFamily="34" charset="0"/>
                <a:ea typeface="Calibri" panose="020F0502020204030204" pitchFamily="34" charset="0"/>
                <a:cs typeface="Calibri" panose="020F0502020204030204" pitchFamily="34" charset="0"/>
              </a:rPr>
              <a:t>Optimize </a:t>
            </a:r>
            <a:r>
              <a:rPr lang="en-US" sz="2000">
                <a:latin typeface="Calibri" panose="020F0502020204030204" pitchFamily="34" charset="0"/>
                <a:ea typeface="Calibri" panose="020F0502020204030204" pitchFamily="34" charset="0"/>
                <a:cs typeface="Calibri" panose="020F0502020204030204" pitchFamily="34" charset="0"/>
              </a:rPr>
              <a:t>the region’s freight transportation network through public-private partnerships.</a:t>
            </a:r>
          </a:p>
          <a:p>
            <a:pPr>
              <a:spcAft>
                <a:spcPts val="1200"/>
              </a:spcAft>
            </a:pPr>
            <a:r>
              <a:rPr lang="en-US" sz="2000" b="1">
                <a:latin typeface="Calibri" panose="020F0502020204030204" pitchFamily="34" charset="0"/>
                <a:ea typeface="Calibri" panose="020F0502020204030204" pitchFamily="34" charset="0"/>
                <a:cs typeface="Calibri" panose="020F0502020204030204" pitchFamily="34" charset="0"/>
              </a:rPr>
              <a:t>Produce results </a:t>
            </a:r>
            <a:r>
              <a:rPr lang="en-US" sz="2000">
                <a:latin typeface="Calibri" panose="020F0502020204030204" pitchFamily="34" charset="0"/>
                <a:ea typeface="Calibri" panose="020F0502020204030204" pitchFamily="34" charset="0"/>
                <a:cs typeface="Calibri" panose="020F0502020204030204" pitchFamily="34" charset="0"/>
              </a:rPr>
              <a:t>that strengthen the St. Louis region by increasing job growth through manufacturing and logistics and improving the local economy.</a:t>
            </a:r>
          </a:p>
          <a:p>
            <a:pPr>
              <a:spcAft>
                <a:spcPts val="1200"/>
              </a:spcAft>
            </a:pPr>
            <a:r>
              <a:rPr lang="en-US" sz="2000">
                <a:latin typeface="Calibri" panose="020F0502020204030204" pitchFamily="34" charset="0"/>
                <a:ea typeface="Calibri" panose="020F0502020204030204" pitchFamily="34" charset="0"/>
                <a:cs typeface="Calibri" panose="020F0502020204030204" pitchFamily="34" charset="0"/>
              </a:rPr>
              <a:t>Develop Regional Freight Needs Analysis and Development Plan – </a:t>
            </a:r>
            <a:r>
              <a:rPr lang="en-US" sz="2000" b="1">
                <a:latin typeface="Calibri" panose="020F0502020204030204" pitchFamily="34" charset="0"/>
                <a:ea typeface="Calibri" panose="020F0502020204030204" pitchFamily="34" charset="0"/>
                <a:cs typeface="Calibri" panose="020F0502020204030204" pitchFamily="34" charset="0"/>
              </a:rPr>
              <a:t>Maximize funding </a:t>
            </a:r>
            <a:r>
              <a:rPr lang="en-US" sz="2000">
                <a:latin typeface="Calibri" panose="020F0502020204030204" pitchFamily="34" charset="0"/>
                <a:ea typeface="Calibri" panose="020F0502020204030204" pitchFamily="34" charset="0"/>
                <a:cs typeface="Calibri" panose="020F0502020204030204" pitchFamily="34" charset="0"/>
              </a:rPr>
              <a:t>opportunities through public-private partnerships and improving multimodal capabilities.</a:t>
            </a:r>
          </a:p>
          <a:p>
            <a:pPr>
              <a:spcAft>
                <a:spcPts val="1200"/>
              </a:spcAft>
            </a:pPr>
            <a:r>
              <a:rPr lang="en-US" sz="2000">
                <a:latin typeface="Calibri" panose="020F0502020204030204" pitchFamily="34" charset="0"/>
                <a:ea typeface="Calibri" panose="020F0502020204030204" pitchFamily="34" charset="0"/>
                <a:cs typeface="Calibri" panose="020F0502020204030204" pitchFamily="34" charset="0"/>
              </a:rPr>
              <a:t>Develop and implement a Marketing Plan – </a:t>
            </a:r>
            <a:r>
              <a:rPr lang="en-US" sz="2000" b="1">
                <a:latin typeface="Calibri" panose="020F0502020204030204" pitchFamily="34" charset="0"/>
                <a:ea typeface="Calibri" panose="020F0502020204030204" pitchFamily="34" charset="0"/>
                <a:cs typeface="Calibri" panose="020F0502020204030204" pitchFamily="34" charset="0"/>
              </a:rPr>
              <a:t>Position STL region </a:t>
            </a:r>
            <a:r>
              <a:rPr lang="en-US" sz="2000">
                <a:latin typeface="Calibri" panose="020F0502020204030204" pitchFamily="34" charset="0"/>
                <a:ea typeface="Calibri" panose="020F0502020204030204" pitchFamily="34" charset="0"/>
                <a:cs typeface="Calibri" panose="020F0502020204030204" pitchFamily="34" charset="0"/>
              </a:rPr>
              <a:t>as a national/global freight hub.</a:t>
            </a:r>
          </a:p>
        </p:txBody>
      </p:sp>
      <p:pic>
        <p:nvPicPr>
          <p:cNvPr id="5" name="Picture 4" descr="A panoramic photograph of work underway on the Chain of Rocks Bridge project.&#10;&#10;">
            <a:extLst>
              <a:ext uri="{FF2B5EF4-FFF2-40B4-BE49-F238E27FC236}">
                <a16:creationId xmlns:a16="http://schemas.microsoft.com/office/drawing/2014/main" id="{B48867D1-C076-EEF0-DD49-2F32ADE7C1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1610115" y="4008418"/>
            <a:ext cx="8705642" cy="2174837"/>
          </a:xfrm>
          <a:prstGeom prst="rect">
            <a:avLst/>
          </a:prstGeom>
        </p:spPr>
      </p:pic>
    </p:spTree>
    <p:extLst>
      <p:ext uri="{BB962C8B-B14F-4D97-AF65-F5344CB8AC3E}">
        <p14:creationId xmlns:p14="http://schemas.microsoft.com/office/powerpoint/2010/main" val="2627298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1390A-E00C-2AA6-66C9-1F7E99772A4A}"/>
              </a:ext>
            </a:extLst>
          </p:cNvPr>
          <p:cNvSpPr>
            <a:spLocks noGrp="1"/>
          </p:cNvSpPr>
          <p:nvPr>
            <p:ph type="title"/>
          </p:nvPr>
        </p:nvSpPr>
        <p:spPr/>
        <p:txBody>
          <a:bodyPr/>
          <a:lstStyle/>
          <a:p>
            <a:r>
              <a:rPr lang="en-US"/>
              <a:t>Site Selection &amp; Location Strategy </a:t>
            </a:r>
          </a:p>
        </p:txBody>
      </p:sp>
      <p:sp>
        <p:nvSpPr>
          <p:cNvPr id="3" name="Content Placeholder 2">
            <a:extLst>
              <a:ext uri="{FF2B5EF4-FFF2-40B4-BE49-F238E27FC236}">
                <a16:creationId xmlns:a16="http://schemas.microsoft.com/office/drawing/2014/main" id="{3F2673AA-C934-6FC8-C5A3-1A580DD5E62B}"/>
              </a:ext>
            </a:extLst>
          </p:cNvPr>
          <p:cNvSpPr>
            <a:spLocks noGrp="1"/>
          </p:cNvSpPr>
          <p:nvPr>
            <p:ph idx="1"/>
          </p:nvPr>
        </p:nvSpPr>
        <p:spPr>
          <a:xfrm>
            <a:off x="609600" y="1600202"/>
            <a:ext cx="11582400" cy="4525963"/>
          </a:xfrm>
        </p:spPr>
        <p:txBody>
          <a:bodyPr/>
          <a:lstStyle/>
          <a:p>
            <a:pPr marL="0" indent="0">
              <a:buNone/>
            </a:pPr>
            <a:r>
              <a:rPr lang="en-US" sz="1900" b="1">
                <a:solidFill>
                  <a:schemeClr val="accent2"/>
                </a:solidFill>
              </a:rPr>
              <a:t>Site selection definition</a:t>
            </a:r>
            <a:r>
              <a:rPr lang="en-US" sz="1900">
                <a:solidFill>
                  <a:schemeClr val="accent2"/>
                </a:solidFill>
              </a:rPr>
              <a:t>:  </a:t>
            </a:r>
            <a:r>
              <a:rPr lang="en-US" sz="1900"/>
              <a:t>Measuring the needs of a new project against the merits of potential locations. Compare markets based on the following. </a:t>
            </a:r>
          </a:p>
          <a:p>
            <a:pPr marL="0" indent="0">
              <a:buNone/>
            </a:pPr>
            <a:r>
              <a:rPr lang="en-US" sz="1900" b="1">
                <a:solidFill>
                  <a:schemeClr val="accent2"/>
                </a:solidFill>
              </a:rPr>
              <a:t>Site Selection Criteria: </a:t>
            </a:r>
          </a:p>
          <a:p>
            <a:r>
              <a:rPr lang="en-US" sz="1900">
                <a:highlight>
                  <a:srgbClr val="FFFF00"/>
                </a:highlight>
              </a:rPr>
              <a:t>Supply chain flexibility in industrial market  </a:t>
            </a:r>
            <a:r>
              <a:rPr lang="en-US" sz="1900"/>
              <a:t>(Ranked #1 and #2)</a:t>
            </a:r>
          </a:p>
          <a:p>
            <a:r>
              <a:rPr lang="en-US" sz="1900">
                <a:highlight>
                  <a:srgbClr val="FFFF00"/>
                </a:highlight>
              </a:rPr>
              <a:t>Accessibility </a:t>
            </a:r>
            <a:r>
              <a:rPr lang="en-US" sz="1900"/>
              <a:t>–  Companies want to be in the middle of the action and connected to major markets, transportation routes and resources. </a:t>
            </a:r>
          </a:p>
          <a:p>
            <a:r>
              <a:rPr lang="en-US" sz="1900">
                <a:highlight>
                  <a:srgbClr val="FFFF00"/>
                </a:highlight>
              </a:rPr>
              <a:t>Transportation Costs </a:t>
            </a:r>
            <a:r>
              <a:rPr lang="en-US" sz="1900"/>
              <a:t>(Efficient and reliability) (Ranked #1,#2,#3)</a:t>
            </a:r>
          </a:p>
          <a:p>
            <a:r>
              <a:rPr lang="en-US" sz="1900">
                <a:highlight>
                  <a:srgbClr val="FFFF00"/>
                </a:highlight>
              </a:rPr>
              <a:t>Labor, Labor, Labor  </a:t>
            </a:r>
            <a:r>
              <a:rPr lang="en-US" sz="1900"/>
              <a:t>(Ranked #1 and #2)</a:t>
            </a:r>
          </a:p>
          <a:p>
            <a:r>
              <a:rPr lang="en-US" sz="1900"/>
              <a:t>Overall tax burden, incentives and exemptions (Ranked #2 and #3)</a:t>
            </a:r>
          </a:p>
          <a:p>
            <a:r>
              <a:rPr lang="en-US" sz="1900"/>
              <a:t>Utility costs and infrastructure (#4 and #5)</a:t>
            </a:r>
          </a:p>
          <a:p>
            <a:r>
              <a:rPr lang="en-US" sz="1900"/>
              <a:t>Real Estate Costs </a:t>
            </a:r>
          </a:p>
          <a:p>
            <a:r>
              <a:rPr lang="en-US" sz="1900"/>
              <a:t>Quality of Life – (#2,#3,#4) </a:t>
            </a:r>
          </a:p>
          <a:p>
            <a:r>
              <a:rPr lang="en-US" sz="1900"/>
              <a:t>Available Land (Ranked #4)</a:t>
            </a:r>
          </a:p>
        </p:txBody>
      </p:sp>
      <p:pic>
        <p:nvPicPr>
          <p:cNvPr id="4" name="Picture 3" descr="Map showing St. Louis Regional Freightway delivery times across the United States, highlighting transit days from St. Louis to various regions. Key details include 1-day delivery to Missouri and nearby states, 2-3 days to central and western states, and 4 days to the West Coast, with major highways I-44, I-64, I-70, and I-55 marked.">
            <a:extLst>
              <a:ext uri="{FF2B5EF4-FFF2-40B4-BE49-F238E27FC236}">
                <a16:creationId xmlns:a16="http://schemas.microsoft.com/office/drawing/2014/main" id="{35142FF0-A25B-71E5-6039-C3E2A765079F}"/>
              </a:ext>
            </a:extLst>
          </p:cNvPr>
          <p:cNvPicPr>
            <a:picLocks noChangeAspect="1"/>
          </p:cNvPicPr>
          <p:nvPr/>
        </p:nvPicPr>
        <p:blipFill>
          <a:blip r:embed="rId4"/>
          <a:stretch>
            <a:fillRect/>
          </a:stretch>
        </p:blipFill>
        <p:spPr>
          <a:xfrm>
            <a:off x="6527571" y="4549430"/>
            <a:ext cx="4700976" cy="2134140"/>
          </a:xfrm>
          <a:prstGeom prst="rect">
            <a:avLst/>
          </a:prstGeom>
        </p:spPr>
      </p:pic>
    </p:spTree>
    <p:extLst>
      <p:ext uri="{BB962C8B-B14F-4D97-AF65-F5344CB8AC3E}">
        <p14:creationId xmlns:p14="http://schemas.microsoft.com/office/powerpoint/2010/main" val="1542450366"/>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8BE5D-2ADC-407B-0B24-85FEC8E1F039}"/>
              </a:ext>
            </a:extLst>
          </p:cNvPr>
          <p:cNvSpPr>
            <a:spLocks noGrp="1"/>
          </p:cNvSpPr>
          <p:nvPr>
            <p:ph type="title"/>
          </p:nvPr>
        </p:nvSpPr>
        <p:spPr/>
        <p:txBody>
          <a:bodyPr/>
          <a:lstStyle/>
          <a:p>
            <a:r>
              <a:rPr lang="en-US" sz="3200">
                <a:solidFill>
                  <a:prstClr val="black"/>
                </a:solidFill>
                <a:cs typeface="Calibri" panose="020F0502020204030204" pitchFamily="34" charset="0"/>
              </a:rPr>
              <a:t>FreightWeekSTL 2026</a:t>
            </a:r>
            <a:endParaRPr lang="en-US" sz="3200"/>
          </a:p>
        </p:txBody>
      </p:sp>
    </p:spTree>
    <p:extLst>
      <p:ext uri="{BB962C8B-B14F-4D97-AF65-F5344CB8AC3E}">
        <p14:creationId xmlns:p14="http://schemas.microsoft.com/office/powerpoint/2010/main" val="2354443842"/>
      </p:ext>
    </p:extLst>
  </p:cSld>
  <p:clrMapOvr>
    <a:masterClrMapping/>
  </p:clrMapOvr>
  <mc:AlternateContent xmlns:mc="http://schemas.openxmlformats.org/markup-compatibility/2006" xmlns:p14="http://schemas.microsoft.com/office/powerpoint/2010/main">
    <mc:Choice Requires="p14">
      <p:transition spd="slow" p14:dur="2000" advClick="0" advTm="8000">
        <p:fade thruBlk="1"/>
      </p:transition>
    </mc:Choice>
    <mc:Fallback xmlns="">
      <p:transition spd="slow" advClick="0" advTm="8000">
        <p:fade thruBlk="1"/>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B43B-BC22-4429-CB20-8C581969C60C}"/>
              </a:ext>
            </a:extLst>
          </p:cNvPr>
          <p:cNvSpPr>
            <a:spLocks noGrp="1"/>
          </p:cNvSpPr>
          <p:nvPr>
            <p:ph type="title"/>
          </p:nvPr>
        </p:nvSpPr>
        <p:spPr/>
        <p:txBody>
          <a:bodyPr/>
          <a:lstStyle/>
          <a:p>
            <a:r>
              <a:rPr lang="en-US"/>
              <a:t>Highlights of this Year’s FeightWeekSTL</a:t>
            </a:r>
          </a:p>
        </p:txBody>
      </p:sp>
      <p:sp>
        <p:nvSpPr>
          <p:cNvPr id="3" name="Content Placeholder 2">
            <a:extLst>
              <a:ext uri="{FF2B5EF4-FFF2-40B4-BE49-F238E27FC236}">
                <a16:creationId xmlns:a16="http://schemas.microsoft.com/office/drawing/2014/main" id="{25374387-08D6-FED9-FA01-DC558BEC6788}"/>
              </a:ext>
            </a:extLst>
          </p:cNvPr>
          <p:cNvSpPr>
            <a:spLocks noGrp="1"/>
          </p:cNvSpPr>
          <p:nvPr>
            <p:ph idx="1"/>
          </p:nvPr>
        </p:nvSpPr>
        <p:spPr/>
        <p:txBody>
          <a:bodyPr/>
          <a:lstStyle/>
          <a:p>
            <a:pPr marL="285750" indent="-285750"/>
            <a:r>
              <a:rPr lang="en-US" sz="2200"/>
              <a:t>Increased number of opportunities for in-person connections</a:t>
            </a:r>
          </a:p>
          <a:p>
            <a:pPr lvl="1">
              <a:buFont typeface="Courier New"/>
              <a:buChar char="o"/>
            </a:pPr>
            <a:r>
              <a:rPr lang="en-US" sz="2200"/>
              <a:t>Facilities Tours</a:t>
            </a:r>
          </a:p>
          <a:p>
            <a:pPr lvl="1">
              <a:buFont typeface="Courier New"/>
              <a:buChar char="o"/>
            </a:pPr>
            <a:r>
              <a:rPr lang="en-US" sz="2200"/>
              <a:t>Annual Freight Summit </a:t>
            </a:r>
          </a:p>
          <a:p>
            <a:pPr lvl="1">
              <a:buFont typeface="Courier New"/>
              <a:buChar char="o"/>
            </a:pPr>
            <a:r>
              <a:rPr lang="en-US" sz="2200"/>
              <a:t>Ag Coast Cruise</a:t>
            </a:r>
          </a:p>
          <a:p>
            <a:pPr lvl="1">
              <a:buFont typeface="Courier New"/>
              <a:buChar char="o"/>
            </a:pPr>
            <a:r>
              <a:rPr lang="en-US" sz="2200"/>
              <a:t>Networking Happy Hour</a:t>
            </a:r>
          </a:p>
          <a:p>
            <a:pPr lvl="1">
              <a:buFont typeface="Courier New"/>
              <a:buChar char="o"/>
            </a:pPr>
            <a:r>
              <a:rPr lang="en-US" sz="2200"/>
              <a:t>Close-up look at innovative solutions originating in the STL region</a:t>
            </a:r>
          </a:p>
          <a:p>
            <a:pPr lvl="1">
              <a:buFont typeface="Courier New"/>
              <a:buChar char="o"/>
            </a:pPr>
            <a:r>
              <a:rPr lang="en-US" sz="2200"/>
              <a:t>Highlight Freightway’s 10</a:t>
            </a:r>
            <a:r>
              <a:rPr lang="en-US" sz="2200" baseline="30000"/>
              <a:t>th</a:t>
            </a:r>
            <a:r>
              <a:rPr lang="en-US" sz="2200"/>
              <a:t> Anniversary</a:t>
            </a:r>
          </a:p>
          <a:p>
            <a:r>
              <a:rPr lang="en-US" sz="2200"/>
              <a:t>Timely, relevant topics across several virtual sessions</a:t>
            </a:r>
          </a:p>
          <a:p>
            <a:r>
              <a:rPr lang="en-US" sz="2200"/>
              <a:t>Release of the 2027 Priority Project's &amp; Latest Industrial Market Report</a:t>
            </a:r>
          </a:p>
          <a:p>
            <a:pPr marL="0" indent="0" algn="ctr">
              <a:lnSpc>
                <a:spcPct val="150000"/>
              </a:lnSpc>
              <a:buNone/>
            </a:pPr>
            <a:r>
              <a:rPr lang="en-US" sz="2200">
                <a:solidFill>
                  <a:srgbClr val="C00000"/>
                </a:solidFill>
              </a:rPr>
              <a:t>Sponsorship Opportunities Available!</a:t>
            </a:r>
            <a:endParaRPr lang="en-US" sz="2200"/>
          </a:p>
        </p:txBody>
      </p:sp>
      <p:pic>
        <p:nvPicPr>
          <p:cNvPr id="5" name="Picture 4" descr="A promotional graphic for FreightWeekSTL event scheduled June 8–12, 2026, in St. Louis, Missouri. The design features bold white text on a brown background with a globe motif, emphasizing global access and freight logistics.">
            <a:extLst>
              <a:ext uri="{FF2B5EF4-FFF2-40B4-BE49-F238E27FC236}">
                <a16:creationId xmlns:a16="http://schemas.microsoft.com/office/drawing/2014/main" id="{986F2281-D535-DF1E-100C-6C4A75745E01}"/>
              </a:ext>
            </a:extLst>
          </p:cNvPr>
          <p:cNvPicPr>
            <a:picLocks noChangeAspect="1"/>
          </p:cNvPicPr>
          <p:nvPr/>
        </p:nvPicPr>
        <p:blipFill>
          <a:blip r:embed="rId2"/>
          <a:srcRect l="17585" t="28096" b="29372"/>
          <a:stretch>
            <a:fillRect/>
          </a:stretch>
        </p:blipFill>
        <p:spPr>
          <a:xfrm>
            <a:off x="8283958" y="1758009"/>
            <a:ext cx="3686978" cy="1169504"/>
          </a:xfrm>
          <a:prstGeom prst="rect">
            <a:avLst/>
          </a:prstGeom>
          <a:ln w="25400">
            <a:solidFill>
              <a:schemeClr val="accent6">
                <a:lumMod val="50000"/>
              </a:schemeClr>
            </a:solidFill>
          </a:ln>
        </p:spPr>
      </p:pic>
    </p:spTree>
    <p:extLst>
      <p:ext uri="{BB962C8B-B14F-4D97-AF65-F5344CB8AC3E}">
        <p14:creationId xmlns:p14="http://schemas.microsoft.com/office/powerpoint/2010/main" val="428555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B8B6-F9B8-1732-F232-D2FDFC84F071}"/>
              </a:ext>
            </a:extLst>
          </p:cNvPr>
          <p:cNvSpPr>
            <a:spLocks noGrp="1"/>
          </p:cNvSpPr>
          <p:nvPr>
            <p:ph type="title"/>
          </p:nvPr>
        </p:nvSpPr>
        <p:spPr/>
        <p:txBody>
          <a:bodyPr/>
          <a:lstStyle/>
          <a:p>
            <a:r>
              <a:rPr lang="en-US"/>
              <a:t>Highlights of </a:t>
            </a:r>
            <a:r>
              <a:rPr lang="en-US" err="1"/>
              <a:t>FreightWeekSTL</a:t>
            </a:r>
            <a:r>
              <a:rPr lang="en-US"/>
              <a:t> 2026</a:t>
            </a:r>
          </a:p>
        </p:txBody>
      </p:sp>
      <p:sp>
        <p:nvSpPr>
          <p:cNvPr id="3" name="Content Placeholder 2">
            <a:extLst>
              <a:ext uri="{FF2B5EF4-FFF2-40B4-BE49-F238E27FC236}">
                <a16:creationId xmlns:a16="http://schemas.microsoft.com/office/drawing/2014/main" id="{A0DA4673-25C3-5554-22F2-CB12CDAA91BF}"/>
              </a:ext>
            </a:extLst>
          </p:cNvPr>
          <p:cNvSpPr>
            <a:spLocks noGrp="1"/>
          </p:cNvSpPr>
          <p:nvPr>
            <p:ph idx="1"/>
          </p:nvPr>
        </p:nvSpPr>
        <p:spPr>
          <a:xfrm>
            <a:off x="271040" y="1462086"/>
            <a:ext cx="11311362" cy="4351338"/>
          </a:xfrm>
        </p:spPr>
        <p:txBody>
          <a:bodyPr lIns="91440" tIns="45720" rIns="91440" bIns="45720" anchor="t"/>
          <a:lstStyle/>
          <a:p>
            <a:pPr marL="800100" lvl="1">
              <a:lnSpc>
                <a:spcPct val="125000"/>
              </a:lnSpc>
              <a:buFont typeface="Wingdings" panose="05000000000000000000" pitchFamily="2" charset="2"/>
              <a:buChar char="§"/>
            </a:pPr>
            <a:r>
              <a:rPr lang="en-US" sz="2200">
                <a:cs typeface="Arial"/>
              </a:rPr>
              <a:t>Virtual &amp; In Person Tours &amp; Panel Discussions — June 8–12</a:t>
            </a:r>
          </a:p>
          <a:p>
            <a:pPr marL="800100" lvl="1">
              <a:lnSpc>
                <a:spcPct val="125000"/>
              </a:lnSpc>
              <a:buFont typeface="Wingdings" panose="05000000000000000000" pitchFamily="2" charset="2"/>
              <a:buChar char="§"/>
            </a:pPr>
            <a:r>
              <a:rPr lang="en-US" sz="2200">
                <a:latin typeface="Calibri"/>
                <a:ea typeface="Calibri"/>
                <a:cs typeface="Arial"/>
              </a:rPr>
              <a:t>Tour of </a:t>
            </a:r>
            <a:r>
              <a:rPr lang="en-US" sz="2200" err="1">
                <a:latin typeface="Calibri"/>
                <a:ea typeface="Calibri"/>
                <a:cs typeface="Arial"/>
              </a:rPr>
              <a:t>Intramotev’s</a:t>
            </a:r>
            <a:r>
              <a:rPr lang="en-US" sz="2200">
                <a:latin typeface="Calibri"/>
                <a:ea typeface="Calibri"/>
                <a:cs typeface="Arial"/>
              </a:rPr>
              <a:t> Production Facility &amp; HQ — June 8</a:t>
            </a:r>
          </a:p>
          <a:p>
            <a:pPr marL="800100" lvl="1">
              <a:lnSpc>
                <a:spcPct val="125000"/>
              </a:lnSpc>
              <a:buFont typeface="Wingdings" panose="05000000000000000000" pitchFamily="2" charset="2"/>
              <a:buChar char="§"/>
            </a:pPr>
            <a:r>
              <a:rPr lang="en-US" sz="2200">
                <a:cs typeface="Arial"/>
              </a:rPr>
              <a:t>Tour of Ingram’s Facilities, Mel Price Lock &amp; Dam for state legislators/staffers June 9</a:t>
            </a:r>
          </a:p>
          <a:p>
            <a:pPr marL="800100" lvl="1">
              <a:lnSpc>
                <a:spcPct val="125000"/>
              </a:lnSpc>
              <a:buFont typeface="Wingdings" panose="05000000000000000000" pitchFamily="2" charset="2"/>
              <a:buChar char="§"/>
            </a:pPr>
            <a:r>
              <a:rPr lang="en-US" sz="2200">
                <a:latin typeface="Calibri"/>
                <a:ea typeface="Calibri"/>
                <a:cs typeface="Arial"/>
              </a:rPr>
              <a:t>Freight Summit &amp; Release of 2027 Priority Projects List — June 10 </a:t>
            </a:r>
            <a:endParaRPr lang="en-US" sz="2200">
              <a:cs typeface="Arial"/>
            </a:endParaRPr>
          </a:p>
          <a:p>
            <a:pPr marL="800100" lvl="1">
              <a:lnSpc>
                <a:spcPct val="125000"/>
              </a:lnSpc>
              <a:buFont typeface="Wingdings" panose="05000000000000000000" pitchFamily="2" charset="2"/>
              <a:buChar char="§"/>
            </a:pPr>
            <a:r>
              <a:rPr lang="en-US" sz="2200">
                <a:cs typeface="Arial"/>
              </a:rPr>
              <a:t>St. Louis Downtown Airport Tour and Information Session on Aerospace and Aviation Careers for Educators – June 11</a:t>
            </a:r>
          </a:p>
          <a:p>
            <a:pPr marL="800100" lvl="1">
              <a:lnSpc>
                <a:spcPct val="125000"/>
              </a:lnSpc>
              <a:buFont typeface="Wingdings" panose="05000000000000000000" pitchFamily="2" charset="2"/>
              <a:buChar char="§"/>
            </a:pPr>
            <a:r>
              <a:rPr lang="en-US" sz="2200">
                <a:cs typeface="Arial"/>
              </a:rPr>
              <a:t>Ag Coast of America Riverboat Tour — June 11</a:t>
            </a:r>
          </a:p>
          <a:p>
            <a:pPr marL="800100" lvl="1">
              <a:lnSpc>
                <a:spcPct val="125000"/>
              </a:lnSpc>
              <a:buFont typeface="Wingdings" panose="05000000000000000000" pitchFamily="2" charset="2"/>
              <a:buChar char="§"/>
            </a:pPr>
            <a:r>
              <a:rPr lang="en-US" sz="2200">
                <a:cs typeface="Arial"/>
              </a:rPr>
              <a:t>Release of the 2026 Industrial Real Estate Market Report</a:t>
            </a:r>
          </a:p>
          <a:p>
            <a:pPr marL="800100" lvl="1">
              <a:lnSpc>
                <a:spcPct val="125000"/>
              </a:lnSpc>
              <a:buFont typeface="Wingdings" panose="05000000000000000000" pitchFamily="2" charset="2"/>
              <a:buChar char="§"/>
            </a:pPr>
            <a:r>
              <a:rPr lang="en-US" sz="2200">
                <a:latin typeface="Calibri"/>
                <a:ea typeface="Calibri"/>
                <a:cs typeface="Arial"/>
              </a:rPr>
              <a:t>Session Highlighting St. Louis Regional Freightway’s 10</a:t>
            </a:r>
            <a:r>
              <a:rPr lang="en-US" sz="2200" baseline="30000">
                <a:latin typeface="Calibri"/>
                <a:ea typeface="Calibri"/>
                <a:cs typeface="Arial"/>
              </a:rPr>
              <a:t>th</a:t>
            </a:r>
            <a:r>
              <a:rPr lang="en-US" sz="2200">
                <a:latin typeface="Calibri"/>
                <a:ea typeface="Calibri"/>
                <a:cs typeface="Arial"/>
              </a:rPr>
              <a:t> Anniversary</a:t>
            </a:r>
          </a:p>
          <a:p>
            <a:pPr marL="514350" lvl="1" indent="0" algn="ctr">
              <a:lnSpc>
                <a:spcPct val="125000"/>
              </a:lnSpc>
              <a:buNone/>
            </a:pPr>
            <a:r>
              <a:rPr lang="en-US" sz="2200">
                <a:solidFill>
                  <a:srgbClr val="C00000"/>
                </a:solidFill>
                <a:latin typeface="Calibri"/>
                <a:ea typeface="Calibri"/>
                <a:cs typeface="Arial"/>
              </a:rPr>
              <a:t>Sponsorship Opportunities Available!</a:t>
            </a:r>
          </a:p>
          <a:p>
            <a:endParaRPr lang="en-US"/>
          </a:p>
        </p:txBody>
      </p:sp>
      <p:pic>
        <p:nvPicPr>
          <p:cNvPr id="4" name="Picture 3" descr="A promotional graphic for FreightWeekSTL event scheduled June 8–12, 2026, in St. Louis, Missouri. The design features bold white text on a brown background with a globe motif, emphasizing global access and freight logistics.">
            <a:extLst>
              <a:ext uri="{FF2B5EF4-FFF2-40B4-BE49-F238E27FC236}">
                <a16:creationId xmlns:a16="http://schemas.microsoft.com/office/drawing/2014/main" id="{960A1AB6-8A5E-3D63-3AC3-1CFE8DC810E1}"/>
              </a:ext>
            </a:extLst>
          </p:cNvPr>
          <p:cNvPicPr>
            <a:picLocks noChangeAspect="1"/>
          </p:cNvPicPr>
          <p:nvPr/>
        </p:nvPicPr>
        <p:blipFill>
          <a:blip r:embed="rId3"/>
          <a:srcRect l="17585" t="28096" b="29372"/>
          <a:stretch>
            <a:fillRect/>
          </a:stretch>
        </p:blipFill>
        <p:spPr>
          <a:xfrm>
            <a:off x="8153329" y="1044576"/>
            <a:ext cx="3686978" cy="1169504"/>
          </a:xfrm>
          <a:prstGeom prst="rect">
            <a:avLst/>
          </a:prstGeom>
          <a:ln w="25400">
            <a:solidFill>
              <a:schemeClr val="accent6">
                <a:lumMod val="50000"/>
              </a:schemeClr>
            </a:solidFill>
          </a:ln>
        </p:spPr>
      </p:pic>
    </p:spTree>
    <p:extLst>
      <p:ext uri="{BB962C8B-B14F-4D97-AF65-F5344CB8AC3E}">
        <p14:creationId xmlns:p14="http://schemas.microsoft.com/office/powerpoint/2010/main" val="2287738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3060-28BA-46B3-E998-3FCAE90BF240}"/>
              </a:ext>
            </a:extLst>
          </p:cNvPr>
          <p:cNvSpPr>
            <a:spLocks noGrp="1"/>
          </p:cNvSpPr>
          <p:nvPr>
            <p:ph type="title"/>
          </p:nvPr>
        </p:nvSpPr>
        <p:spPr/>
        <p:txBody>
          <a:bodyPr/>
          <a:lstStyle/>
          <a:p>
            <a:r>
              <a:rPr lang="en-US"/>
              <a:t>Next Steps/Upcoming Meetings &amp; Events</a:t>
            </a:r>
          </a:p>
        </p:txBody>
      </p:sp>
      <p:sp>
        <p:nvSpPr>
          <p:cNvPr id="3" name="Content Placeholder 2">
            <a:extLst>
              <a:ext uri="{FF2B5EF4-FFF2-40B4-BE49-F238E27FC236}">
                <a16:creationId xmlns:a16="http://schemas.microsoft.com/office/drawing/2014/main" id="{B97AB064-35A6-15D5-F210-B837F35100E8}"/>
              </a:ext>
            </a:extLst>
          </p:cNvPr>
          <p:cNvSpPr>
            <a:spLocks noGrp="1"/>
          </p:cNvSpPr>
          <p:nvPr>
            <p:ph idx="1"/>
          </p:nvPr>
        </p:nvSpPr>
        <p:spPr/>
        <p:txBody>
          <a:bodyPr/>
          <a:lstStyle/>
          <a:p>
            <a:pPr marL="457200" indent="-457200">
              <a:lnSpc>
                <a:spcPct val="125000"/>
              </a:lnSpc>
              <a:buFont typeface="Arial" panose="020B0604020202020204" pitchFamily="34" charset="0"/>
              <a:buChar char="•"/>
              <a:defRPr/>
            </a:pPr>
            <a:r>
              <a:rPr lang="en-US">
                <a:solidFill>
                  <a:prstClr val="black"/>
                </a:solidFill>
              </a:rPr>
              <a:t>Marketing Committee Meeting — May 18, 2026</a:t>
            </a:r>
          </a:p>
          <a:p>
            <a:pPr marL="457200" indent="-457200">
              <a:lnSpc>
                <a:spcPct val="125000"/>
              </a:lnSpc>
              <a:buFont typeface="Arial" panose="020B0604020202020204" pitchFamily="34" charset="0"/>
              <a:buChar char="•"/>
              <a:defRPr/>
            </a:pPr>
            <a:r>
              <a:rPr lang="en-US">
                <a:solidFill>
                  <a:prstClr val="black"/>
                </a:solidFill>
              </a:rPr>
              <a:t>FreightWeekSTL 2026 Virtual Panel Discussions — June 8–12, 2026</a:t>
            </a:r>
          </a:p>
          <a:p>
            <a:pPr marL="457200" indent="-457200">
              <a:lnSpc>
                <a:spcPct val="125000"/>
              </a:lnSpc>
              <a:buFont typeface="Arial" panose="020B0604020202020204" pitchFamily="34" charset="0"/>
              <a:buChar char="•"/>
              <a:defRPr/>
            </a:pPr>
            <a:r>
              <a:rPr lang="en-US">
                <a:solidFill>
                  <a:prstClr val="black"/>
                </a:solidFill>
              </a:rPr>
              <a:t>FreightWeek STL 2026 Freight Summit —  June 10, 2026</a:t>
            </a:r>
          </a:p>
          <a:p>
            <a:pPr marL="457200" indent="-457200">
              <a:lnSpc>
                <a:spcPct val="125000"/>
              </a:lnSpc>
              <a:buFont typeface="Arial" panose="020B0604020202020204" pitchFamily="34" charset="0"/>
              <a:buChar char="•"/>
              <a:defRPr/>
            </a:pPr>
            <a:r>
              <a:rPr lang="en-US">
                <a:solidFill>
                  <a:prstClr val="black"/>
                </a:solidFill>
              </a:rPr>
              <a:t>FreightWeekSTL 2026  Ag Coast of America Riverboat Tour —  June 11, 2026</a:t>
            </a:r>
          </a:p>
          <a:p>
            <a:pPr marL="457200" indent="-457200">
              <a:lnSpc>
                <a:spcPct val="125000"/>
              </a:lnSpc>
              <a:buFont typeface="Arial" panose="020B0604020202020204" pitchFamily="34" charset="0"/>
              <a:buChar char="•"/>
              <a:defRPr/>
            </a:pPr>
            <a:r>
              <a:rPr lang="en-US">
                <a:solidFill>
                  <a:prstClr val="black"/>
                </a:solidFill>
              </a:rPr>
              <a:t>Aerospace &amp; Aviation Task Force Meeting — Spring 2026</a:t>
            </a:r>
          </a:p>
          <a:p>
            <a:pPr marL="457200" indent="-457200">
              <a:lnSpc>
                <a:spcPct val="125000"/>
              </a:lnSpc>
              <a:buFont typeface="Arial" panose="020B0604020202020204" pitchFamily="34" charset="0"/>
              <a:buChar char="•"/>
              <a:defRPr/>
            </a:pPr>
            <a:r>
              <a:rPr lang="en-US">
                <a:solidFill>
                  <a:prstClr val="black"/>
                </a:solidFill>
              </a:rPr>
              <a:t>Global Aerospace Summit – O’Fallon, IL — August 19 and 20, 2026</a:t>
            </a:r>
          </a:p>
          <a:p>
            <a:pPr marL="457200" indent="-457200">
              <a:lnSpc>
                <a:spcPct val="125000"/>
              </a:lnSpc>
              <a:buFont typeface="Arial" panose="020B0604020202020204" pitchFamily="34" charset="0"/>
              <a:buChar char="•"/>
              <a:defRPr/>
            </a:pPr>
            <a:r>
              <a:rPr lang="en-US">
                <a:solidFill>
                  <a:prstClr val="black"/>
                </a:solidFill>
              </a:rPr>
              <a:t>Freight Development Committee Meeting — Fall 2026</a:t>
            </a:r>
          </a:p>
          <a:p>
            <a:pPr marL="457200" indent="-457200">
              <a:lnSpc>
                <a:spcPct val="125000"/>
              </a:lnSpc>
              <a:buFont typeface="Arial" panose="020B0604020202020204" pitchFamily="34" charset="0"/>
              <a:buChar char="•"/>
              <a:defRPr/>
            </a:pPr>
            <a:r>
              <a:rPr lang="en-US">
                <a:solidFill>
                  <a:prstClr val="black"/>
                </a:solidFill>
              </a:rPr>
              <a:t>Take Flight Forum — Fall 2026</a:t>
            </a:r>
          </a:p>
        </p:txBody>
      </p:sp>
    </p:spTree>
    <p:extLst>
      <p:ext uri="{BB962C8B-B14F-4D97-AF65-F5344CB8AC3E}">
        <p14:creationId xmlns:p14="http://schemas.microsoft.com/office/powerpoint/2010/main" val="4194623675"/>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38D7-9DB8-549D-CDF2-D8463247F414}"/>
              </a:ext>
            </a:extLst>
          </p:cNvPr>
          <p:cNvSpPr>
            <a:spLocks noGrp="1"/>
          </p:cNvSpPr>
          <p:nvPr>
            <p:ph type="title"/>
          </p:nvPr>
        </p:nvSpPr>
        <p:spPr>
          <a:xfrm>
            <a:off x="129822" y="5352875"/>
            <a:ext cx="11932355" cy="1005523"/>
          </a:xfrm>
        </p:spPr>
        <p:txBody>
          <a:bodyPr/>
          <a:lstStyle/>
          <a:p>
            <a:r>
              <a:rPr lang="en-US" sz="3600"/>
              <a:t>TheFreightway.com and mclamie@TheFreightway.com</a:t>
            </a:r>
            <a:br>
              <a:rPr lang="en-US">
                <a:latin typeface="Calibri" panose="020F0502020204030204" pitchFamily="34" charset="0"/>
              </a:rPr>
            </a:br>
            <a:r>
              <a:rPr lang="en-US">
                <a:latin typeface="Calibri" panose="020F0502020204030204" pitchFamily="34" charset="0"/>
              </a:rPr>
              <a:t>Thank you!</a:t>
            </a:r>
            <a:endParaRPr lang="en-US"/>
          </a:p>
        </p:txBody>
      </p:sp>
    </p:spTree>
    <p:extLst>
      <p:ext uri="{BB962C8B-B14F-4D97-AF65-F5344CB8AC3E}">
        <p14:creationId xmlns:p14="http://schemas.microsoft.com/office/powerpoint/2010/main" val="1658248632"/>
      </p:ext>
    </p:extLst>
  </p:cSld>
  <p:clrMapOvr>
    <a:masterClrMapping/>
  </p:clrMapOvr>
  <mc:AlternateContent xmlns:mc="http://schemas.openxmlformats.org/markup-compatibility/2006" xmlns:p14="http://schemas.microsoft.com/office/powerpoint/2010/main">
    <mc:Choice Requires="p14">
      <p:transition spd="slow" p14:dur="2000" advClick="0" advTm="8000">
        <p:fade thruBlk="1"/>
      </p:transition>
    </mc:Choice>
    <mc:Fallback xmlns="">
      <p:transition spd="slow" advClick="0" advTm="8000">
        <p:fade thruBlk="1"/>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8138-B2F2-350C-AA20-3946F0473019}"/>
              </a:ext>
            </a:extLst>
          </p:cNvPr>
          <p:cNvSpPr>
            <a:spLocks noGrp="1"/>
          </p:cNvSpPr>
          <p:nvPr>
            <p:ph type="title"/>
          </p:nvPr>
        </p:nvSpPr>
        <p:spPr/>
        <p:txBody>
          <a:bodyPr>
            <a:normAutofit/>
          </a:bodyPr>
          <a:lstStyle/>
          <a:p>
            <a:r>
              <a:rPr lang="en-US" sz="3600"/>
              <a:t>Marketing Purpose</a:t>
            </a:r>
          </a:p>
        </p:txBody>
      </p:sp>
      <p:sp>
        <p:nvSpPr>
          <p:cNvPr id="3" name="Content Placeholder 2">
            <a:extLst>
              <a:ext uri="{FF2B5EF4-FFF2-40B4-BE49-F238E27FC236}">
                <a16:creationId xmlns:a16="http://schemas.microsoft.com/office/drawing/2014/main" id="{A86DC97E-3AB6-B26A-289C-29470FFAA7CA}"/>
              </a:ext>
            </a:extLst>
          </p:cNvPr>
          <p:cNvSpPr>
            <a:spLocks noGrp="1"/>
          </p:cNvSpPr>
          <p:nvPr>
            <p:ph idx="1"/>
          </p:nvPr>
        </p:nvSpPr>
        <p:spPr>
          <a:xfrm>
            <a:off x="609600" y="2619022"/>
            <a:ext cx="10972801" cy="3507143"/>
          </a:xfrm>
        </p:spPr>
        <p:txBody>
          <a:bodyPr/>
          <a:lstStyle/>
          <a:p>
            <a:pPr marL="0" indent="0" algn="ctr">
              <a:buNone/>
            </a:pPr>
            <a:r>
              <a:rPr lang="en-US" sz="3600" b="1">
                <a:solidFill>
                  <a:srgbClr val="6A6A63"/>
                </a:solidFill>
              </a:rPr>
              <a:t>Build awareness that attracts industrial real estate brokers, site selectors, shippers and carriers who support manufacturing and logistics developments.</a:t>
            </a:r>
          </a:p>
        </p:txBody>
      </p:sp>
    </p:spTree>
    <p:extLst>
      <p:ext uri="{BB962C8B-B14F-4D97-AF65-F5344CB8AC3E}">
        <p14:creationId xmlns:p14="http://schemas.microsoft.com/office/powerpoint/2010/main" val="546704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AC14-FED5-1E03-9DDC-587412804CC7}"/>
              </a:ext>
            </a:extLst>
          </p:cNvPr>
          <p:cNvSpPr>
            <a:spLocks noGrp="1"/>
          </p:cNvSpPr>
          <p:nvPr>
            <p:ph type="title"/>
          </p:nvPr>
        </p:nvSpPr>
        <p:spPr/>
        <p:txBody>
          <a:bodyPr>
            <a:normAutofit fontScale="90000"/>
          </a:bodyPr>
          <a:lstStyle/>
          <a:p>
            <a:r>
              <a:rPr lang="en-US" sz="4400"/>
              <a:t>St. Louis Region – Epicenter of the Midwest!</a:t>
            </a:r>
            <a:br>
              <a:rPr lang="en-US" sz="4400"/>
            </a:br>
            <a:r>
              <a:rPr lang="en-US"/>
              <a:t>Why the STL region? This graphic answers the question.</a:t>
            </a:r>
          </a:p>
        </p:txBody>
      </p:sp>
      <p:pic>
        <p:nvPicPr>
          <p:cNvPr id="5" name="Content Placeholder 4" descr="Map showing St. Louis Regional Freightway delivery times across the United States, highlighting transit days from St. Louis to various regions. Key details include 1-day delivery to Missouri and nearby states, 2-3 days to central and western states, and 4 days to the West Coast, with major highways I-44, I-64, I-70, and I-55 marked.">
            <a:extLst>
              <a:ext uri="{FF2B5EF4-FFF2-40B4-BE49-F238E27FC236}">
                <a16:creationId xmlns:a16="http://schemas.microsoft.com/office/drawing/2014/main" id="{14B719DF-C308-370E-E513-4C6DE143A6AC}"/>
              </a:ext>
            </a:extLst>
          </p:cNvPr>
          <p:cNvPicPr>
            <a:picLocks noGrp="1" noChangeAspect="1"/>
          </p:cNvPicPr>
          <p:nvPr>
            <p:ph idx="1"/>
          </p:nvPr>
        </p:nvPicPr>
        <p:blipFill>
          <a:blip r:embed="rId2"/>
          <a:stretch>
            <a:fillRect/>
          </a:stretch>
        </p:blipFill>
        <p:spPr>
          <a:xfrm>
            <a:off x="1863103" y="1600200"/>
            <a:ext cx="8465794" cy="4525963"/>
          </a:xfrm>
          <a:prstGeom prst="rect">
            <a:avLst/>
          </a:prstGeom>
        </p:spPr>
      </p:pic>
    </p:spTree>
    <p:extLst>
      <p:ext uri="{BB962C8B-B14F-4D97-AF65-F5344CB8AC3E}">
        <p14:creationId xmlns:p14="http://schemas.microsoft.com/office/powerpoint/2010/main" val="1593250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DDD3-CB5F-F8AF-AF47-F80435E710C7}"/>
              </a:ext>
            </a:extLst>
          </p:cNvPr>
          <p:cNvSpPr>
            <a:spLocks noGrp="1"/>
          </p:cNvSpPr>
          <p:nvPr>
            <p:ph type="title"/>
          </p:nvPr>
        </p:nvSpPr>
        <p:spPr/>
        <p:txBody>
          <a:bodyPr/>
          <a:lstStyle/>
          <a:p>
            <a:r>
              <a:rPr lang="en-US"/>
              <a:t>St. Louis Region’s Rail Competitive Advantages</a:t>
            </a:r>
            <a:br>
              <a:rPr lang="en-US"/>
            </a:br>
            <a:r>
              <a:rPr lang="en-US" sz="2400"/>
              <a:t>Class 1 Rail Routes</a:t>
            </a:r>
          </a:p>
        </p:txBody>
      </p:sp>
      <p:pic>
        <p:nvPicPr>
          <p:cNvPr id="4" name="Content Placeholder 3" descr="Map showing National St. Louis Region Class 1 rail routes across the United States with key connections to major ports and logistic centers. The included key ties to color-coded rail lines representing different companies, including Union Pacific in red, Norfolk Southern in green, and CSX Transportation in orange, highlighting routes from cities like Vancouver, Seattle, Oakland, Newark, Norfolk, Savannah and New Orleans, to St. Louis.&#10;&#10;">
            <a:extLst>
              <a:ext uri="{FF2B5EF4-FFF2-40B4-BE49-F238E27FC236}">
                <a16:creationId xmlns:a16="http://schemas.microsoft.com/office/drawing/2014/main" id="{03DCD898-B4A3-D046-A354-A0CF32F7B411}"/>
              </a:ext>
            </a:extLst>
          </p:cNvPr>
          <p:cNvPicPr>
            <a:picLocks noGrp="1" noChangeAspect="1"/>
          </p:cNvPicPr>
          <p:nvPr>
            <p:ph idx="1"/>
          </p:nvPr>
        </p:nvPicPr>
        <p:blipFill>
          <a:blip r:embed="rId2"/>
          <a:stretch>
            <a:fillRect/>
          </a:stretch>
        </p:blipFill>
        <p:spPr>
          <a:xfrm>
            <a:off x="2634701" y="1417638"/>
            <a:ext cx="7079569" cy="4806070"/>
          </a:xfrm>
          <a:prstGeom prst="rect">
            <a:avLst/>
          </a:prstGeom>
        </p:spPr>
      </p:pic>
    </p:spTree>
    <p:extLst>
      <p:ext uri="{BB962C8B-B14F-4D97-AF65-F5344CB8AC3E}">
        <p14:creationId xmlns:p14="http://schemas.microsoft.com/office/powerpoint/2010/main" val="14757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ld map diagram illustrating St. Louis Regional Freightway's global rail and port connections, highlighting one location with global access. Key features include orange lines for Global Class 1 Rail Scheduled Service, blue lines for Global Class 1 Rail Service, and white lines for access to global ports, with marked logistics centers and major US and global ports."/>
          <p:cNvPicPr/>
          <p:nvPr/>
        </p:nvPicPr>
        <p:blipFill>
          <a:blip r:embed="rId3" cstate="print">
            <a:extLst>
              <a:ext uri="{28A0092B-C50C-407E-A947-70E740481C1C}">
                <a14:useLocalDpi xmlns:a14="http://schemas.microsoft.com/office/drawing/2010/main" val="0"/>
              </a:ext>
            </a:extLst>
          </a:blip>
          <a:stretch>
            <a:fillRect/>
          </a:stretch>
        </p:blipFill>
        <p:spPr bwMode="auto">
          <a:xfrm>
            <a:off x="485421" y="1352809"/>
            <a:ext cx="10671790" cy="5505190"/>
          </a:xfrm>
          <a:prstGeom prst="rect">
            <a:avLst/>
          </a:prstGeom>
          <a:noFill/>
        </p:spPr>
      </p:pic>
      <p:sp>
        <p:nvSpPr>
          <p:cNvPr id="7" name="Title 1">
            <a:extLst>
              <a:ext uri="{FF2B5EF4-FFF2-40B4-BE49-F238E27FC236}">
                <a16:creationId xmlns:a16="http://schemas.microsoft.com/office/drawing/2014/main" id="{F13CDAFD-938D-5C77-4495-F01D9DF7AF4B}"/>
              </a:ext>
            </a:extLst>
          </p:cNvPr>
          <p:cNvSpPr>
            <a:spLocks noGrp="1"/>
          </p:cNvSpPr>
          <p:nvPr>
            <p:ph type="title"/>
          </p:nvPr>
        </p:nvSpPr>
        <p:spPr>
          <a:xfrm>
            <a:off x="609600" y="274638"/>
            <a:ext cx="10972800" cy="1143000"/>
          </a:xfrm>
        </p:spPr>
        <p:txBody>
          <a:bodyPr/>
          <a:lstStyle/>
          <a:p>
            <a:r>
              <a:rPr lang="en-US"/>
              <a:t>St. Louis Region’s Rail Competitive Advantages</a:t>
            </a:r>
            <a:br>
              <a:rPr lang="en-US"/>
            </a:br>
            <a:r>
              <a:rPr lang="en-US" sz="2400"/>
              <a:t>Global Reach from America’s Heartland</a:t>
            </a:r>
          </a:p>
        </p:txBody>
      </p:sp>
    </p:spTree>
    <p:extLst>
      <p:ext uri="{BB962C8B-B14F-4D97-AF65-F5344CB8AC3E}">
        <p14:creationId xmlns:p14="http://schemas.microsoft.com/office/powerpoint/2010/main" val="916758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 illustrating St. Louis Region's Marine Highway with Global Connectivity. Map features routes connecting major U.S. cities along Mississippi, Missouri, and Ohio Rivers to global destinations via Gulf of Mexico. Key components include highlighted waterways, city labels, and directional arrows indicating connectivity to Pacific Rim through Panama Canal and Europe, Africa, Middle East regions.&#10;"/>
          <p:cNvPicPr/>
          <p:nvPr/>
        </p:nvPicPr>
        <p:blipFill>
          <a:blip r:embed="rId3"/>
          <a:stretch>
            <a:fillRect/>
          </a:stretch>
        </p:blipFill>
        <p:spPr>
          <a:xfrm>
            <a:off x="406400" y="1308248"/>
            <a:ext cx="10239022" cy="5759450"/>
          </a:xfrm>
          <a:prstGeom prst="rect">
            <a:avLst/>
          </a:prstGeom>
        </p:spPr>
      </p:pic>
      <p:sp>
        <p:nvSpPr>
          <p:cNvPr id="4" name="Title 3">
            <a:extLst>
              <a:ext uri="{FF2B5EF4-FFF2-40B4-BE49-F238E27FC236}">
                <a16:creationId xmlns:a16="http://schemas.microsoft.com/office/drawing/2014/main" id="{98C225D9-3C0E-5501-8334-336444345C61}"/>
              </a:ext>
            </a:extLst>
          </p:cNvPr>
          <p:cNvSpPr>
            <a:spLocks noGrp="1"/>
          </p:cNvSpPr>
          <p:nvPr>
            <p:ph type="title"/>
          </p:nvPr>
        </p:nvSpPr>
        <p:spPr/>
        <p:txBody>
          <a:bodyPr/>
          <a:lstStyle/>
          <a:p>
            <a:r>
              <a:rPr lang="en-US"/>
              <a:t>St. Louis Region’s Inland Water Competitive Advantages</a:t>
            </a:r>
          </a:p>
        </p:txBody>
      </p:sp>
    </p:spTree>
    <p:extLst>
      <p:ext uri="{BB962C8B-B14F-4D97-AF65-F5344CB8AC3E}">
        <p14:creationId xmlns:p14="http://schemas.microsoft.com/office/powerpoint/2010/main" val="1867053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827300-4CFF-C02A-1B74-DC8A1C0EBFB4}"/>
              </a:ext>
            </a:extLst>
          </p:cNvPr>
          <p:cNvSpPr>
            <a:spLocks noGrp="1"/>
          </p:cNvSpPr>
          <p:nvPr>
            <p:ph type="title"/>
          </p:nvPr>
        </p:nvSpPr>
        <p:spPr/>
        <p:txBody>
          <a:bodyPr/>
          <a:lstStyle/>
          <a:p>
            <a:r>
              <a:rPr lang="en-US"/>
              <a:t>STL Region – Home to The Ag Coast of America &amp;</a:t>
            </a:r>
            <a:br>
              <a:rPr lang="en-US"/>
            </a:br>
            <a:r>
              <a:rPr lang="en-US"/>
              <a:t>Most Efficient Inland Port</a:t>
            </a:r>
          </a:p>
        </p:txBody>
      </p:sp>
      <p:pic>
        <p:nvPicPr>
          <p:cNvPr id="1026" name="Picture 2" descr="A labeled map showing the St. Louis Regional Freightway along the Mississippi River, highlighting various agricultural and fertilizer-related facilities within a 15-mile section. Key components include company names, transportation modes (unit trains, barge, truck), and locations marked with white labels and arrows pointing to specific sites along the Mississippi River near St. Louis.&#10;&#10;AI Generated ">
            <a:extLst>
              <a:ext uri="{FF2B5EF4-FFF2-40B4-BE49-F238E27FC236}">
                <a16:creationId xmlns:a16="http://schemas.microsoft.com/office/drawing/2014/main" id="{85D5A9C4-5AE9-D599-5DE2-544C2B5CA81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86" r="3684"/>
          <a:stretch>
            <a:fillRect/>
          </a:stretch>
        </p:blipFill>
        <p:spPr bwMode="auto">
          <a:xfrm>
            <a:off x="0" y="1546552"/>
            <a:ext cx="7048692" cy="43704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66643" y="1546553"/>
            <a:ext cx="4881599" cy="4370427"/>
          </a:xfrm>
          <a:prstGeom prst="rect">
            <a:avLst/>
          </a:prstGeom>
          <a:solidFill>
            <a:schemeClr val="bg1">
              <a:lumMod val="85000"/>
            </a:schemeClr>
          </a:solidFill>
        </p:spPr>
        <p:txBody>
          <a:bodyPr wrap="square" rtlCol="0">
            <a:spAutoFit/>
          </a:bodyPr>
          <a:lstStyle/>
          <a:p>
            <a:pPr defTabSz="914377"/>
            <a:r>
              <a:rPr lang="en-US" sz="2000" b="1">
                <a:solidFill>
                  <a:srgbClr val="C94B21"/>
                </a:solidFill>
                <a:latin typeface="Calibri" panose="020F0502020204030204" pitchFamily="34" charset="0"/>
              </a:rPr>
              <a:t>Why is this area called the Ag Coast of America?</a:t>
            </a:r>
          </a:p>
          <a:p>
            <a:pPr marL="285744" indent="-285744" defTabSz="914377">
              <a:buClr>
                <a:srgbClr val="C94B21"/>
              </a:buClr>
              <a:buFont typeface="Wingdings" panose="05000000000000000000" pitchFamily="2" charset="2"/>
              <a:buChar char="Ø"/>
            </a:pPr>
            <a:r>
              <a:rPr lang="en-US">
                <a:solidFill>
                  <a:prstClr val="black"/>
                </a:solidFill>
                <a:latin typeface="Calibri" panose="020F0502020204030204" pitchFamily="34" charset="0"/>
              </a:rPr>
              <a:t>16 barge transfer facilities within a 15-mile section of the Mississippi handling agricultural and fertilizer products</a:t>
            </a:r>
          </a:p>
          <a:p>
            <a:pPr marL="285744" indent="-285744" defTabSz="914377">
              <a:buClr>
                <a:srgbClr val="C94B21"/>
              </a:buClr>
              <a:buFont typeface="Wingdings" panose="05000000000000000000" pitchFamily="2" charset="2"/>
              <a:buChar char="Ø"/>
            </a:pPr>
            <a:r>
              <a:rPr lang="en-US">
                <a:solidFill>
                  <a:prstClr val="black"/>
                </a:solidFill>
                <a:latin typeface="Calibri" panose="020F0502020204030204" pitchFamily="34" charset="0"/>
              </a:rPr>
              <a:t>Capacity: Over 150 barges in a day - the highest level of barge handling capacity ANYWHERE along the Mississippi River.</a:t>
            </a:r>
            <a:endParaRPr lang="en-US" b="1">
              <a:solidFill>
                <a:srgbClr val="AC600E"/>
              </a:solidFill>
              <a:latin typeface="Calibri" panose="020F0502020204030204" pitchFamily="34" charset="0"/>
            </a:endParaRPr>
          </a:p>
          <a:p>
            <a:pPr defTabSz="914377">
              <a:buClr>
                <a:srgbClr val="C94B21"/>
              </a:buClr>
            </a:pPr>
            <a:r>
              <a:rPr lang="en-US" sz="2000" b="1">
                <a:solidFill>
                  <a:srgbClr val="C00000"/>
                </a:solidFill>
                <a:latin typeface="Calibri" panose="020F0502020204030204" pitchFamily="34" charset="0"/>
              </a:rPr>
              <a:t>STL Region Remains Home to the Nation’s Most Efficient Inland Port </a:t>
            </a:r>
          </a:p>
          <a:p>
            <a:pPr marL="342900" indent="-342900" defTabSz="914377">
              <a:buClr>
                <a:srgbClr val="C94B21"/>
              </a:buClr>
              <a:buFont typeface="Wingdings" panose="05000000000000000000" pitchFamily="2" charset="2"/>
              <a:buChar char="Ø"/>
            </a:pPr>
            <a:r>
              <a:rPr lang="en-US">
                <a:latin typeface="Calibri" panose="020F0502020204030204" pitchFamily="34" charset="0"/>
              </a:rPr>
              <a:t>#1 Ports of Cincinnati-Northern KY  (225 miles)</a:t>
            </a:r>
          </a:p>
          <a:p>
            <a:pPr marL="342900" indent="-342900" defTabSz="914377">
              <a:buClr>
                <a:srgbClr val="C94B21"/>
              </a:buClr>
              <a:buFont typeface="Wingdings" panose="05000000000000000000" pitchFamily="2" charset="2"/>
              <a:buChar char="Ø"/>
            </a:pPr>
            <a:r>
              <a:rPr lang="en-US">
                <a:latin typeface="Calibri" panose="020F0502020204030204" pitchFamily="34" charset="0"/>
              </a:rPr>
              <a:t>#2 Mid-Ohio Valley Port District       (217 miles)</a:t>
            </a:r>
          </a:p>
          <a:p>
            <a:pPr marL="342900" indent="-342900" defTabSz="914377">
              <a:buClr>
                <a:srgbClr val="C94B21"/>
              </a:buClr>
              <a:buFont typeface="Wingdings" panose="05000000000000000000" pitchFamily="2" charset="2"/>
              <a:buChar char="Ø"/>
            </a:pPr>
            <a:r>
              <a:rPr lang="en-US">
                <a:latin typeface="Calibri" panose="020F0502020204030204" pitchFamily="34" charset="0"/>
              </a:rPr>
              <a:t>#3 Huntington-Tristate, KY, OH, WV (199 miles)</a:t>
            </a:r>
          </a:p>
          <a:p>
            <a:pPr marL="342900" indent="-342900" defTabSz="914377">
              <a:buClr>
                <a:srgbClr val="C94B21"/>
              </a:buClr>
              <a:buFont typeface="Wingdings" panose="05000000000000000000" pitchFamily="2" charset="2"/>
              <a:buChar char="Ø"/>
            </a:pPr>
            <a:r>
              <a:rPr lang="en-US">
                <a:latin typeface="Calibri" panose="020F0502020204030204" pitchFamily="34" charset="0"/>
              </a:rPr>
              <a:t>#4 Southern Indiana District Port     (356 miles)</a:t>
            </a:r>
          </a:p>
          <a:p>
            <a:pPr marL="342900" indent="-342900" defTabSz="914377">
              <a:buClr>
                <a:srgbClr val="C94B21"/>
              </a:buClr>
              <a:buFont typeface="Wingdings" panose="05000000000000000000" pitchFamily="2" charset="2"/>
              <a:buChar char="Ø"/>
            </a:pPr>
            <a:r>
              <a:rPr lang="en-US">
                <a:latin typeface="Calibri" panose="020F0502020204030204" pitchFamily="34" charset="0"/>
              </a:rPr>
              <a:t>#5 St. Louis Metro Port, IL and MO  (  70 miles)</a:t>
            </a:r>
          </a:p>
        </p:txBody>
      </p:sp>
    </p:spTree>
    <p:extLst>
      <p:ext uri="{BB962C8B-B14F-4D97-AF65-F5344CB8AC3E}">
        <p14:creationId xmlns:p14="http://schemas.microsoft.com/office/powerpoint/2010/main" val="3025572399"/>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STL Freightw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L Freightway" id="{D23E1211-0460-4E8D-853F-7E7B62B1F78E}" vid="{4FEE9CF4-8F07-4CA7-80A2-D134C2CEEB8A}"/>
    </a:ext>
  </a:extLst>
</a:theme>
</file>

<file path=ppt/theme/theme10.xml><?xml version="1.0" encoding="utf-8"?>
<a:theme xmlns:a="http://schemas.openxmlformats.org/drawingml/2006/main" name="2_tru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pla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pla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r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ru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STL Freightw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L Freightway" id="{D23E1211-0460-4E8D-853F-7E7B62B1F78E}" vid="{4FEE9CF4-8F07-4CA7-80A2-D134C2CEEB8A}"/>
    </a:ext>
  </a:extLst>
</a:theme>
</file>

<file path=ppt/theme/theme6.xml><?xml version="1.0" encoding="utf-8"?>
<a:theme xmlns:a="http://schemas.openxmlformats.org/drawingml/2006/main" name="tr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bar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tr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tr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7fc8576-8cde-4365-9022-45e06fc601dd" xsi:nil="true"/>
    <Image xmlns="c6ba6372-b316-4003-afab-a86d616b807e" xsi:nil="true"/>
    <lcf76f155ced4ddcb4097134ff3c332f xmlns="c6ba6372-b316-4003-afab-a86d616b807e">
      <Terms xmlns="http://schemas.microsoft.com/office/infopath/2007/PartnerControls"/>
    </lcf76f155ced4ddcb4097134ff3c332f>
    <SharedWithUsers xmlns="d7fc8576-8cde-4365-9022-45e06fc601dd">
      <UserInfo>
        <DisplayName>Beck, Patti K.</DisplayName>
        <AccountId>1284</AccountId>
        <AccountType/>
      </UserInfo>
      <UserInfo>
        <DisplayName>tmzimmerman</DisplayName>
        <AccountId>1617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4852D4A8142D419EA7C1E0FD04439F" ma:contentTypeVersion="20" ma:contentTypeDescription="Create a new document." ma:contentTypeScope="" ma:versionID="a46f638c3efe46061667a8a07aa21e52">
  <xsd:schema xmlns:xsd="http://www.w3.org/2001/XMLSchema" xmlns:xs="http://www.w3.org/2001/XMLSchema" xmlns:p="http://schemas.microsoft.com/office/2006/metadata/properties" xmlns:ns2="c6ba6372-b316-4003-afab-a86d616b807e" xmlns:ns3="d7fc8576-8cde-4365-9022-45e06fc601dd" targetNamespace="http://schemas.microsoft.com/office/2006/metadata/properties" ma:root="true" ma:fieldsID="4cd9ed60798263bcf5f2a09b18d825e9" ns2:_="" ns3:_="">
    <xsd:import namespace="c6ba6372-b316-4003-afab-a86d616b807e"/>
    <xsd:import namespace="d7fc8576-8cde-4365-9022-45e06fc601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Imag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ba6372-b316-4003-afab-a86d616b80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3968839-ad5c-41d9-9866-4383280594d5"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fc8576-8cde-4365-9022-45e06fc601d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fdcad7d-5dee-4229-8972-be2b99e158d7}" ma:internalName="TaxCatchAll" ma:showField="CatchAllData" ma:web="d7fc8576-8cde-4365-9022-45e06fc601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CE0F6A-3490-4211-B7CB-4D857358D6E6}">
  <ds:schemaRefs>
    <ds:schemaRef ds:uri="c6ba6372-b316-4003-afab-a86d616b807e"/>
    <ds:schemaRef ds:uri="d7fc8576-8cde-4365-9022-45e06fc601d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2FC1635-B7D8-4EB1-BDE0-A112D8C681C0}">
  <ds:schemaRefs>
    <ds:schemaRef ds:uri="http://schemas.microsoft.com/sharepoint/v3/contenttype/forms"/>
  </ds:schemaRefs>
</ds:datastoreItem>
</file>

<file path=customXml/itemProps3.xml><?xml version="1.0" encoding="utf-8"?>
<ds:datastoreItem xmlns:ds="http://schemas.openxmlformats.org/officeDocument/2006/customXml" ds:itemID="{009AC3AB-0CC6-4DFE-9CD5-F15F8CB6AFBE}">
  <ds:schemaRefs>
    <ds:schemaRef ds:uri="c6ba6372-b316-4003-afab-a86d616b807e"/>
    <ds:schemaRef ds:uri="d7fc8576-8cde-4365-9022-45e06fc601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STL Freightway</Template>
  <TotalTime>0</TotalTime>
  <Words>1336</Words>
  <Application>Microsoft Office PowerPoint</Application>
  <PresentationFormat>Widescreen</PresentationFormat>
  <Paragraphs>144</Paragraphs>
  <Slides>35</Slides>
  <Notes>18</Notes>
  <HiddenSlides>0</HiddenSlides>
  <MMClips>0</MMClips>
  <ScaleCrop>false</ScaleCrop>
  <HeadingPairs>
    <vt:vector size="4" baseType="variant">
      <vt:variant>
        <vt:lpstr>Theme</vt:lpstr>
      </vt:variant>
      <vt:variant>
        <vt:i4>12</vt:i4>
      </vt:variant>
      <vt:variant>
        <vt:lpstr>Slide Titles</vt:lpstr>
      </vt:variant>
      <vt:variant>
        <vt:i4>35</vt:i4>
      </vt:variant>
    </vt:vector>
  </HeadingPairs>
  <TitlesOfParts>
    <vt:vector size="47" baseType="lpstr">
      <vt:lpstr>STL Freightway</vt:lpstr>
      <vt:lpstr>barge</vt:lpstr>
      <vt:lpstr>plane</vt:lpstr>
      <vt:lpstr>truck</vt:lpstr>
      <vt:lpstr>1_STL Freightway</vt:lpstr>
      <vt:lpstr>train</vt:lpstr>
      <vt:lpstr>3_barge</vt:lpstr>
      <vt:lpstr>1_train</vt:lpstr>
      <vt:lpstr>2_train</vt:lpstr>
      <vt:lpstr>2_truck</vt:lpstr>
      <vt:lpstr>7_plane</vt:lpstr>
      <vt:lpstr>2_plane</vt:lpstr>
      <vt:lpstr>St. Louis Region’s World Class  Logistics Hub Infrastructure &amp; Global Competitiveness </vt:lpstr>
      <vt:lpstr>Bi-State Development: Multimodal Enterprises</vt:lpstr>
      <vt:lpstr>The Freightway Mission and Goals</vt:lpstr>
      <vt:lpstr>Marketing Purpose</vt:lpstr>
      <vt:lpstr>St. Louis Region – Epicenter of the Midwest! Why the STL region? This graphic answers the question.</vt:lpstr>
      <vt:lpstr>St. Louis Region’s Rail Competitive Advantages Class 1 Rail Routes</vt:lpstr>
      <vt:lpstr>St. Louis Region’s Rail Competitive Advantages Global Reach from America’s Heartland</vt:lpstr>
      <vt:lpstr>St. Louis Region’s Inland Water Competitive Advantages</vt:lpstr>
      <vt:lpstr>STL Region – Home to The Ag Coast of America &amp; Most Efficient Inland Port</vt:lpstr>
      <vt:lpstr>The STL region plays an important role during supply chain disruptions.</vt:lpstr>
      <vt:lpstr>World Class Logistics Hub Infrastructure &amp; Global Competitiveness This is global commerce! </vt:lpstr>
      <vt:lpstr>Ag Coast of America Riverboat Cruise  Connecting the classroom to the Mississippi River </vt:lpstr>
      <vt:lpstr>TheFreightway.com Streamlining the Site Selection for Multimodal Shippers </vt:lpstr>
      <vt:lpstr>Updates: Featured Industrial Real Estate Sites</vt:lpstr>
      <vt:lpstr>Rail-Served Sites Updates</vt:lpstr>
      <vt:lpstr>Marketing &amp; PR Updates</vt:lpstr>
      <vt:lpstr>FreightWeekSTL 2025 – Cover  Story</vt:lpstr>
      <vt:lpstr>FreightWeekSTL 2025  Media Coverage - Local</vt:lpstr>
      <vt:lpstr>Aerospace and Aviation</vt:lpstr>
      <vt:lpstr>St. Louis Regional Aerospace and Aviation Task Force  Roadmaps Launch/One Year Anniversary</vt:lpstr>
      <vt:lpstr>Photo highlights of the launch of the Careers Roadmap</vt:lpstr>
      <vt:lpstr>Raising Awareness Year-Round through media coverage in Outlets like Site Selection Magazine</vt:lpstr>
      <vt:lpstr>2026 Updates and New Projects</vt:lpstr>
      <vt:lpstr>2026 Freightway Priority Projects List Project-specific and regional freight advocacy efforts</vt:lpstr>
      <vt:lpstr>Tracking Progress - I-70 Project Location Updates</vt:lpstr>
      <vt:lpstr>2026 UPDATES Priority Projects List  I-55 from Rte. Z to 67 (MO)</vt:lpstr>
      <vt:lpstr>2026 UPDATES Priority Projects List I-270 over Mississippi River Bridge Replacement </vt:lpstr>
      <vt:lpstr>New Terminal for St. Louis Lambert International Airport (MO) and I-70 Improvements from MO River to Hanley Rd</vt:lpstr>
      <vt:lpstr>Media Coverage Sample for Priority Projects from print edition of Midwest Contractor</vt:lpstr>
      <vt:lpstr>Site Selection &amp; Location Strategy </vt:lpstr>
      <vt:lpstr>FreightWeekSTL 2026</vt:lpstr>
      <vt:lpstr>Highlights of this Year’s FeightWeekSTL</vt:lpstr>
      <vt:lpstr>Highlights of FreightWeekSTL 2026</vt:lpstr>
      <vt:lpstr>Next Steps/Upcoming Meetings &amp; Events</vt:lpstr>
      <vt:lpstr>TheFreightway.com and mclamie@TheFreightway.com Thank you!</vt:lpstr>
    </vt:vector>
  </TitlesOfParts>
  <Company>Metro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Teklu, Yodit F.</dc:creator>
  <cp:lastModifiedBy>Lamie, Mary C</cp:lastModifiedBy>
  <cp:revision>3</cp:revision>
  <cp:lastPrinted>2023-02-14T13:27:50Z</cp:lastPrinted>
  <dcterms:created xsi:type="dcterms:W3CDTF">2016-11-22T16:17:00Z</dcterms:created>
  <dcterms:modified xsi:type="dcterms:W3CDTF">2026-04-08T17:42:37Z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0x010100234852D4A8142D419EA7C1E0FD04439F</vt:lpwstr>
  </property>
  <property fmtid="{D5CDD505-2E9C-101B-9397-08002B2CF9AE}" pid="3" name="MediaServiceImageTags">
    <vt:lpwstr/>
  </property>
  <property fmtid="{D5CDD505-2E9C-101B-9397-08002B2CF9AE}" pid="4" name="MSIP_Label_14acf5fd-da93-40c4-b9cd-6de5667c8cf7_Enabled">
    <vt:lpwstr>true</vt:lpwstr>
  </property>
  <property fmtid="{D5CDD505-2E9C-101B-9397-08002B2CF9AE}" pid="5" name="MSIP_Label_14acf5fd-da93-40c4-b9cd-6de5667c8cf7_SetDate">
    <vt:lpwstr>2026-03-30T19:03:38Z</vt:lpwstr>
  </property>
  <property fmtid="{D5CDD505-2E9C-101B-9397-08002B2CF9AE}" pid="6" name="MSIP_Label_14acf5fd-da93-40c4-b9cd-6de5667c8cf7_Method">
    <vt:lpwstr>Standard</vt:lpwstr>
  </property>
  <property fmtid="{D5CDD505-2E9C-101B-9397-08002B2CF9AE}" pid="7" name="MSIP_Label_14acf5fd-da93-40c4-b9cd-6de5667c8cf7_Name">
    <vt:lpwstr>Public</vt:lpwstr>
  </property>
  <property fmtid="{D5CDD505-2E9C-101B-9397-08002B2CF9AE}" pid="8" name="MSIP_Label_14acf5fd-da93-40c4-b9cd-6de5667c8cf7_SiteId">
    <vt:lpwstr>15bea686-8ad1-45fe-bb4a-e9fedd6c302b</vt:lpwstr>
  </property>
  <property fmtid="{D5CDD505-2E9C-101B-9397-08002B2CF9AE}" pid="9" name="MSIP_Label_14acf5fd-da93-40c4-b9cd-6de5667c8cf7_ActionId">
    <vt:lpwstr>b58bb0f1-d605-4a3a-90e7-1dc1357b17fb</vt:lpwstr>
  </property>
  <property fmtid="{D5CDD505-2E9C-101B-9397-08002B2CF9AE}" pid="10" name="MSIP_Label_14acf5fd-da93-40c4-b9cd-6de5667c8cf7_ContentBits">
    <vt:lpwstr>0</vt:lpwstr>
  </property>
  <property fmtid="{D5CDD505-2E9C-101B-9397-08002B2CF9AE}" pid="11" name="MSIP_Label_14acf5fd-da93-40c4-b9cd-6de5667c8cf7_Tag">
    <vt:lpwstr>10, 3, 0, 2</vt:lpwstr>
  </property>
</Properties>
</file>