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71" r:id="rId5"/>
  </p:sldMasterIdLst>
  <p:notesMasterIdLst>
    <p:notesMasterId r:id="rId55"/>
  </p:notesMasterIdLst>
  <p:handoutMasterIdLst>
    <p:handoutMasterId r:id="rId56"/>
  </p:handoutMasterIdLst>
  <p:sldIdLst>
    <p:sldId id="256" r:id="rId6"/>
    <p:sldId id="1087" r:id="rId7"/>
    <p:sldId id="307" r:id="rId8"/>
    <p:sldId id="1077" r:id="rId9"/>
    <p:sldId id="1096" r:id="rId10"/>
    <p:sldId id="1097" r:id="rId11"/>
    <p:sldId id="303" r:id="rId12"/>
    <p:sldId id="305" r:id="rId13"/>
    <p:sldId id="306" r:id="rId14"/>
    <p:sldId id="275" r:id="rId15"/>
    <p:sldId id="318" r:id="rId16"/>
    <p:sldId id="1103" r:id="rId17"/>
    <p:sldId id="1069" r:id="rId18"/>
    <p:sldId id="1104" r:id="rId19"/>
    <p:sldId id="1074" r:id="rId20"/>
    <p:sldId id="334" r:id="rId21"/>
    <p:sldId id="340" r:id="rId22"/>
    <p:sldId id="337" r:id="rId23"/>
    <p:sldId id="296" r:id="rId24"/>
    <p:sldId id="292" r:id="rId25"/>
    <p:sldId id="321" r:id="rId26"/>
    <p:sldId id="257" r:id="rId27"/>
    <p:sldId id="322" r:id="rId28"/>
    <p:sldId id="323" r:id="rId29"/>
    <p:sldId id="325" r:id="rId30"/>
    <p:sldId id="326" r:id="rId31"/>
    <p:sldId id="264" r:id="rId32"/>
    <p:sldId id="327" r:id="rId33"/>
    <p:sldId id="328" r:id="rId34"/>
    <p:sldId id="329" r:id="rId35"/>
    <p:sldId id="331" r:id="rId36"/>
    <p:sldId id="333" r:id="rId37"/>
    <p:sldId id="1079" r:id="rId38"/>
    <p:sldId id="1081" r:id="rId39"/>
    <p:sldId id="1101" r:id="rId40"/>
    <p:sldId id="1102" r:id="rId41"/>
    <p:sldId id="1100" r:id="rId42"/>
    <p:sldId id="1084" r:id="rId43"/>
    <p:sldId id="281" r:id="rId44"/>
    <p:sldId id="1088" r:id="rId45"/>
    <p:sldId id="1089" r:id="rId46"/>
    <p:sldId id="1090" r:id="rId47"/>
    <p:sldId id="1091" r:id="rId48"/>
    <p:sldId id="1092" r:id="rId49"/>
    <p:sldId id="1093" r:id="rId50"/>
    <p:sldId id="1094" r:id="rId51"/>
    <p:sldId id="1095" r:id="rId52"/>
    <p:sldId id="267" r:id="rId53"/>
    <p:sldId id="341" r:id="rId54"/>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06F0C64-F28E-47A3-A8D3-64BDF4239266}">
          <p14:sldIdLst>
            <p14:sldId id="256"/>
            <p14:sldId id="1087"/>
            <p14:sldId id="307"/>
            <p14:sldId id="1077"/>
            <p14:sldId id="1096"/>
            <p14:sldId id="1097"/>
            <p14:sldId id="303"/>
            <p14:sldId id="305"/>
            <p14:sldId id="306"/>
            <p14:sldId id="275"/>
            <p14:sldId id="318"/>
            <p14:sldId id="1103"/>
            <p14:sldId id="1069"/>
            <p14:sldId id="1104"/>
            <p14:sldId id="1074"/>
            <p14:sldId id="334"/>
            <p14:sldId id="340"/>
            <p14:sldId id="337"/>
            <p14:sldId id="296"/>
            <p14:sldId id="292"/>
            <p14:sldId id="321"/>
            <p14:sldId id="257"/>
            <p14:sldId id="322"/>
            <p14:sldId id="323"/>
            <p14:sldId id="325"/>
            <p14:sldId id="326"/>
            <p14:sldId id="264"/>
            <p14:sldId id="327"/>
            <p14:sldId id="328"/>
            <p14:sldId id="329"/>
            <p14:sldId id="331"/>
            <p14:sldId id="333"/>
            <p14:sldId id="1079"/>
            <p14:sldId id="1081"/>
            <p14:sldId id="1101"/>
            <p14:sldId id="1102"/>
            <p14:sldId id="1100"/>
            <p14:sldId id="1084"/>
            <p14:sldId id="281"/>
            <p14:sldId id="1088"/>
            <p14:sldId id="1089"/>
            <p14:sldId id="1090"/>
            <p14:sldId id="1091"/>
            <p14:sldId id="1092"/>
            <p14:sldId id="1093"/>
            <p14:sldId id="1094"/>
            <p14:sldId id="1095"/>
            <p14:sldId id="267"/>
            <p14:sldId id="34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124DC7-05CE-010A-880B-304A60837789}" name="Short, Michael A" initials="SA" userId="S::michael.short@illinois.gov::74611c5e-b205-448a-9310-4995c34cd9af" providerId="AD"/>
  <p188:author id="{4C9040EF-5027-5567-57EA-44D5E9E2FFBD}" name="Duncan, Faith A" initials="DA" userId="S::faith.duncan@illinois.gov::543482d0-663b-4913-8cef-a97506ac089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6949" autoAdjust="0"/>
  </p:normalViewPr>
  <p:slideViewPr>
    <p:cSldViewPr snapToGrid="0">
      <p:cViewPr varScale="1">
        <p:scale>
          <a:sx n="64" d="100"/>
          <a:sy n="64" d="100"/>
        </p:scale>
        <p:origin x="1397" y="53"/>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5" d="100"/>
          <a:sy n="95" d="100"/>
        </p:scale>
        <p:origin x="361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03FB87-790C-4850-A90C-12C5FF4B94DC}"/>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F8127921-F9C4-44F3-AC5F-130B6A406C02}"/>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6E59275-AFE1-4999-B78A-D0D76B9F2B0B}" type="datetimeFigureOut">
              <a:rPr lang="en-US" smtClean="0"/>
              <a:t>4/8/2026</a:t>
            </a:fld>
            <a:endParaRPr lang="en-US" dirty="0"/>
          </a:p>
        </p:txBody>
      </p:sp>
      <p:sp>
        <p:nvSpPr>
          <p:cNvPr id="4" name="Footer Placeholder 3">
            <a:extLst>
              <a:ext uri="{FF2B5EF4-FFF2-40B4-BE49-F238E27FC236}">
                <a16:creationId xmlns:a16="http://schemas.microsoft.com/office/drawing/2014/main" id="{4765E047-F1CB-4066-A459-9EDC95F2E610}"/>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8A77EF5-5277-4BAF-8BB4-2E02103988E5}"/>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6B668C69-0C3E-40A2-B4A0-B2C8B71D8E3A}" type="slidenum">
              <a:rPr lang="en-US" smtClean="0"/>
              <a:t>‹#›</a:t>
            </a:fld>
            <a:endParaRPr lang="en-US" dirty="0"/>
          </a:p>
        </p:txBody>
      </p:sp>
    </p:spTree>
    <p:extLst>
      <p:ext uri="{BB962C8B-B14F-4D97-AF65-F5344CB8AC3E}">
        <p14:creationId xmlns:p14="http://schemas.microsoft.com/office/powerpoint/2010/main" val="2051586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3EADD7A-FE61-48EE-BE0E-8546E5401374}" type="datetimeFigureOut">
              <a:rPr lang="en-US" smtClean="0"/>
              <a:t>4/8/2026</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EE000EEB-8338-48D7-8EE8-EE0082EF7602}" type="slidenum">
              <a:rPr lang="en-US" smtClean="0"/>
              <a:t>‹#›</a:t>
            </a:fld>
            <a:endParaRPr lang="en-US" dirty="0"/>
          </a:p>
        </p:txBody>
      </p:sp>
    </p:spTree>
    <p:extLst>
      <p:ext uri="{BB962C8B-B14F-4D97-AF65-F5344CB8AC3E}">
        <p14:creationId xmlns:p14="http://schemas.microsoft.com/office/powerpoint/2010/main" val="376777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 it is great to be here.  I appreciate the opportunity to speak with you today.</a:t>
            </a:r>
          </a:p>
          <a:p>
            <a:endParaRPr lang="en-US" dirty="0"/>
          </a:p>
          <a:p>
            <a:r>
              <a:rPr lang="en-US" dirty="0"/>
              <a:t>I know you just heard a little bit about me, so I’ll skip the formal introduction and jump right in.  </a:t>
            </a:r>
          </a:p>
          <a:p>
            <a:endParaRPr lang="en-US" dirty="0"/>
          </a:p>
          <a:p>
            <a:r>
              <a:rPr lang="en-US" dirty="0"/>
              <a:t>Before I do that, I want to get a quick feel for the room. </a:t>
            </a:r>
          </a:p>
          <a:p>
            <a:endParaRPr lang="en-US" dirty="0"/>
          </a:p>
          <a:p>
            <a:pPr marL="171450" indent="-171450">
              <a:buFont typeface="Arial" panose="020B0604020202020204" pitchFamily="34" charset="0"/>
              <a:buChar char="•"/>
            </a:pPr>
            <a:r>
              <a:rPr lang="en-US" dirty="0"/>
              <a:t>How many of you have worked with IDOT before?</a:t>
            </a:r>
          </a:p>
          <a:p>
            <a:pPr marL="171450" indent="-171450">
              <a:buFont typeface="Arial" panose="020B0604020202020204" pitchFamily="34" charset="0"/>
              <a:buChar char="•"/>
            </a:pPr>
            <a:r>
              <a:rPr lang="en-US" dirty="0"/>
              <a:t>How many of you are in engineering?</a:t>
            </a:r>
          </a:p>
          <a:p>
            <a:pPr marL="171450" indent="-171450">
              <a:buFont typeface="Arial" panose="020B0604020202020204" pitchFamily="34" charset="0"/>
              <a:buChar char="•"/>
            </a:pPr>
            <a:r>
              <a:rPr lang="en-US" dirty="0"/>
              <a:t>Construction?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Alright – perfect.  That helps me tailor what I focus on today.</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a:t>
            </a:fld>
            <a:endParaRPr lang="en-US" dirty="0"/>
          </a:p>
        </p:txBody>
      </p:sp>
    </p:spTree>
    <p:extLst>
      <p:ext uri="{BB962C8B-B14F-4D97-AF65-F5344CB8AC3E}">
        <p14:creationId xmlns:p14="http://schemas.microsoft.com/office/powerpoint/2010/main" val="400533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3978196"/>
          </a:xfrm>
        </p:spPr>
        <p:txBody>
          <a:bodyPr/>
          <a:lstStyle/>
          <a:p>
            <a:pPr marL="171450" indent="-171450">
              <a:buFont typeface="Arial" panose="020B0604020202020204" pitchFamily="34" charset="0"/>
              <a:buChar char="•"/>
            </a:pPr>
            <a:r>
              <a:rPr lang="en-US" b="1" dirty="0"/>
              <a:t>The I-270 Mississippi River Bridge </a:t>
            </a:r>
            <a:r>
              <a:rPr lang="en-US" dirty="0"/>
              <a:t>is the single largest contract in District 8’s history, at $496 M.  This was a joint letting with MoDOT.  MoDOT had a contract for the Riverview Drive interchange on their side, and IDOT had the bridge contract.  The tied bidding process required that the successful contractor be the low bidder across both contracts combined, which was unique and complex coordination effort between the two states.</a:t>
            </a:r>
          </a:p>
          <a:p>
            <a:pPr marL="171450" indent="-171450">
              <a:buFont typeface="Arial" panose="020B0604020202020204" pitchFamily="34" charset="0"/>
              <a:buChar char="•"/>
            </a:pPr>
            <a:r>
              <a:rPr lang="en-US" b="1" dirty="0"/>
              <a:t>Air Mobility Drive </a:t>
            </a:r>
            <a:r>
              <a:rPr lang="en-US" dirty="0"/>
              <a:t>– near the base, this project extends 158 from 161 down to 177.  Once complete, this new section will become Route 158, giving direction access to 177, and the current section of 158 will become unmarked.</a:t>
            </a:r>
          </a:p>
          <a:p>
            <a:pPr marL="171450" indent="-171450">
              <a:buFont typeface="Arial" panose="020B0604020202020204" pitchFamily="34" charset="0"/>
              <a:buChar char="•"/>
            </a:pPr>
            <a:r>
              <a:rPr lang="en-US" b="1" dirty="0"/>
              <a:t>I-64 Six Laning from Greenmount West to 158 </a:t>
            </a:r>
            <a:r>
              <a:rPr lang="en-US" dirty="0"/>
              <a:t>– right now there is a 2 lane gap in an otherwise 6 lane corridor.  This project fills that gap, giving continuous six lane travel from I-55 all the way to Greenmount Rd.</a:t>
            </a:r>
          </a:p>
          <a:p>
            <a:pPr marL="171450" indent="-171450">
              <a:buFont typeface="Arial" panose="020B0604020202020204" pitchFamily="34" charset="0"/>
              <a:buChar char="•"/>
            </a:pPr>
            <a:r>
              <a:rPr lang="en-US" b="1" dirty="0"/>
              <a:t>I-55 over the B&amp;O Railroad</a:t>
            </a:r>
            <a:r>
              <a:rPr lang="en-US" dirty="0"/>
              <a:t> – A major bridge project near the racetrack. There’s a lot of work happening underneath the structure, with lane closures on top to repair joints.</a:t>
            </a:r>
          </a:p>
          <a:p>
            <a:pPr marL="171450" indent="-171450">
              <a:buFont typeface="Arial" panose="020B0604020202020204" pitchFamily="34" charset="0"/>
              <a:buChar char="•"/>
            </a:pPr>
            <a:r>
              <a:rPr lang="en-US" b="1" dirty="0"/>
              <a:t>I-64 Resurfacing </a:t>
            </a:r>
            <a:r>
              <a:rPr lang="en-US" dirty="0"/>
              <a:t>– The pavement was wearing, especially along the lane and shoulder edges which required a full asphalt replacement to maintain safety and smooth travel. </a:t>
            </a:r>
          </a:p>
          <a:p>
            <a:pPr marL="171450" indent="-171450">
              <a:buFont typeface="Arial" panose="020B0604020202020204" pitchFamily="34" charset="0"/>
              <a:buChar char="•"/>
            </a:pPr>
            <a:r>
              <a:rPr lang="en-US" b="1" dirty="0"/>
              <a:t>Chester Bridge Replacement</a:t>
            </a:r>
            <a:r>
              <a:rPr lang="en-US" dirty="0"/>
              <a:t> – A MoDOT led design build project.  IDOT is participating with 50% of the main span cost. Progress is excellent and there is even a drone you can follow online to watch construction updates in real time.  If you scan that QR code, it will take you to the site.</a:t>
            </a:r>
          </a:p>
        </p:txBody>
      </p:sp>
      <p:sp>
        <p:nvSpPr>
          <p:cNvPr id="4" name="Slide Number Placeholder 3"/>
          <p:cNvSpPr>
            <a:spLocks noGrp="1"/>
          </p:cNvSpPr>
          <p:nvPr>
            <p:ph type="sldNum" sz="quarter" idx="5"/>
          </p:nvPr>
        </p:nvSpPr>
        <p:spPr/>
        <p:txBody>
          <a:bodyPr/>
          <a:lstStyle/>
          <a:p>
            <a:fld id="{A271F0B3-7BF8-4EC4-9B12-4C902089B99A}" type="slidenum">
              <a:rPr lang="en-US" smtClean="0"/>
              <a:t>10</a:t>
            </a:fld>
            <a:endParaRPr lang="en-US" dirty="0"/>
          </a:p>
        </p:txBody>
      </p:sp>
    </p:spTree>
    <p:extLst>
      <p:ext uri="{BB962C8B-B14F-4D97-AF65-F5344CB8AC3E}">
        <p14:creationId xmlns:p14="http://schemas.microsoft.com/office/powerpoint/2010/main" val="2310215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81272-29E6-2FF1-492D-6B5D8E5DDE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EAA49-EFE9-398F-592E-B9F990AFB9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131C2-733A-425C-DFE6-F3CA5AC196E0}"/>
              </a:ext>
            </a:extLst>
          </p:cNvPr>
          <p:cNvSpPr>
            <a:spLocks noGrp="1"/>
          </p:cNvSpPr>
          <p:nvPr>
            <p:ph type="body" idx="1"/>
          </p:nvPr>
        </p:nvSpPr>
        <p:spPr/>
        <p:txBody>
          <a:bodyPr/>
          <a:lstStyle/>
          <a:p>
            <a:r>
              <a:rPr lang="en-US" dirty="0"/>
              <a:t>Here are a few more projects currently underway in District 8.   An interchange realignment, bridge repairs, and resurfacing.</a:t>
            </a:r>
          </a:p>
        </p:txBody>
      </p:sp>
      <p:sp>
        <p:nvSpPr>
          <p:cNvPr id="4" name="Slide Number Placeholder 3">
            <a:extLst>
              <a:ext uri="{FF2B5EF4-FFF2-40B4-BE49-F238E27FC236}">
                <a16:creationId xmlns:a16="http://schemas.microsoft.com/office/drawing/2014/main" id="{1B893708-DD79-1A76-3A27-2688086D0333}"/>
              </a:ext>
            </a:extLst>
          </p:cNvPr>
          <p:cNvSpPr>
            <a:spLocks noGrp="1"/>
          </p:cNvSpPr>
          <p:nvPr>
            <p:ph type="sldNum" sz="quarter" idx="5"/>
          </p:nvPr>
        </p:nvSpPr>
        <p:spPr/>
        <p:txBody>
          <a:bodyPr/>
          <a:lstStyle/>
          <a:p>
            <a:fld id="{A271F0B3-7BF8-4EC4-9B12-4C902089B99A}" type="slidenum">
              <a:rPr lang="en-US" smtClean="0"/>
              <a:t>11</a:t>
            </a:fld>
            <a:endParaRPr lang="en-US" dirty="0"/>
          </a:p>
        </p:txBody>
      </p:sp>
    </p:spTree>
    <p:extLst>
      <p:ext uri="{BB962C8B-B14F-4D97-AF65-F5344CB8AC3E}">
        <p14:creationId xmlns:p14="http://schemas.microsoft.com/office/powerpoint/2010/main" val="160080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403E4-C3E4-078A-0C91-C9D14B349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47B17A-4370-CE6F-F26F-5A60F591D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7F4D8E-DC0D-6D1F-3078-27CEEE2789C2}"/>
              </a:ext>
            </a:extLst>
          </p:cNvPr>
          <p:cNvSpPr>
            <a:spLocks noGrp="1"/>
          </p:cNvSpPr>
          <p:nvPr>
            <p:ph type="body" idx="1"/>
          </p:nvPr>
        </p:nvSpPr>
        <p:spPr/>
        <p:txBody>
          <a:bodyPr/>
          <a:lstStyle/>
          <a:p>
            <a:r>
              <a:rPr lang="en-US" dirty="0"/>
              <a:t>Now that we have taken a look at what’s happening in District 8, I want to shift over to District 9 and highlight a couple of projects that may really catch your attention.  The first project I want to highlight is the I-57  bridge rehab over the Ohio River .  If you are driving to Florida this summer, you may want to take note.  The I-57 bridge over the Ohio river is currently being rehabilitated and traffic will be reduced to one lane.  That means delays are very likely and travel time could be significantly longer than expected.  This project is anticipated to be completed by the end of 2027, so this is something to keep in mind for both this summer and next.  </a:t>
            </a:r>
          </a:p>
        </p:txBody>
      </p:sp>
      <p:sp>
        <p:nvSpPr>
          <p:cNvPr id="4" name="Slide Number Placeholder 3">
            <a:extLst>
              <a:ext uri="{FF2B5EF4-FFF2-40B4-BE49-F238E27FC236}">
                <a16:creationId xmlns:a16="http://schemas.microsoft.com/office/drawing/2014/main" id="{61B1E0EB-3293-7160-FB80-575D7CE2254C}"/>
              </a:ext>
            </a:extLst>
          </p:cNvPr>
          <p:cNvSpPr>
            <a:spLocks noGrp="1"/>
          </p:cNvSpPr>
          <p:nvPr>
            <p:ph type="sldNum" sz="quarter" idx="5"/>
          </p:nvPr>
        </p:nvSpPr>
        <p:spPr/>
        <p:txBody>
          <a:bodyPr/>
          <a:lstStyle/>
          <a:p>
            <a:fld id="{A271F0B3-7BF8-4EC4-9B12-4C902089B99A}" type="slidenum">
              <a:rPr lang="en-US" smtClean="0"/>
              <a:t>12</a:t>
            </a:fld>
            <a:endParaRPr lang="en-US" dirty="0"/>
          </a:p>
        </p:txBody>
      </p:sp>
    </p:spTree>
    <p:extLst>
      <p:ext uri="{BB962C8B-B14F-4D97-AF65-F5344CB8AC3E}">
        <p14:creationId xmlns:p14="http://schemas.microsoft.com/office/powerpoint/2010/main" val="104387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8B27-C316-8A29-793A-9D439EA6E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F47CA-3C4A-E3FB-4916-544C4BEFD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E7089-C844-8514-3801-1E5CB0D6C2D5}"/>
              </a:ext>
            </a:extLst>
          </p:cNvPr>
          <p:cNvSpPr>
            <a:spLocks noGrp="1"/>
          </p:cNvSpPr>
          <p:nvPr>
            <p:ph type="body" idx="1"/>
          </p:nvPr>
        </p:nvSpPr>
        <p:spPr/>
        <p:txBody>
          <a:bodyPr/>
          <a:lstStyle/>
          <a:p>
            <a:r>
              <a:rPr lang="en-US" dirty="0"/>
              <a:t>Another exciting project underway in District 9 is the new diverging diamond interchange at IL 15 in Mt. Vernon.  This design helps improve traffic flow and reduces conflict points, making the intersection both safer and more efficient.  It is expected to be completed by the end of 2027 – and I have a quick video her that shows how traffic will move once it’s fully operational.    </a:t>
            </a:r>
          </a:p>
        </p:txBody>
      </p:sp>
      <p:sp>
        <p:nvSpPr>
          <p:cNvPr id="4" name="Slide Number Placeholder 3">
            <a:extLst>
              <a:ext uri="{FF2B5EF4-FFF2-40B4-BE49-F238E27FC236}">
                <a16:creationId xmlns:a16="http://schemas.microsoft.com/office/drawing/2014/main" id="{BB894724-603E-81E7-0012-BB092995C58C}"/>
              </a:ext>
            </a:extLst>
          </p:cNvPr>
          <p:cNvSpPr>
            <a:spLocks noGrp="1"/>
          </p:cNvSpPr>
          <p:nvPr>
            <p:ph type="sldNum" sz="quarter" idx="5"/>
          </p:nvPr>
        </p:nvSpPr>
        <p:spPr/>
        <p:txBody>
          <a:bodyPr/>
          <a:lstStyle/>
          <a:p>
            <a:fld id="{EE000EEB-8338-48D7-8EE8-EE0082EF7602}" type="slidenum">
              <a:rPr lang="en-US" smtClean="0"/>
              <a:t>13</a:t>
            </a:fld>
            <a:endParaRPr lang="en-US" dirty="0"/>
          </a:p>
        </p:txBody>
      </p:sp>
    </p:spTree>
    <p:extLst>
      <p:ext uri="{BB962C8B-B14F-4D97-AF65-F5344CB8AC3E}">
        <p14:creationId xmlns:p14="http://schemas.microsoft.com/office/powerpoint/2010/main" val="3585126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B63B-717F-16D3-3187-D1476E366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89000-DD84-8B6E-879B-A4F2025349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DF86A-9859-AF28-C6DF-587104A8064F}"/>
              </a:ext>
            </a:extLst>
          </p:cNvPr>
          <p:cNvSpPr>
            <a:spLocks noGrp="1"/>
          </p:cNvSpPr>
          <p:nvPr>
            <p:ph type="body" idx="1"/>
          </p:nvPr>
        </p:nvSpPr>
        <p:spPr/>
        <p:txBody>
          <a:bodyPr/>
          <a:lstStyle/>
          <a:p>
            <a:r>
              <a:rPr lang="en-US" dirty="0"/>
              <a:t>Here are a few more projects currently underway in District 9.   A bridge replacement, resurfacing, bridge painting and a few projects adding a lane.  </a:t>
            </a:r>
          </a:p>
        </p:txBody>
      </p:sp>
      <p:sp>
        <p:nvSpPr>
          <p:cNvPr id="4" name="Slide Number Placeholder 3">
            <a:extLst>
              <a:ext uri="{FF2B5EF4-FFF2-40B4-BE49-F238E27FC236}">
                <a16:creationId xmlns:a16="http://schemas.microsoft.com/office/drawing/2014/main" id="{44562894-BCB1-4E8B-CDE2-207D1B7E38C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71F0B3-7BF8-4EC4-9B12-4C902089B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094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D2012-0BBB-222A-6997-D1B3332232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CF51E-E253-CE35-AED9-CA5738A1E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3137A-CD62-75D6-11D2-9E6B7A1DE35B}"/>
              </a:ext>
            </a:extLst>
          </p:cNvPr>
          <p:cNvSpPr>
            <a:spLocks noGrp="1"/>
          </p:cNvSpPr>
          <p:nvPr>
            <p:ph type="body" idx="1"/>
          </p:nvPr>
        </p:nvSpPr>
        <p:spPr/>
        <p:txBody>
          <a:bodyPr/>
          <a:lstStyle/>
          <a:p>
            <a:r>
              <a:rPr lang="en-US" dirty="0"/>
              <a:t>So we have talking about what we are building today – projects that are already in construction in D8 and D9.  Now I want to shift gears a bit and talk about what is coming next.  Because what you are seeing in construction today is just one piece of a much larger pipeline.</a:t>
            </a:r>
          </a:p>
        </p:txBody>
      </p:sp>
      <p:sp>
        <p:nvSpPr>
          <p:cNvPr id="4" name="Slide Number Placeholder 3">
            <a:extLst>
              <a:ext uri="{FF2B5EF4-FFF2-40B4-BE49-F238E27FC236}">
                <a16:creationId xmlns:a16="http://schemas.microsoft.com/office/drawing/2014/main" id="{D4156468-B22F-60F0-4A2C-E499BA5BF36C}"/>
              </a:ext>
            </a:extLst>
          </p:cNvPr>
          <p:cNvSpPr>
            <a:spLocks noGrp="1"/>
          </p:cNvSpPr>
          <p:nvPr>
            <p:ph type="sldNum" sz="quarter" idx="5"/>
          </p:nvPr>
        </p:nvSpPr>
        <p:spPr/>
        <p:txBody>
          <a:bodyPr/>
          <a:lstStyle/>
          <a:p>
            <a:fld id="{EE000EEB-8338-48D7-8EE8-EE0082EF7602}" type="slidenum">
              <a:rPr lang="en-US" smtClean="0"/>
              <a:t>15</a:t>
            </a:fld>
            <a:endParaRPr lang="en-US" dirty="0"/>
          </a:p>
        </p:txBody>
      </p:sp>
    </p:spTree>
    <p:extLst>
      <p:ext uri="{BB962C8B-B14F-4D97-AF65-F5344CB8AC3E}">
        <p14:creationId xmlns:p14="http://schemas.microsoft.com/office/powerpoint/2010/main" val="197432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snapshot of our FY26 through FY31 Multi-Year Program from District 8.  In total it represents $3.8 B in investment in State highways just in this district.   And that investment really spans everything that we do – from maintaining nearly 187 miles of roadway, to improving over a million square feet of bridges, to targeted safety improvements and system expansion.  And a big portion of that – over $300M – is focused on preservation, which is really about taking care of the system we already have.  </a:t>
            </a:r>
          </a:p>
          <a:p>
            <a:endParaRPr lang="en-US" dirty="0"/>
          </a:p>
          <a:p>
            <a:r>
              <a:rPr lang="en-US" dirty="0"/>
              <a:t>And when you look at the map, you really start to see the scale of this program.  The projects are spread out throughout the entire district – urban areas, rural corridors, interstates.  It’s a coordinated effort across the whole transportation network.</a:t>
            </a:r>
          </a:p>
          <a:p>
            <a:endParaRPr lang="en-US" dirty="0"/>
          </a:p>
        </p:txBody>
      </p:sp>
      <p:sp>
        <p:nvSpPr>
          <p:cNvPr id="4" name="Slide Number Placeholder 3"/>
          <p:cNvSpPr>
            <a:spLocks noGrp="1"/>
          </p:cNvSpPr>
          <p:nvPr>
            <p:ph type="sldNum" sz="quarter" idx="5"/>
          </p:nvPr>
        </p:nvSpPr>
        <p:spPr/>
        <p:txBody>
          <a:bodyPr/>
          <a:lstStyle/>
          <a:p>
            <a:fld id="{A271F0B3-7BF8-4EC4-9B12-4C902089B99A}" type="slidenum">
              <a:rPr lang="en-US" smtClean="0"/>
              <a:t>16</a:t>
            </a:fld>
            <a:endParaRPr lang="en-US" dirty="0"/>
          </a:p>
        </p:txBody>
      </p:sp>
    </p:spTree>
    <p:extLst>
      <p:ext uri="{BB962C8B-B14F-4D97-AF65-F5344CB8AC3E}">
        <p14:creationId xmlns:p14="http://schemas.microsoft.com/office/powerpoint/2010/main" val="1511523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9FB5-8D82-BAE1-886C-735B12861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63168-43FF-AB9B-72C1-FCE468E89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DB23E-32B8-0AAD-FE6B-829F023041CF}"/>
              </a:ext>
            </a:extLst>
          </p:cNvPr>
          <p:cNvSpPr>
            <a:spLocks noGrp="1"/>
          </p:cNvSpPr>
          <p:nvPr>
            <p:ph type="body" idx="1"/>
          </p:nvPr>
        </p:nvSpPr>
        <p:spPr/>
        <p:txBody>
          <a:bodyPr/>
          <a:lstStyle/>
          <a:p>
            <a:r>
              <a:rPr lang="en-US" dirty="0"/>
              <a:t>District 9 has a very similar story so I will show you that next.   $1.1 B invested in this District.  </a:t>
            </a:r>
            <a:r>
              <a:rPr lang="en-US" dirty="0">
                <a:solidFill>
                  <a:srgbClr val="FF0000"/>
                </a:solidFill>
              </a:rPr>
              <a:t>It covers maintaining over 300 miles of roadway maintenance, improving nearly 500K square feet of bridges, and safety improvements and system expansion.  </a:t>
            </a:r>
          </a:p>
        </p:txBody>
      </p:sp>
      <p:sp>
        <p:nvSpPr>
          <p:cNvPr id="4" name="Slide Number Placeholder 3">
            <a:extLst>
              <a:ext uri="{FF2B5EF4-FFF2-40B4-BE49-F238E27FC236}">
                <a16:creationId xmlns:a16="http://schemas.microsoft.com/office/drawing/2014/main" id="{CD6A5BB4-85CB-B035-80CE-1E3601B0E4A1}"/>
              </a:ext>
            </a:extLst>
          </p:cNvPr>
          <p:cNvSpPr>
            <a:spLocks noGrp="1"/>
          </p:cNvSpPr>
          <p:nvPr>
            <p:ph type="sldNum" sz="quarter" idx="5"/>
          </p:nvPr>
        </p:nvSpPr>
        <p:spPr/>
        <p:txBody>
          <a:bodyPr/>
          <a:lstStyle/>
          <a:p>
            <a:fld id="{A271F0B3-7BF8-4EC4-9B12-4C902089B99A}" type="slidenum">
              <a:rPr lang="en-US" smtClean="0"/>
              <a:t>17</a:t>
            </a:fld>
            <a:endParaRPr lang="en-US" dirty="0"/>
          </a:p>
        </p:txBody>
      </p:sp>
    </p:spTree>
    <p:extLst>
      <p:ext uri="{BB962C8B-B14F-4D97-AF65-F5344CB8AC3E}">
        <p14:creationId xmlns:p14="http://schemas.microsoft.com/office/powerpoint/2010/main" val="1286217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was just a really high level summary.  If you are interested in digging into more specifics, you can scan this QR code and the full program is available to explore the details by district, route, and project type.</a:t>
            </a:r>
          </a:p>
          <a:p>
            <a:endParaRPr lang="en-US" dirty="0"/>
          </a:p>
          <a:p>
            <a:r>
              <a:rPr lang="en-US" dirty="0"/>
              <a:t>Now the program is available online, but I will be honest, it’s not always the easiest thing to navigate.  So what I wanted to do was to pull out a few highlights – starting with projects that are coming up very soon.  </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18</a:t>
            </a:fld>
            <a:endParaRPr lang="en-US" dirty="0"/>
          </a:p>
        </p:txBody>
      </p:sp>
    </p:spTree>
    <p:extLst>
      <p:ext uri="{BB962C8B-B14F-4D97-AF65-F5344CB8AC3E}">
        <p14:creationId xmlns:p14="http://schemas.microsoft.com/office/powerpoint/2010/main" val="28939549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 are upcoming FY 26 construction projects in District 8.  </a:t>
            </a:r>
          </a:p>
          <a:p>
            <a:endParaRPr lang="en-US" dirty="0"/>
          </a:p>
          <a:p>
            <a:r>
              <a:rPr lang="en-US" dirty="0"/>
              <a:t>These are ones you’re going to start seeing advertised in the near term – so for those of you in the construction space, these are really the immediate opportunities.</a:t>
            </a:r>
          </a:p>
          <a:p>
            <a:endParaRPr lang="en-US" dirty="0"/>
          </a:p>
          <a:p>
            <a:r>
              <a:rPr lang="en-US" dirty="0"/>
              <a:t>You will see a strong mix of resurfacing and bridge rehab work across several key corridors --- including I-64, I-70, and I-255.</a:t>
            </a:r>
          </a:p>
          <a:p>
            <a:endParaRPr lang="en-US" dirty="0"/>
          </a:p>
          <a:p>
            <a:r>
              <a:rPr lang="en-US" dirty="0"/>
              <a:t>We also have intersection improvements, like the IL 111 and Chain of Rocks Road, and a bridge replacement in Edwardsville that will be a pretty visible project locally.</a:t>
            </a:r>
          </a:p>
          <a:p>
            <a:endParaRPr lang="en-US" dirty="0"/>
          </a:p>
          <a:p>
            <a:r>
              <a:rPr lang="en-US" dirty="0"/>
              <a:t>And then additional resurfacing work on routes like IL 100 and IL 140.</a:t>
            </a:r>
          </a:p>
          <a:p>
            <a:endParaRPr lang="en-US" dirty="0"/>
          </a:p>
          <a:p>
            <a:r>
              <a:rPr lang="en-US" dirty="0"/>
              <a:t>Now these are the projects coming up in the near term, but if we look a little further in the program, there are also some larger and longer-term projects I want to highlight.</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19</a:t>
            </a:fld>
            <a:endParaRPr lang="en-US" dirty="0"/>
          </a:p>
        </p:txBody>
      </p:sp>
    </p:spTree>
    <p:extLst>
      <p:ext uri="{BB962C8B-B14F-4D97-AF65-F5344CB8AC3E}">
        <p14:creationId xmlns:p14="http://schemas.microsoft.com/office/powerpoint/2010/main" val="3490535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6EB0C-D63F-C2A6-16E5-E9233ED2A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33449-1556-EF4E-D878-17E34CC7A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05CCA1-13C0-A8A8-BF86-10CEC2E8D2C5}"/>
              </a:ext>
            </a:extLst>
          </p:cNvPr>
          <p:cNvSpPr>
            <a:spLocks noGrp="1"/>
          </p:cNvSpPr>
          <p:nvPr>
            <p:ph type="body" idx="1"/>
          </p:nvPr>
        </p:nvSpPr>
        <p:spPr/>
        <p:txBody>
          <a:bodyPr/>
          <a:lstStyle/>
          <a:p>
            <a:r>
              <a:rPr lang="en-US" dirty="0"/>
              <a:t>Here is what I’ll cover today: a quick look at IDOT, a tour of Region 5 and its districts, some key projects underway, our multi-year program and upcoming projects, and finally, ways to get involved with IDOT in engineering, construction, or land acquisition.</a:t>
            </a:r>
          </a:p>
        </p:txBody>
      </p:sp>
      <p:sp>
        <p:nvSpPr>
          <p:cNvPr id="4" name="Slide Number Placeholder 3">
            <a:extLst>
              <a:ext uri="{FF2B5EF4-FFF2-40B4-BE49-F238E27FC236}">
                <a16:creationId xmlns:a16="http://schemas.microsoft.com/office/drawing/2014/main" id="{08B19C48-B303-9189-E7CC-DF268EF953E3}"/>
              </a:ext>
            </a:extLst>
          </p:cNvPr>
          <p:cNvSpPr>
            <a:spLocks noGrp="1"/>
          </p:cNvSpPr>
          <p:nvPr>
            <p:ph type="sldNum" sz="quarter" idx="5"/>
          </p:nvPr>
        </p:nvSpPr>
        <p:spPr/>
        <p:txBody>
          <a:bodyPr/>
          <a:lstStyle/>
          <a:p>
            <a:fld id="{EE000EEB-8338-48D7-8EE8-EE0082EF7602}" type="slidenum">
              <a:rPr lang="en-US" smtClean="0"/>
              <a:t>2</a:t>
            </a:fld>
            <a:endParaRPr lang="en-US" dirty="0"/>
          </a:p>
        </p:txBody>
      </p:sp>
    </p:spTree>
    <p:extLst>
      <p:ext uri="{BB962C8B-B14F-4D97-AF65-F5344CB8AC3E}">
        <p14:creationId xmlns:p14="http://schemas.microsoft.com/office/powerpoint/2010/main" val="651325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I-255 rehabilitation and bridge repair project, running from IL 157 up to the JB Bridge.  And this actually builds directly on one of the projects I just mentioned.  The section from IL 157 to IL 3 in Dupo is part of the near term work we just looked at.  But the full corridor is being delivered in phases.  </a:t>
            </a:r>
          </a:p>
          <a:p>
            <a:endParaRPr lang="en-US" dirty="0"/>
          </a:p>
          <a:p>
            <a:r>
              <a:rPr lang="en-US" dirty="0"/>
              <a:t>The first phase is that IL 157 to Route 3 in Dupo.  Then we continue from Route 3 in Dupo down to Route 3 in Columbia.  And finally  from Columbia up to the JB Bridge.  </a:t>
            </a:r>
          </a:p>
          <a:p>
            <a:endParaRPr lang="en-US" dirty="0"/>
          </a:p>
          <a:p>
            <a:r>
              <a:rPr lang="en-US" dirty="0"/>
              <a:t>So when you look at this as a whole, this is about a $163M investment across all 3 phases.  </a:t>
            </a:r>
          </a:p>
          <a:p>
            <a:endParaRPr lang="en-US" dirty="0"/>
          </a:p>
          <a:p>
            <a:r>
              <a:rPr lang="en-US" dirty="0"/>
              <a:t>So that is one of the bigger corridor investments in the program.  Another project I want to highlight is along 270.</a:t>
            </a:r>
          </a:p>
        </p:txBody>
      </p:sp>
      <p:sp>
        <p:nvSpPr>
          <p:cNvPr id="4" name="Slide Number Placeholder 3"/>
          <p:cNvSpPr>
            <a:spLocks noGrp="1"/>
          </p:cNvSpPr>
          <p:nvPr>
            <p:ph type="sldNum" sz="quarter" idx="5"/>
          </p:nvPr>
        </p:nvSpPr>
        <p:spPr/>
        <p:txBody>
          <a:bodyPr/>
          <a:lstStyle/>
          <a:p>
            <a:fld id="{A271F0B3-7BF8-4EC4-9B12-4C902089B99A}" type="slidenum">
              <a:rPr lang="en-US" smtClean="0"/>
              <a:t>20</a:t>
            </a:fld>
            <a:endParaRPr lang="en-US" dirty="0"/>
          </a:p>
        </p:txBody>
      </p:sp>
    </p:spTree>
    <p:extLst>
      <p:ext uri="{BB962C8B-B14F-4D97-AF65-F5344CB8AC3E}">
        <p14:creationId xmlns:p14="http://schemas.microsoft.com/office/powerpoint/2010/main" val="2149749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I-270 six-laning project – specifically the first phase of expanding the corridor to six lanes.  The long term goal here is to expand I-270 to six lanes beyond IL 111.  But in the current multi-year program, we have funding only for this initial segment – from east of St. Thomas Rd to the canal bridge. </a:t>
            </a:r>
          </a:p>
        </p:txBody>
      </p:sp>
      <p:sp>
        <p:nvSpPr>
          <p:cNvPr id="4" name="Slide Number Placeholder 3"/>
          <p:cNvSpPr>
            <a:spLocks noGrp="1"/>
          </p:cNvSpPr>
          <p:nvPr>
            <p:ph type="sldNum" sz="quarter" idx="5"/>
          </p:nvPr>
        </p:nvSpPr>
        <p:spPr/>
        <p:txBody>
          <a:bodyPr/>
          <a:lstStyle/>
          <a:p>
            <a:fld id="{EE000EEB-8338-48D7-8EE8-EE0082EF7602}" type="slidenum">
              <a:rPr lang="en-US" smtClean="0"/>
              <a:t>21</a:t>
            </a:fld>
            <a:endParaRPr lang="en-US" dirty="0"/>
          </a:p>
        </p:txBody>
      </p:sp>
    </p:spTree>
    <p:extLst>
      <p:ext uri="{BB962C8B-B14F-4D97-AF65-F5344CB8AC3E}">
        <p14:creationId xmlns:p14="http://schemas.microsoft.com/office/powerpoint/2010/main" val="2401351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looked at corridor improvements.  Another important piece of the program is improving connectivity, and this next project is a good example of that.  </a:t>
            </a:r>
          </a:p>
          <a:p>
            <a:endParaRPr lang="en-US" dirty="0"/>
          </a:p>
          <a:p>
            <a:r>
              <a:rPr lang="en-US" dirty="0"/>
              <a:t>This is a brand new two-lane roadway connecting IL 3 to Fairmont City Boulevard, tying into the new I-70 interchange – right in the vicinity of the World Wide Technology Raceway.  </a:t>
            </a:r>
          </a:p>
          <a:p>
            <a:endParaRPr lang="en-US" dirty="0"/>
          </a:p>
          <a:p>
            <a:r>
              <a:rPr lang="en-US" dirty="0"/>
              <a:t>This will help improve access and overall mobility in the area that already sees a lot of traffic activity. </a:t>
            </a:r>
          </a:p>
        </p:txBody>
      </p:sp>
      <p:sp>
        <p:nvSpPr>
          <p:cNvPr id="4" name="Slide Number Placeholder 3"/>
          <p:cNvSpPr>
            <a:spLocks noGrp="1"/>
          </p:cNvSpPr>
          <p:nvPr>
            <p:ph type="sldNum" sz="quarter" idx="5"/>
          </p:nvPr>
        </p:nvSpPr>
        <p:spPr/>
        <p:txBody>
          <a:bodyPr/>
          <a:lstStyle/>
          <a:p>
            <a:fld id="{A271F0B3-7BF8-4EC4-9B12-4C902089B99A}" type="slidenum">
              <a:rPr lang="en-US" smtClean="0"/>
              <a:t>22</a:t>
            </a:fld>
            <a:endParaRPr lang="en-US" dirty="0"/>
          </a:p>
        </p:txBody>
      </p:sp>
    </p:spTree>
    <p:extLst>
      <p:ext uri="{BB962C8B-B14F-4D97-AF65-F5344CB8AC3E}">
        <p14:creationId xmlns:p14="http://schemas.microsoft.com/office/powerpoint/2010/main" val="2627646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relocation of IL 3.  We’ve already completed a portion of this from I-70 down to River Park Drive, and this project continues that corridor further south.  </a:t>
            </a:r>
          </a:p>
          <a:p>
            <a:endParaRPr lang="en-US" dirty="0"/>
          </a:p>
          <a:p>
            <a:r>
              <a:rPr lang="en-US" dirty="0"/>
              <a:t>It will be a new four-lane facility extending down to Monsanto Avenue in Sauget – essentially creating a continuous, separate alignment all the way to the south. </a:t>
            </a:r>
          </a:p>
          <a:p>
            <a:endParaRPr lang="en-US" dirty="0"/>
          </a:p>
          <a:p>
            <a:r>
              <a:rPr lang="en-US" dirty="0"/>
              <a:t>One of the benefits here is freight movement.  This will help shift traffic off the Poplar Street complex and provide a more direct, efficient route through the area.</a:t>
            </a:r>
          </a:p>
          <a:p>
            <a:endParaRPr lang="en-US" dirty="0"/>
          </a:p>
          <a:p>
            <a:r>
              <a:rPr lang="en-US" dirty="0"/>
              <a:t>This $283 million project is included in the multi-year.  We are still in phase I, so there’s additional coordination ahead.  As this progresses, you can expect to see future public meetings as we continue through the development process. </a:t>
            </a:r>
          </a:p>
        </p:txBody>
      </p:sp>
      <p:sp>
        <p:nvSpPr>
          <p:cNvPr id="4" name="Slide Number Placeholder 3"/>
          <p:cNvSpPr>
            <a:spLocks noGrp="1"/>
          </p:cNvSpPr>
          <p:nvPr>
            <p:ph type="sldNum" sz="quarter" idx="5"/>
          </p:nvPr>
        </p:nvSpPr>
        <p:spPr/>
        <p:txBody>
          <a:bodyPr/>
          <a:lstStyle/>
          <a:p>
            <a:fld id="{A271F0B3-7BF8-4EC4-9B12-4C902089B99A}" type="slidenum">
              <a:rPr lang="en-US" smtClean="0"/>
              <a:t>23</a:t>
            </a:fld>
            <a:endParaRPr lang="en-US" dirty="0"/>
          </a:p>
        </p:txBody>
      </p:sp>
    </p:spTree>
    <p:extLst>
      <p:ext uri="{BB962C8B-B14F-4D97-AF65-F5344CB8AC3E}">
        <p14:creationId xmlns:p14="http://schemas.microsoft.com/office/powerpoint/2010/main" val="3832119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This project focuses on improving US 40 between I‑55 and IL 162 in Troy. We are evaluating options to add capacity, improve traffic flow, and enhance safety along the corridor. Several lane‑addition alternatives are being reviewed, including different median types and the potential for bi‑directional turn lanes. We are also assessing if and where dedicated turn lanes may be needed.</a:t>
            </a:r>
          </a:p>
          <a:p>
            <a:pPr fontAlgn="t"/>
            <a:r>
              <a:rPr lang="en-US" dirty="0"/>
              <a:t>At this stage, no final design has been selected. We are gathering input, reviewing impacts, and working toward identifying the most appropriate cross‑section for the full project corridor.</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24</a:t>
            </a:fld>
            <a:endParaRPr lang="en-US" dirty="0"/>
          </a:p>
        </p:txBody>
      </p:sp>
    </p:spTree>
    <p:extLst>
      <p:ext uri="{BB962C8B-B14F-4D97-AF65-F5344CB8AC3E}">
        <p14:creationId xmlns:p14="http://schemas.microsoft.com/office/powerpoint/2010/main" val="2281936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next project is the replacement of the Joe Page Bridge in Calhoun County. This is one of the few remaining lift‑span bridges in the state, but it is in need of replacement. One personal note on the Joe Page Bridge project --- early in my career at IDOT, I had the opportunity to inspect the Joe Page bridge.  At the time, I never imagined I would still be here to see the day we are planning to replace it.   </a:t>
            </a:r>
          </a:p>
        </p:txBody>
      </p:sp>
      <p:sp>
        <p:nvSpPr>
          <p:cNvPr id="4" name="Slide Number Placeholder 3"/>
          <p:cNvSpPr>
            <a:spLocks noGrp="1"/>
          </p:cNvSpPr>
          <p:nvPr>
            <p:ph type="sldNum" sz="quarter" idx="5"/>
          </p:nvPr>
        </p:nvSpPr>
        <p:spPr/>
        <p:txBody>
          <a:bodyPr/>
          <a:lstStyle/>
          <a:p>
            <a:fld id="{A271F0B3-7BF8-4EC4-9B12-4C902089B99A}" type="slidenum">
              <a:rPr lang="en-US" smtClean="0"/>
              <a:t>25</a:t>
            </a:fld>
            <a:endParaRPr lang="en-US" dirty="0"/>
          </a:p>
        </p:txBody>
      </p:sp>
    </p:spTree>
    <p:extLst>
      <p:ext uri="{BB962C8B-B14F-4D97-AF65-F5344CB8AC3E}">
        <p14:creationId xmlns:p14="http://schemas.microsoft.com/office/powerpoint/2010/main" val="3454286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The next project I want to highlight is the IL 15/4 bridge replacement over the Kaskaskia River in Fayetteville. This is an Innovative Project Delivery, or IPD, project using the Construction Manager/General Contractor method. IDOT recently short‑listed three contractor teams for the CMGC phase, and that information is available on our website.</a:t>
            </a:r>
          </a:p>
          <a:p>
            <a:pPr fontAlgn="t"/>
            <a:r>
              <a:rPr lang="en-US" sz="1200" b="0" i="0" kern="1200" dirty="0">
                <a:solidFill>
                  <a:schemeClr val="tx1"/>
                </a:solidFill>
                <a:effectLst/>
                <a:latin typeface="+mn-lt"/>
                <a:ea typeface="+mn-ea"/>
                <a:cs typeface="+mn-cs"/>
              </a:rPr>
              <a:t>I’m mentioning this project because it shows that we are actively using IPD delivery methods, and we have additional IPD projects planned in the future.</a:t>
            </a:r>
          </a:p>
        </p:txBody>
      </p:sp>
      <p:sp>
        <p:nvSpPr>
          <p:cNvPr id="4" name="Slide Number Placeholder 3"/>
          <p:cNvSpPr>
            <a:spLocks noGrp="1"/>
          </p:cNvSpPr>
          <p:nvPr>
            <p:ph type="sldNum" sz="quarter" idx="5"/>
          </p:nvPr>
        </p:nvSpPr>
        <p:spPr/>
        <p:txBody>
          <a:bodyPr/>
          <a:lstStyle/>
          <a:p>
            <a:fld id="{A271F0B3-7BF8-4EC4-9B12-4C902089B99A}" type="slidenum">
              <a:rPr lang="en-US" smtClean="0"/>
              <a:t>26</a:t>
            </a:fld>
            <a:endParaRPr lang="en-US" dirty="0"/>
          </a:p>
        </p:txBody>
      </p:sp>
    </p:spTree>
    <p:extLst>
      <p:ext uri="{BB962C8B-B14F-4D97-AF65-F5344CB8AC3E}">
        <p14:creationId xmlns:p14="http://schemas.microsoft.com/office/powerpoint/2010/main" val="46520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involves rehabilitation work within the Poplar Street Complex. It has been identified as a potential Innovative Project Delivery project and is currently flagged as such in the Multi‑Year Program.</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27</a:t>
            </a:fld>
            <a:endParaRPr lang="en-US" dirty="0"/>
          </a:p>
        </p:txBody>
      </p:sp>
    </p:spTree>
    <p:extLst>
      <p:ext uri="{BB962C8B-B14F-4D97-AF65-F5344CB8AC3E}">
        <p14:creationId xmlns:p14="http://schemas.microsoft.com/office/powerpoint/2010/main" val="1992471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The next project is the interchange reconstruction in Washington Park, and this one has quite a twist. During a Phase I meeting, someone mentioned there might be an old historic cemetery in the area. That sent us into a deeper investigation, and we confirmed that human remains are present.</a:t>
            </a:r>
          </a:p>
          <a:p>
            <a:pPr fontAlgn="t"/>
            <a:endParaRPr lang="en-US" dirty="0"/>
          </a:p>
          <a:p>
            <a:pPr fontAlgn="t"/>
            <a:r>
              <a:rPr lang="en-US" dirty="0"/>
              <a:t>This discovery has slowed the project while we work through the required process with the burial coordinator, but it’s important we handle it properly and respectfully.</a:t>
            </a:r>
          </a:p>
          <a:p>
            <a:pPr fontAlgn="t"/>
            <a:r>
              <a:rPr lang="en-US" dirty="0"/>
              <a:t>Even with that, our goal remains the same: to rebuild the interchange into a safer, more traditional layout. The current configuration has a high crash history, and the bridge is low enough that it gets hit all the time, so improvements are definitely needed.</a:t>
            </a:r>
          </a:p>
        </p:txBody>
      </p:sp>
      <p:sp>
        <p:nvSpPr>
          <p:cNvPr id="4" name="Slide Number Placeholder 3"/>
          <p:cNvSpPr>
            <a:spLocks noGrp="1"/>
          </p:cNvSpPr>
          <p:nvPr>
            <p:ph type="sldNum" sz="quarter" idx="5"/>
          </p:nvPr>
        </p:nvSpPr>
        <p:spPr/>
        <p:txBody>
          <a:bodyPr/>
          <a:lstStyle/>
          <a:p>
            <a:fld id="{A271F0B3-7BF8-4EC4-9B12-4C902089B99A}" type="slidenum">
              <a:rPr lang="en-US" smtClean="0"/>
              <a:t>28</a:t>
            </a:fld>
            <a:endParaRPr lang="en-US" dirty="0"/>
          </a:p>
        </p:txBody>
      </p:sp>
    </p:spTree>
    <p:extLst>
      <p:ext uri="{BB962C8B-B14F-4D97-AF65-F5344CB8AC3E}">
        <p14:creationId xmlns:p14="http://schemas.microsoft.com/office/powerpoint/2010/main" val="1606704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project is the IL 3 and IL 150 pavement replacement in Randolph County. This corridor has taken a beating over the years from heavy coal‑haul traffic, and the pavement is in rough shape. The project runs from north of Percy to south of Chester, and we’re investing about 130 million dollars to fully replace the pavement and restore the corridor to a durable, long‑lasting condition</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29</a:t>
            </a:fld>
            <a:endParaRPr lang="en-US" dirty="0"/>
          </a:p>
        </p:txBody>
      </p:sp>
    </p:spTree>
    <p:extLst>
      <p:ext uri="{BB962C8B-B14F-4D97-AF65-F5344CB8AC3E}">
        <p14:creationId xmlns:p14="http://schemas.microsoft.com/office/powerpoint/2010/main" val="2657400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1A0C-CC3B-C20E-DC46-FF2BB38C6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9DF500-BF6F-8F92-32E3-6377DFADC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BDAA6-40A3-A580-7F3D-C0951A1509EA}"/>
              </a:ext>
            </a:extLst>
          </p:cNvPr>
          <p:cNvSpPr>
            <a:spLocks noGrp="1"/>
          </p:cNvSpPr>
          <p:nvPr>
            <p:ph type="body" idx="1"/>
          </p:nvPr>
        </p:nvSpPr>
        <p:spPr/>
        <p:txBody>
          <a:bodyPr/>
          <a:lstStyle/>
          <a:p>
            <a:r>
              <a:rPr lang="en-US" dirty="0"/>
              <a:t>IDOT is a multi-modal agency – so that includes everything from roads to bridges to transit, rail, and even ports.   We manage both state-led and locally-led projects.</a:t>
            </a:r>
          </a:p>
        </p:txBody>
      </p:sp>
      <p:sp>
        <p:nvSpPr>
          <p:cNvPr id="4" name="Slide Number Placeholder 3">
            <a:extLst>
              <a:ext uri="{FF2B5EF4-FFF2-40B4-BE49-F238E27FC236}">
                <a16:creationId xmlns:a16="http://schemas.microsoft.com/office/drawing/2014/main" id="{FB353CC7-E5A3-B812-2C4C-658506DC8DF7}"/>
              </a:ext>
            </a:extLst>
          </p:cNvPr>
          <p:cNvSpPr>
            <a:spLocks noGrp="1"/>
          </p:cNvSpPr>
          <p:nvPr>
            <p:ph type="sldNum" sz="quarter" idx="5"/>
          </p:nvPr>
        </p:nvSpPr>
        <p:spPr/>
        <p:txBody>
          <a:bodyPr/>
          <a:lstStyle/>
          <a:p>
            <a:fld id="{EE000EEB-8338-48D7-8EE8-EE0082EF7602}" type="slidenum">
              <a:rPr lang="en-US" smtClean="0"/>
              <a:t>3</a:t>
            </a:fld>
            <a:endParaRPr lang="en-US" dirty="0"/>
          </a:p>
        </p:txBody>
      </p:sp>
    </p:spTree>
    <p:extLst>
      <p:ext uri="{BB962C8B-B14F-4D97-AF65-F5344CB8AC3E}">
        <p14:creationId xmlns:p14="http://schemas.microsoft.com/office/powerpoint/2010/main" val="31148658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project is the IL 4 rehabilitation from I‑55 to IL 143. This stretch is located close to the base, and the work will include pavement and drainage improvements along with adding shoulders. These upgrades will help improve safety, durability, and overall mobility through the corridor.</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30</a:t>
            </a:fld>
            <a:endParaRPr lang="en-US" dirty="0"/>
          </a:p>
        </p:txBody>
      </p:sp>
    </p:spTree>
    <p:extLst>
      <p:ext uri="{BB962C8B-B14F-4D97-AF65-F5344CB8AC3E}">
        <p14:creationId xmlns:p14="http://schemas.microsoft.com/office/powerpoint/2010/main" val="3169963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recently completed the pavement replacement on I‑57 from the Jefferson County line to just north of IL 161. This next project is simply continuing that work northward, carrying the pavement replacement up to US 50 in Salem</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31</a:t>
            </a:fld>
            <a:endParaRPr lang="en-US" dirty="0"/>
          </a:p>
        </p:txBody>
      </p:sp>
    </p:spTree>
    <p:extLst>
      <p:ext uri="{BB962C8B-B14F-4D97-AF65-F5344CB8AC3E}">
        <p14:creationId xmlns:p14="http://schemas.microsoft.com/office/powerpoint/2010/main" val="404994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project is a pavement replacement on Route 3 just south of Lebanon. </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32</a:t>
            </a:fld>
            <a:endParaRPr lang="en-US" dirty="0"/>
          </a:p>
        </p:txBody>
      </p:sp>
    </p:spTree>
    <p:extLst>
      <p:ext uri="{BB962C8B-B14F-4D97-AF65-F5344CB8AC3E}">
        <p14:creationId xmlns:p14="http://schemas.microsoft.com/office/powerpoint/2010/main" val="3727511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give an overview of the Local Roads Program in D8.  The Local program is a 4 year program and the total funding is over $220M and over 250 project.   For more information you can follow the QR code to the MYP.</a:t>
            </a:r>
          </a:p>
          <a:p>
            <a:endParaRPr lang="en-US" dirty="0"/>
          </a:p>
          <a:p>
            <a:r>
              <a:rPr lang="en-US" dirty="0"/>
              <a:t>Total #– total of all funding sources </a:t>
            </a:r>
          </a:p>
          <a:p>
            <a:r>
              <a:rPr lang="en-US" dirty="0"/>
              <a:t>Structures – 7ISBP+11LBFP+44TBP (assume 1 per county per year)</a:t>
            </a:r>
          </a:p>
          <a:p>
            <a:r>
              <a:rPr lang="en-US" dirty="0"/>
              <a:t>Safety – 9HSIP+4SRTS</a:t>
            </a:r>
          </a:p>
        </p:txBody>
      </p:sp>
      <p:sp>
        <p:nvSpPr>
          <p:cNvPr id="4" name="Slide Number Placeholder 3"/>
          <p:cNvSpPr>
            <a:spLocks noGrp="1"/>
          </p:cNvSpPr>
          <p:nvPr>
            <p:ph type="sldNum" sz="quarter" idx="5"/>
          </p:nvPr>
        </p:nvSpPr>
        <p:spPr/>
        <p:txBody>
          <a:bodyPr/>
          <a:lstStyle/>
          <a:p>
            <a:fld id="{EE000EEB-8338-48D7-8EE8-EE0082EF7602}" type="slidenum">
              <a:rPr lang="en-US" smtClean="0"/>
              <a:t>33</a:t>
            </a:fld>
            <a:endParaRPr lang="en-US" dirty="0"/>
          </a:p>
        </p:txBody>
      </p:sp>
    </p:spTree>
    <p:extLst>
      <p:ext uri="{BB962C8B-B14F-4D97-AF65-F5344CB8AC3E}">
        <p14:creationId xmlns:p14="http://schemas.microsoft.com/office/powerpoint/2010/main" val="4258861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The full local roads program is available online, but this slide highlights a few of the projects in District 8 expected to go to construction over the next year. These include a couple of roundabout projects, several resurfacings, shared‑use path work, and a number of pavement reconstruction projects.</a:t>
            </a:r>
          </a:p>
        </p:txBody>
      </p:sp>
      <p:sp>
        <p:nvSpPr>
          <p:cNvPr id="4" name="Slide Number Placeholder 3"/>
          <p:cNvSpPr>
            <a:spLocks noGrp="1"/>
          </p:cNvSpPr>
          <p:nvPr>
            <p:ph type="sldNum" sz="quarter" idx="5"/>
          </p:nvPr>
        </p:nvSpPr>
        <p:spPr/>
        <p:txBody>
          <a:bodyPr/>
          <a:lstStyle/>
          <a:p>
            <a:fld id="{EE000EEB-8338-48D7-8EE8-EE0082EF7602}" type="slidenum">
              <a:rPr lang="en-US" smtClean="0"/>
              <a:t>34</a:t>
            </a:fld>
            <a:endParaRPr lang="en-US" dirty="0"/>
          </a:p>
        </p:txBody>
      </p:sp>
    </p:spTree>
    <p:extLst>
      <p:ext uri="{BB962C8B-B14F-4D97-AF65-F5344CB8AC3E}">
        <p14:creationId xmlns:p14="http://schemas.microsoft.com/office/powerpoint/2010/main" val="3250744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CCF92-9D31-A987-32EF-0BFB380D6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EC394-0F2E-75AF-8B55-984B751CBB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2F1A7-C07A-BCED-89EF-EBF293FB57D9}"/>
              </a:ext>
            </a:extLst>
          </p:cNvPr>
          <p:cNvSpPr>
            <a:spLocks noGrp="1"/>
          </p:cNvSpPr>
          <p:nvPr>
            <p:ph type="body" idx="1"/>
          </p:nvPr>
        </p:nvSpPr>
        <p:spPr/>
        <p:txBody>
          <a:bodyPr/>
          <a:lstStyle/>
          <a:p>
            <a:r>
              <a:rPr lang="en-US" dirty="0"/>
              <a:t>Now switching over to District 9.  These are upcoming construction projects in District 9 expected to go to construction within the year</a:t>
            </a:r>
          </a:p>
          <a:p>
            <a:endParaRPr lang="en-US" dirty="0"/>
          </a:p>
          <a:p>
            <a:endParaRPr lang="en-US" dirty="0"/>
          </a:p>
        </p:txBody>
      </p:sp>
      <p:sp>
        <p:nvSpPr>
          <p:cNvPr id="4" name="Slide Number Placeholder 3">
            <a:extLst>
              <a:ext uri="{FF2B5EF4-FFF2-40B4-BE49-F238E27FC236}">
                <a16:creationId xmlns:a16="http://schemas.microsoft.com/office/drawing/2014/main" id="{F8DD6D07-959A-FD16-8375-46EE17BFD38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000EEB-8338-48D7-8EE8-EE0082EF7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0155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6882-E428-BBDC-4D87-7DD86680DD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14988A-3EF1-E9B1-F570-834356120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56D8C9-5A6B-8C18-FCC4-02A65C049A27}"/>
              </a:ext>
            </a:extLst>
          </p:cNvPr>
          <p:cNvSpPr>
            <a:spLocks noGrp="1"/>
          </p:cNvSpPr>
          <p:nvPr>
            <p:ph type="body" idx="1"/>
          </p:nvPr>
        </p:nvSpPr>
        <p:spPr/>
        <p:txBody>
          <a:bodyPr/>
          <a:lstStyle/>
          <a:p>
            <a:r>
              <a:rPr lang="en-US" dirty="0"/>
              <a:t>These projects are further out in the multi year program</a:t>
            </a:r>
          </a:p>
          <a:p>
            <a:endParaRPr lang="en-US" dirty="0"/>
          </a:p>
          <a:p>
            <a:endParaRPr lang="en-US" dirty="0"/>
          </a:p>
        </p:txBody>
      </p:sp>
      <p:sp>
        <p:nvSpPr>
          <p:cNvPr id="4" name="Slide Number Placeholder 3">
            <a:extLst>
              <a:ext uri="{FF2B5EF4-FFF2-40B4-BE49-F238E27FC236}">
                <a16:creationId xmlns:a16="http://schemas.microsoft.com/office/drawing/2014/main" id="{F266EEB1-3835-A024-D77D-E79308FDAB3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000EEB-8338-48D7-8EE8-EE0082EF76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204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E712D-62BF-A059-D4A0-CE7B3BA13E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592E5-1414-F63D-DBF7-92E322470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90202-78AC-5846-DDA7-1A947E502610}"/>
              </a:ext>
            </a:extLst>
          </p:cNvPr>
          <p:cNvSpPr>
            <a:spLocks noGrp="1"/>
          </p:cNvSpPr>
          <p:nvPr>
            <p:ph type="body" idx="1"/>
          </p:nvPr>
        </p:nvSpPr>
        <p:spPr/>
        <p:txBody>
          <a:bodyPr/>
          <a:lstStyle/>
          <a:p>
            <a:r>
              <a:rPr lang="en-US" dirty="0"/>
              <a:t>Here is an overview of the D9 program which is $100 M for 4 years and over 100 projects.</a:t>
            </a:r>
          </a:p>
        </p:txBody>
      </p:sp>
      <p:sp>
        <p:nvSpPr>
          <p:cNvPr id="4" name="Slide Number Placeholder 3">
            <a:extLst>
              <a:ext uri="{FF2B5EF4-FFF2-40B4-BE49-F238E27FC236}">
                <a16:creationId xmlns:a16="http://schemas.microsoft.com/office/drawing/2014/main" id="{1DB04E18-6A51-9AAE-016E-55DE65B0F1BF}"/>
              </a:ext>
            </a:extLst>
          </p:cNvPr>
          <p:cNvSpPr>
            <a:spLocks noGrp="1"/>
          </p:cNvSpPr>
          <p:nvPr>
            <p:ph type="sldNum" sz="quarter" idx="5"/>
          </p:nvPr>
        </p:nvSpPr>
        <p:spPr/>
        <p:txBody>
          <a:bodyPr/>
          <a:lstStyle/>
          <a:p>
            <a:fld id="{EE000EEB-8338-48D7-8EE8-EE0082EF7602}" type="slidenum">
              <a:rPr lang="en-US" smtClean="0"/>
              <a:t>37</a:t>
            </a:fld>
            <a:endParaRPr lang="en-US" dirty="0"/>
          </a:p>
        </p:txBody>
      </p:sp>
    </p:spTree>
    <p:extLst>
      <p:ext uri="{BB962C8B-B14F-4D97-AF65-F5344CB8AC3E}">
        <p14:creationId xmlns:p14="http://schemas.microsoft.com/office/powerpoint/2010/main" val="580992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slide highlights upcoming District 9 local roads projects. District 9 has a wide variety of work on the way, including bridge replacements, road reconstructions, a roundabout, a bike path, and cement stabilization with an A3 sealcoat.</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38</a:t>
            </a:fld>
            <a:endParaRPr lang="en-US" dirty="0"/>
          </a:p>
        </p:txBody>
      </p:sp>
    </p:spTree>
    <p:extLst>
      <p:ext uri="{BB962C8B-B14F-4D97-AF65-F5344CB8AC3E}">
        <p14:creationId xmlns:p14="http://schemas.microsoft.com/office/powerpoint/2010/main" val="494523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Before I move on, I want to point out that what I’ve shown for District 8 and District 9 is only a small sample of the full program. There is a lot more work happening in both districts beyond the projects I highlighted—additional rehabs and resurfacings, bridge repair and replacement projects, ongoing engineering efforts, right‑of‑way acquisition, and utility relocations.</a:t>
            </a:r>
          </a:p>
          <a:p>
            <a:pPr fontAlgn="t"/>
            <a:r>
              <a:rPr lang="en-US" sz="1200" b="0" i="0" kern="1200" dirty="0">
                <a:solidFill>
                  <a:schemeClr val="tx1"/>
                </a:solidFill>
                <a:effectLst/>
                <a:latin typeface="+mn-lt"/>
                <a:ea typeface="+mn-ea"/>
                <a:cs typeface="+mn-cs"/>
              </a:rPr>
              <a:t>If you’re interested in digging deeper into the full program, all of this information is available online in the Multi‑Year Program.</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39</a:t>
            </a:fld>
            <a:endParaRPr lang="en-US" dirty="0"/>
          </a:p>
        </p:txBody>
      </p:sp>
    </p:spTree>
    <p:extLst>
      <p:ext uri="{BB962C8B-B14F-4D97-AF65-F5344CB8AC3E}">
        <p14:creationId xmlns:p14="http://schemas.microsoft.com/office/powerpoint/2010/main" val="3743360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E9DB3-7311-DCE2-433E-CA87AE4CB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4BC1F-C434-76B3-8B58-10227421A3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B3957-0EA6-EAA9-6228-77EACB878E22}"/>
              </a:ext>
            </a:extLst>
          </p:cNvPr>
          <p:cNvSpPr>
            <a:spLocks noGrp="1"/>
          </p:cNvSpPr>
          <p:nvPr>
            <p:ph type="body" idx="1"/>
          </p:nvPr>
        </p:nvSpPr>
        <p:spPr/>
        <p:txBody>
          <a:bodyPr/>
          <a:lstStyle/>
          <a:p>
            <a:r>
              <a:rPr lang="en-US" dirty="0"/>
              <a:t>One initiative we are currently supporting is the Blue Ribbon Commission, which was created by the Illinois General Assembly to examine how IL funds, maintains, and improves its transportation system.  </a:t>
            </a:r>
          </a:p>
        </p:txBody>
      </p:sp>
      <p:sp>
        <p:nvSpPr>
          <p:cNvPr id="4" name="Slide Number Placeholder 3">
            <a:extLst>
              <a:ext uri="{FF2B5EF4-FFF2-40B4-BE49-F238E27FC236}">
                <a16:creationId xmlns:a16="http://schemas.microsoft.com/office/drawing/2014/main" id="{CF72BA50-30D0-F6CC-7BAC-685E30350E71}"/>
              </a:ext>
            </a:extLst>
          </p:cNvPr>
          <p:cNvSpPr>
            <a:spLocks noGrp="1"/>
          </p:cNvSpPr>
          <p:nvPr>
            <p:ph type="sldNum" sz="quarter" idx="5"/>
          </p:nvPr>
        </p:nvSpPr>
        <p:spPr/>
        <p:txBody>
          <a:bodyPr/>
          <a:lstStyle/>
          <a:p>
            <a:fld id="{EE000EEB-8338-48D7-8EE8-EE0082EF7602}" type="slidenum">
              <a:rPr lang="en-US" smtClean="0"/>
              <a:t>4</a:t>
            </a:fld>
            <a:endParaRPr lang="en-US" dirty="0"/>
          </a:p>
        </p:txBody>
      </p:sp>
    </p:spTree>
    <p:extLst>
      <p:ext uri="{BB962C8B-B14F-4D97-AF65-F5344CB8AC3E}">
        <p14:creationId xmlns:p14="http://schemas.microsoft.com/office/powerpoint/2010/main" val="3534417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Now that we’ve walked through some of the major state and local projects in Districts 8 and 9, I want to shift to the opportunities that exist for engaging with IDOT. Beyond the construction projects themselves, there are many ways to participate in and support the work we’re doing.</a:t>
            </a:r>
          </a:p>
          <a:p>
            <a:pPr fontAlgn="t"/>
            <a:r>
              <a:rPr lang="en-US" sz="1200" b="0" i="0" kern="1200" dirty="0">
                <a:solidFill>
                  <a:schemeClr val="tx1"/>
                </a:solidFill>
                <a:effectLst/>
                <a:latin typeface="+mn-lt"/>
                <a:ea typeface="+mn-ea"/>
                <a:cs typeface="+mn-cs"/>
              </a:rPr>
              <a:t>There are opportunities in engineering services, land acquisition services, and construction services. These areas continue to grow as more projects move through the program, and we rely on strong partnerships to help deliver them.</a:t>
            </a:r>
          </a:p>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40</a:t>
            </a:fld>
            <a:endParaRPr lang="en-US" dirty="0"/>
          </a:p>
        </p:txBody>
      </p:sp>
    </p:spTree>
    <p:extLst>
      <p:ext uri="{BB962C8B-B14F-4D97-AF65-F5344CB8AC3E}">
        <p14:creationId xmlns:p14="http://schemas.microsoft.com/office/powerpoint/2010/main" val="1639401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E0BF8-876A-0E28-E67D-E9C64CB77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71F9D-FFD2-5303-635B-78DCCAEC69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B6D4A-D1E4-101C-BD5F-57CDE3789EED}"/>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Since engineering is one of the main ways to engage with IDOT, I want to give a quick snapshot of what ‘engineering services’ actually covers.</a:t>
            </a:r>
          </a:p>
          <a:p>
            <a:pPr fontAlgn="t"/>
            <a:r>
              <a:rPr lang="en-US" sz="1200" b="0" i="0" kern="1200" dirty="0">
                <a:solidFill>
                  <a:schemeClr val="tx1"/>
                </a:solidFill>
                <a:effectLst/>
                <a:latin typeface="+mn-lt"/>
                <a:ea typeface="+mn-ea"/>
                <a:cs typeface="+mn-cs"/>
              </a:rPr>
              <a:t>We break our work into three phases: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Phase I is the planning side—studies, environmental work, traffic analysis.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Phase II is design—turning concepts into plans and specifications.</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And Phase III is construction—inspection, documentation, and materials testing out in the field.</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I’m keeping it brief, because the next slide gets into what you actually need to do to engage with IDOT in these engineering roles.</a:t>
            </a:r>
          </a:p>
          <a:p>
            <a:endParaRPr lang="en-US" dirty="0"/>
          </a:p>
        </p:txBody>
      </p:sp>
      <p:sp>
        <p:nvSpPr>
          <p:cNvPr id="4" name="Slide Number Placeholder 3">
            <a:extLst>
              <a:ext uri="{FF2B5EF4-FFF2-40B4-BE49-F238E27FC236}">
                <a16:creationId xmlns:a16="http://schemas.microsoft.com/office/drawing/2014/main" id="{6FBC7351-09D1-77A4-0CAB-B242FFA0DDB4}"/>
              </a:ext>
            </a:extLst>
          </p:cNvPr>
          <p:cNvSpPr>
            <a:spLocks noGrp="1"/>
          </p:cNvSpPr>
          <p:nvPr>
            <p:ph type="sldNum" sz="quarter" idx="5"/>
          </p:nvPr>
        </p:nvSpPr>
        <p:spPr/>
        <p:txBody>
          <a:bodyPr/>
          <a:lstStyle/>
          <a:p>
            <a:fld id="{EE000EEB-8338-48D7-8EE8-EE0082EF7602}" type="slidenum">
              <a:rPr lang="en-US" smtClean="0"/>
              <a:t>41</a:t>
            </a:fld>
            <a:endParaRPr lang="en-US" dirty="0"/>
          </a:p>
        </p:txBody>
      </p:sp>
    </p:spTree>
    <p:extLst>
      <p:ext uri="{BB962C8B-B14F-4D97-AF65-F5344CB8AC3E}">
        <p14:creationId xmlns:p14="http://schemas.microsoft.com/office/powerpoint/2010/main" val="22327433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9280A-4B19-8394-81AA-1A1296003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DC403-CC71-2462-661E-A0E4DDA84E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20C9A2-B576-DAB6-5AF0-C0499928D242}"/>
              </a:ext>
            </a:extLst>
          </p:cNvPr>
          <p:cNvSpPr>
            <a:spLocks noGrp="1"/>
          </p:cNvSpPr>
          <p:nvPr>
            <p:ph type="body" idx="1"/>
          </p:nvPr>
        </p:nvSpPr>
        <p:spPr/>
        <p:txBody>
          <a:bodyPr/>
          <a:lstStyle/>
          <a:p>
            <a:pPr fontAlgn="t"/>
            <a:r>
              <a:rPr lang="en-US" dirty="0"/>
              <a:t>Engineering work with IDOT follows a quality‑based selection process, and firms must be prequalified in order to perform this work. That prequalification process is governed by state statute—30 ILCS 535/1.</a:t>
            </a:r>
          </a:p>
          <a:p>
            <a:pPr fontAlgn="t"/>
            <a:endParaRPr lang="en-US" dirty="0"/>
          </a:p>
          <a:p>
            <a:pPr fontAlgn="t"/>
            <a:r>
              <a:rPr lang="en-US" dirty="0"/>
              <a:t>The QR code on this slide links directly to information on how to become prequalified.</a:t>
            </a:r>
          </a:p>
          <a:p>
            <a:pPr fontAlgn="t"/>
            <a:endParaRPr lang="en-US" dirty="0"/>
          </a:p>
          <a:p>
            <a:pPr fontAlgn="t"/>
            <a:r>
              <a:rPr lang="en-US" dirty="0"/>
              <a:t>IDOT advertises for professional services four times a year through the Professional Transportation Bulletin, or PTB. The PTB schedule is posted publicly, and each bulletin lists the projects and disciplines we’re seeking qualifications for—covering engineering, surveying, and other professional services. Scan the QR code to get you to the website where the PTBs are advertised.  </a:t>
            </a:r>
          </a:p>
          <a:p>
            <a:pPr fontAlgn="t"/>
            <a:endParaRPr lang="en-US" dirty="0"/>
          </a:p>
          <a:p>
            <a:pPr fontAlgn="t"/>
            <a:r>
              <a:rPr lang="en-US" dirty="0"/>
              <a:t>So if you’re looking to engage with IDOT in engineering, the PTB is where those opportunities are announced.</a:t>
            </a:r>
          </a:p>
        </p:txBody>
      </p:sp>
      <p:sp>
        <p:nvSpPr>
          <p:cNvPr id="4" name="Slide Number Placeholder 3">
            <a:extLst>
              <a:ext uri="{FF2B5EF4-FFF2-40B4-BE49-F238E27FC236}">
                <a16:creationId xmlns:a16="http://schemas.microsoft.com/office/drawing/2014/main" id="{2FBB10D9-7DC9-B437-3BD0-BA361F43A1D6}"/>
              </a:ext>
            </a:extLst>
          </p:cNvPr>
          <p:cNvSpPr>
            <a:spLocks noGrp="1"/>
          </p:cNvSpPr>
          <p:nvPr>
            <p:ph type="sldNum" sz="quarter" idx="5"/>
          </p:nvPr>
        </p:nvSpPr>
        <p:spPr/>
        <p:txBody>
          <a:bodyPr/>
          <a:lstStyle/>
          <a:p>
            <a:fld id="{EE000EEB-8338-48D7-8EE8-EE0082EF7602}" type="slidenum">
              <a:rPr lang="en-US" smtClean="0"/>
              <a:t>42</a:t>
            </a:fld>
            <a:endParaRPr lang="en-US" dirty="0"/>
          </a:p>
        </p:txBody>
      </p:sp>
    </p:spTree>
    <p:extLst>
      <p:ext uri="{BB962C8B-B14F-4D97-AF65-F5344CB8AC3E}">
        <p14:creationId xmlns:p14="http://schemas.microsoft.com/office/powerpoint/2010/main" val="39107761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446FB-C2CC-B05A-0589-EA6E592C7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E6378-6F7A-6358-549A-80B85308E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9D6D46-68C1-BC59-5790-A64713E07E4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8934D490-6722-397A-42FE-58BFE7C38910}"/>
              </a:ext>
            </a:extLst>
          </p:cNvPr>
          <p:cNvSpPr>
            <a:spLocks noGrp="1"/>
          </p:cNvSpPr>
          <p:nvPr>
            <p:ph type="sldNum" sz="quarter" idx="5"/>
          </p:nvPr>
        </p:nvSpPr>
        <p:spPr/>
        <p:txBody>
          <a:bodyPr/>
          <a:lstStyle/>
          <a:p>
            <a:fld id="{EE000EEB-8338-48D7-8EE8-EE0082EF7602}" type="slidenum">
              <a:rPr lang="en-US" smtClean="0"/>
              <a:t>43</a:t>
            </a:fld>
            <a:endParaRPr lang="en-US" dirty="0"/>
          </a:p>
        </p:txBody>
      </p:sp>
    </p:spTree>
    <p:extLst>
      <p:ext uri="{BB962C8B-B14F-4D97-AF65-F5344CB8AC3E}">
        <p14:creationId xmlns:p14="http://schemas.microsoft.com/office/powerpoint/2010/main" val="1583412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8E0BA-E8D9-7E50-1BE5-5D08AF773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3E857-D4C9-0D33-B3DA-3CB904754D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B7877-8281-997E-F407-BF35BB3933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EE637A-A314-7BDD-1643-5F4BB06861FE}"/>
              </a:ext>
            </a:extLst>
          </p:cNvPr>
          <p:cNvSpPr>
            <a:spLocks noGrp="1"/>
          </p:cNvSpPr>
          <p:nvPr>
            <p:ph type="sldNum" sz="quarter" idx="5"/>
          </p:nvPr>
        </p:nvSpPr>
        <p:spPr/>
        <p:txBody>
          <a:bodyPr/>
          <a:lstStyle/>
          <a:p>
            <a:fld id="{EE000EEB-8338-48D7-8EE8-EE0082EF7602}" type="slidenum">
              <a:rPr lang="en-US" smtClean="0"/>
              <a:t>44</a:t>
            </a:fld>
            <a:endParaRPr lang="en-US" dirty="0"/>
          </a:p>
        </p:txBody>
      </p:sp>
    </p:spTree>
    <p:extLst>
      <p:ext uri="{BB962C8B-B14F-4D97-AF65-F5344CB8AC3E}">
        <p14:creationId xmlns:p14="http://schemas.microsoft.com/office/powerpoint/2010/main" val="13871536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2BA84-5712-9739-C35D-81EF97628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BFDC0-06D8-83D3-8563-58D2830F92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725581-85CB-86BE-6B51-DEA359D54B0B}"/>
              </a:ext>
            </a:extLst>
          </p:cNvPr>
          <p:cNvSpPr>
            <a:spLocks noGrp="1"/>
          </p:cNvSpPr>
          <p:nvPr>
            <p:ph type="body" idx="1"/>
          </p:nvPr>
        </p:nvSpPr>
        <p:spPr/>
        <p:txBody>
          <a:bodyPr/>
          <a:lstStyle/>
          <a:p>
            <a:r>
              <a:rPr lang="en-US" dirty="0"/>
              <a:t>Prequalification – most require it.  State Lettings – can be Stateside or Local Agency work.  7 lettings per year usually.  Bids submitted electronically via IDOT and open publicly on letting day. Bulletin is ran every Thursday and bids are open publicly on the listed letting date.  For state funded projects, they are required to advertise for 11 days and if federal funds are involved, they advertise for 21 days.  Materials and/or projects are advertised here.   </a:t>
            </a:r>
          </a:p>
          <a:p>
            <a:endParaRPr lang="en-US" dirty="0"/>
          </a:p>
          <a:p>
            <a:endParaRPr lang="en-US" dirty="0"/>
          </a:p>
        </p:txBody>
      </p:sp>
      <p:sp>
        <p:nvSpPr>
          <p:cNvPr id="4" name="Slide Number Placeholder 3">
            <a:extLst>
              <a:ext uri="{FF2B5EF4-FFF2-40B4-BE49-F238E27FC236}">
                <a16:creationId xmlns:a16="http://schemas.microsoft.com/office/drawing/2014/main" id="{FD20EC28-70EB-2274-8D7E-ABED92BEE415}"/>
              </a:ext>
            </a:extLst>
          </p:cNvPr>
          <p:cNvSpPr>
            <a:spLocks noGrp="1"/>
          </p:cNvSpPr>
          <p:nvPr>
            <p:ph type="sldNum" sz="quarter" idx="5"/>
          </p:nvPr>
        </p:nvSpPr>
        <p:spPr/>
        <p:txBody>
          <a:bodyPr/>
          <a:lstStyle/>
          <a:p>
            <a:fld id="{EE000EEB-8338-48D7-8EE8-EE0082EF7602}" type="slidenum">
              <a:rPr lang="en-US" smtClean="0"/>
              <a:t>45</a:t>
            </a:fld>
            <a:endParaRPr lang="en-US" dirty="0"/>
          </a:p>
        </p:txBody>
      </p:sp>
    </p:spTree>
    <p:extLst>
      <p:ext uri="{BB962C8B-B14F-4D97-AF65-F5344CB8AC3E}">
        <p14:creationId xmlns:p14="http://schemas.microsoft.com/office/powerpoint/2010/main" val="3574487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0A47-B035-94BD-EFE6-627160567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64141A-5A5A-7D2B-8C4D-217B69FDC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44F0B-611C-DEC0-CBDB-AFA9EB5E1804}"/>
              </a:ext>
            </a:extLst>
          </p:cNvPr>
          <p:cNvSpPr>
            <a:spLocks noGrp="1"/>
          </p:cNvSpPr>
          <p:nvPr>
            <p:ph type="body" idx="1"/>
          </p:nvPr>
        </p:nvSpPr>
        <p:spPr/>
        <p:txBody>
          <a:bodyPr/>
          <a:lstStyle/>
          <a:p>
            <a:r>
              <a:rPr lang="en-US" dirty="0"/>
              <a:t>The Notice to Contractors Bulletin is a service to Local Public Agencies (LPAs) to advertise LPA let construction, maintenance, and material contracts. The bulletin provides details to the contractor and material supplier in order to prepare and submit their bid.</a:t>
            </a:r>
          </a:p>
          <a:p>
            <a:endParaRPr lang="en-US" dirty="0"/>
          </a:p>
          <a:p>
            <a:endParaRPr lang="en-US" dirty="0"/>
          </a:p>
        </p:txBody>
      </p:sp>
      <p:sp>
        <p:nvSpPr>
          <p:cNvPr id="4" name="Slide Number Placeholder 3">
            <a:extLst>
              <a:ext uri="{FF2B5EF4-FFF2-40B4-BE49-F238E27FC236}">
                <a16:creationId xmlns:a16="http://schemas.microsoft.com/office/drawing/2014/main" id="{686CB100-5A2A-51D6-2FC6-7E1612B72927}"/>
              </a:ext>
            </a:extLst>
          </p:cNvPr>
          <p:cNvSpPr>
            <a:spLocks noGrp="1"/>
          </p:cNvSpPr>
          <p:nvPr>
            <p:ph type="sldNum" sz="quarter" idx="5"/>
          </p:nvPr>
        </p:nvSpPr>
        <p:spPr/>
        <p:txBody>
          <a:bodyPr/>
          <a:lstStyle/>
          <a:p>
            <a:fld id="{EE000EEB-8338-48D7-8EE8-EE0082EF7602}" type="slidenum">
              <a:rPr lang="en-US" smtClean="0"/>
              <a:t>46</a:t>
            </a:fld>
            <a:endParaRPr lang="en-US" dirty="0"/>
          </a:p>
        </p:txBody>
      </p:sp>
    </p:spTree>
    <p:extLst>
      <p:ext uri="{BB962C8B-B14F-4D97-AF65-F5344CB8AC3E}">
        <p14:creationId xmlns:p14="http://schemas.microsoft.com/office/powerpoint/2010/main" val="1629203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8C1CE-F7CD-6DD8-6694-D2AB6323E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C0567-382A-67EF-1446-78E6816E97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0834F-5151-D635-BE19-DBC00F011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ED490-8302-2493-9803-5D41E03E67D1}"/>
              </a:ext>
            </a:extLst>
          </p:cNvPr>
          <p:cNvSpPr>
            <a:spLocks noGrp="1"/>
          </p:cNvSpPr>
          <p:nvPr>
            <p:ph type="sldNum" sz="quarter" idx="5"/>
          </p:nvPr>
        </p:nvSpPr>
        <p:spPr/>
        <p:txBody>
          <a:bodyPr/>
          <a:lstStyle/>
          <a:p>
            <a:fld id="{EE000EEB-8338-48D7-8EE8-EE0082EF7602}" type="slidenum">
              <a:rPr lang="en-US" smtClean="0"/>
              <a:t>47</a:t>
            </a:fld>
            <a:endParaRPr lang="en-US" dirty="0"/>
          </a:p>
        </p:txBody>
      </p:sp>
    </p:spTree>
    <p:extLst>
      <p:ext uri="{BB962C8B-B14F-4D97-AF65-F5344CB8AC3E}">
        <p14:creationId xmlns:p14="http://schemas.microsoft.com/office/powerpoint/2010/main" val="95969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000EEB-8338-48D7-8EE8-EE0082EF7602}" type="slidenum">
              <a:rPr lang="en-US" smtClean="0"/>
              <a:t>48</a:t>
            </a:fld>
            <a:endParaRPr lang="en-US" dirty="0"/>
          </a:p>
        </p:txBody>
      </p:sp>
    </p:spTree>
    <p:extLst>
      <p:ext uri="{BB962C8B-B14F-4D97-AF65-F5344CB8AC3E}">
        <p14:creationId xmlns:p14="http://schemas.microsoft.com/office/powerpoint/2010/main" val="36729666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14F08-910A-4601-E610-129D69D6F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E1FC3-096B-04BB-AA16-30108FC6C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8C35CF-1FB0-CED2-8EA7-0A02EF8C52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9314CE-0536-4454-9A91-70FA06E86091}"/>
              </a:ext>
            </a:extLst>
          </p:cNvPr>
          <p:cNvSpPr>
            <a:spLocks noGrp="1"/>
          </p:cNvSpPr>
          <p:nvPr>
            <p:ph type="sldNum" sz="quarter" idx="5"/>
          </p:nvPr>
        </p:nvSpPr>
        <p:spPr/>
        <p:txBody>
          <a:bodyPr/>
          <a:lstStyle/>
          <a:p>
            <a:fld id="{EE000EEB-8338-48D7-8EE8-EE0082EF7602}" type="slidenum">
              <a:rPr lang="en-US" smtClean="0"/>
              <a:t>49</a:t>
            </a:fld>
            <a:endParaRPr lang="en-US" dirty="0"/>
          </a:p>
        </p:txBody>
      </p:sp>
    </p:spTree>
    <p:extLst>
      <p:ext uri="{BB962C8B-B14F-4D97-AF65-F5344CB8AC3E}">
        <p14:creationId xmlns:p14="http://schemas.microsoft.com/office/powerpoint/2010/main" val="3699376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0A96D-9DB2-2F05-9022-0B027462E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5CF21-C576-D94C-EC59-459727F769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411F0-7412-DEAE-B274-65135FF5E66B}"/>
              </a:ext>
            </a:extLst>
          </p:cNvPr>
          <p:cNvSpPr>
            <a:spLocks noGrp="1"/>
          </p:cNvSpPr>
          <p:nvPr>
            <p:ph type="body" idx="1"/>
          </p:nvPr>
        </p:nvSpPr>
        <p:spPr/>
        <p:txBody>
          <a:bodyPr/>
          <a:lstStyle/>
          <a:p>
            <a:r>
              <a:rPr lang="en-US" dirty="0"/>
              <a:t>The final report was released last year and is available on our website.  The commission focused on five objectives: Accelerating project delivery, expanding workforce capacity, maximizing investment value, driving sustainable outcomes, and securing funding.  </a:t>
            </a:r>
          </a:p>
          <a:p>
            <a:endParaRPr lang="en-US" dirty="0"/>
          </a:p>
          <a:p>
            <a:r>
              <a:rPr lang="en-US" dirty="0"/>
              <a:t>These objectives are already shaping how we plan and deliver projects across the state.</a:t>
            </a:r>
          </a:p>
        </p:txBody>
      </p:sp>
      <p:sp>
        <p:nvSpPr>
          <p:cNvPr id="4" name="Slide Number Placeholder 3">
            <a:extLst>
              <a:ext uri="{FF2B5EF4-FFF2-40B4-BE49-F238E27FC236}">
                <a16:creationId xmlns:a16="http://schemas.microsoft.com/office/drawing/2014/main" id="{1CC2AD83-6578-2F79-9BCC-E24664319C33}"/>
              </a:ext>
            </a:extLst>
          </p:cNvPr>
          <p:cNvSpPr>
            <a:spLocks noGrp="1"/>
          </p:cNvSpPr>
          <p:nvPr>
            <p:ph type="sldNum" sz="quarter" idx="5"/>
          </p:nvPr>
        </p:nvSpPr>
        <p:spPr/>
        <p:txBody>
          <a:bodyPr/>
          <a:lstStyle/>
          <a:p>
            <a:fld id="{EE000EEB-8338-48D7-8EE8-EE0082EF7602}" type="slidenum">
              <a:rPr lang="en-US" smtClean="0"/>
              <a:t>5</a:t>
            </a:fld>
            <a:endParaRPr lang="en-US" dirty="0"/>
          </a:p>
        </p:txBody>
      </p:sp>
    </p:spTree>
    <p:extLst>
      <p:ext uri="{BB962C8B-B14F-4D97-AF65-F5344CB8AC3E}">
        <p14:creationId xmlns:p14="http://schemas.microsoft.com/office/powerpoint/2010/main" val="180364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2F6F-C032-C6E3-917D-65696C74F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108A2-46DC-149E-A988-7A2395D33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483C4-3B5E-C4DE-FE45-51B81CBBA2B3}"/>
              </a:ext>
            </a:extLst>
          </p:cNvPr>
          <p:cNvSpPr>
            <a:spLocks noGrp="1"/>
          </p:cNvSpPr>
          <p:nvPr>
            <p:ph type="body" idx="1"/>
          </p:nvPr>
        </p:nvSpPr>
        <p:spPr/>
        <p:txBody>
          <a:bodyPr/>
          <a:lstStyle/>
          <a:p>
            <a:r>
              <a:rPr lang="en-US" dirty="0"/>
              <a:t>Now that you have a sense of what IDOT does, let’s zoom in on region 5 and see how it’s structured.</a:t>
            </a:r>
          </a:p>
          <a:p>
            <a:endParaRPr lang="en-US" dirty="0"/>
          </a:p>
          <a:p>
            <a:r>
              <a:rPr lang="en-US" dirty="0"/>
              <a:t>Region 5 is made up of District 8 and District 9.</a:t>
            </a:r>
          </a:p>
          <a:p>
            <a:endParaRPr lang="en-US" dirty="0"/>
          </a:p>
          <a:p>
            <a:r>
              <a:rPr lang="en-US" dirty="0"/>
              <a:t>District 8 covers 11 counties, thousands of lane miles, and thousands of bridges. The main office is in Collinsville.</a:t>
            </a:r>
          </a:p>
          <a:p>
            <a:endParaRPr lang="en-US" dirty="0"/>
          </a:p>
          <a:p>
            <a:r>
              <a:rPr lang="en-US" dirty="0"/>
              <a:t>District 9 covers 16 counties, also thousands of lane miles and bridges, and the main office is in Carbondale.</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3A090CF6-C196-5639-2F94-A363050A21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71F0B3-7BF8-4EC4-9B12-4C902089B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05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E8EC0-159B-B5A8-99B3-61CA8BB1F0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A0F6D-0EAB-DADC-2BD1-C200B9789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28ECFD-86B2-AA8F-DA47-83A952E74768}"/>
              </a:ext>
            </a:extLst>
          </p:cNvPr>
          <p:cNvSpPr>
            <a:spLocks noGrp="1"/>
          </p:cNvSpPr>
          <p:nvPr>
            <p:ph type="body" idx="1"/>
          </p:nvPr>
        </p:nvSpPr>
        <p:spPr/>
        <p:txBody>
          <a:bodyPr/>
          <a:lstStyle/>
          <a:p>
            <a:r>
              <a:rPr lang="en-US" dirty="0"/>
              <a:t>One month ago, on March 16</a:t>
            </a:r>
            <a:r>
              <a:rPr lang="en-US" baseline="30000" dirty="0"/>
              <a:t>th</a:t>
            </a:r>
            <a:r>
              <a:rPr lang="en-US" dirty="0"/>
              <a:t>, Carrie Nelsen was appointed Region 5 Engineer and I was appointed Assistant Region 5 Engineer – overseeing both districts.</a:t>
            </a:r>
          </a:p>
          <a:p>
            <a:endParaRPr lang="en-US" dirty="0"/>
          </a:p>
          <a:p>
            <a:r>
              <a:rPr lang="en-US" dirty="0"/>
              <a:t>Both districts are organized into 3 main areas: </a:t>
            </a:r>
          </a:p>
          <a:p>
            <a:pPr marL="228600" indent="-228600">
              <a:buAutoNum type="arabicPeriod"/>
            </a:pPr>
            <a:r>
              <a:rPr lang="en-US" dirty="0"/>
              <a:t>Program Development – This covers Phase 1 and Phase 2, NEPA, design, surveying, land acquisition, and coordination with railroads and utilities.  </a:t>
            </a:r>
          </a:p>
          <a:p>
            <a:pPr marL="228600" indent="-228600">
              <a:buAutoNum type="arabicPeriod"/>
            </a:pPr>
            <a:r>
              <a:rPr lang="en-US" dirty="0"/>
              <a:t>Project Implementation – This includes construction, materials, and local roads</a:t>
            </a:r>
          </a:p>
          <a:p>
            <a:pPr marL="228600" indent="-228600">
              <a:buAutoNum type="arabicPeriod"/>
            </a:pPr>
            <a:r>
              <a:rPr lang="en-US" dirty="0"/>
              <a:t>Operations – Day to Day maintenance, access permits, snow removal, and keeping our roads safe and functional.</a:t>
            </a:r>
          </a:p>
          <a:p>
            <a:pPr marL="228600" indent="-228600">
              <a:buAutoNum type="arabicPeriod"/>
            </a:pPr>
            <a:endParaRPr lang="en-US" dirty="0"/>
          </a:p>
          <a:p>
            <a:r>
              <a:rPr lang="en-US" dirty="0"/>
              <a:t>Currently in D8, I am filling the Program Development role until it’s permanently staffed, while Carrie continues in that role in D9.</a:t>
            </a:r>
          </a:p>
          <a:p>
            <a:endParaRPr lang="en-US" dirty="0"/>
          </a:p>
          <a:p>
            <a:r>
              <a:rPr lang="en-US" dirty="0"/>
              <a:t>The other leaders include Joel Cumby, Ben Wills, Joe Monroe, and Rob Graeff, who manage Project Implementation and Operations.</a:t>
            </a:r>
          </a:p>
          <a:p>
            <a:endParaRPr lang="en-US" dirty="0"/>
          </a:p>
        </p:txBody>
      </p:sp>
      <p:sp>
        <p:nvSpPr>
          <p:cNvPr id="4" name="Slide Number Placeholder 3">
            <a:extLst>
              <a:ext uri="{FF2B5EF4-FFF2-40B4-BE49-F238E27FC236}">
                <a16:creationId xmlns:a16="http://schemas.microsoft.com/office/drawing/2014/main" id="{4C0842DD-3786-40D0-DEAA-D238A4734000}"/>
              </a:ext>
            </a:extLst>
          </p:cNvPr>
          <p:cNvSpPr>
            <a:spLocks noGrp="1"/>
          </p:cNvSpPr>
          <p:nvPr>
            <p:ph type="sldNum" sz="quarter" idx="5"/>
          </p:nvPr>
        </p:nvSpPr>
        <p:spPr/>
        <p:txBody>
          <a:bodyPr/>
          <a:lstStyle/>
          <a:p>
            <a:fld id="{EE000EEB-8338-48D7-8EE8-EE0082EF7602}" type="slidenum">
              <a:rPr lang="en-US" smtClean="0"/>
              <a:t>7</a:t>
            </a:fld>
            <a:endParaRPr lang="en-US" dirty="0"/>
          </a:p>
        </p:txBody>
      </p:sp>
    </p:spTree>
    <p:extLst>
      <p:ext uri="{BB962C8B-B14F-4D97-AF65-F5344CB8AC3E}">
        <p14:creationId xmlns:p14="http://schemas.microsoft.com/office/powerpoint/2010/main" val="3170939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B9201-4BE6-6BE5-9383-F0396A14C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8B861-A881-2A9A-1668-9C830B000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9371F-54D3-0087-DD65-CF192052D632}"/>
              </a:ext>
            </a:extLst>
          </p:cNvPr>
          <p:cNvSpPr>
            <a:spLocks noGrp="1"/>
          </p:cNvSpPr>
          <p:nvPr>
            <p:ph type="body" idx="1"/>
          </p:nvPr>
        </p:nvSpPr>
        <p:spPr/>
        <p:txBody>
          <a:bodyPr/>
          <a:lstStyle/>
          <a:p>
            <a:r>
              <a:rPr lang="en-US" dirty="0"/>
              <a:t>Next I want to clarify how Stateside, or IDOT led projects, differ from Local Roads projects.  </a:t>
            </a:r>
          </a:p>
          <a:p>
            <a:endParaRPr lang="en-US" dirty="0"/>
          </a:p>
          <a:p>
            <a:r>
              <a:rPr lang="en-US" dirty="0"/>
              <a:t>Stateside Projects are planned, designed, funded and let by IDOT – on the State highway system – and use IDOT staff, consultants, and contractor processes.</a:t>
            </a:r>
          </a:p>
          <a:p>
            <a:endParaRPr lang="en-US" dirty="0"/>
          </a:p>
          <a:p>
            <a:r>
              <a:rPr lang="en-US" dirty="0"/>
              <a:t>Local Roads Projects are locally administered but when MFT, state, or federal funds are involved IDOT’s Local Roads Section provides the oversight to ensure compliance.  The design is led by the Local Agency</a:t>
            </a:r>
          </a:p>
        </p:txBody>
      </p:sp>
      <p:sp>
        <p:nvSpPr>
          <p:cNvPr id="4" name="Slide Number Placeholder 3">
            <a:extLst>
              <a:ext uri="{FF2B5EF4-FFF2-40B4-BE49-F238E27FC236}">
                <a16:creationId xmlns:a16="http://schemas.microsoft.com/office/drawing/2014/main" id="{1E23E9F7-782B-04E0-5B16-A8D2D181E45A}"/>
              </a:ext>
            </a:extLst>
          </p:cNvPr>
          <p:cNvSpPr>
            <a:spLocks noGrp="1"/>
          </p:cNvSpPr>
          <p:nvPr>
            <p:ph type="sldNum" sz="quarter" idx="5"/>
          </p:nvPr>
        </p:nvSpPr>
        <p:spPr/>
        <p:txBody>
          <a:bodyPr/>
          <a:lstStyle/>
          <a:p>
            <a:fld id="{EE000EEB-8338-48D7-8EE8-EE0082EF7602}" type="slidenum">
              <a:rPr lang="en-US" smtClean="0"/>
              <a:t>8</a:t>
            </a:fld>
            <a:endParaRPr lang="en-US" dirty="0"/>
          </a:p>
        </p:txBody>
      </p:sp>
    </p:spTree>
    <p:extLst>
      <p:ext uri="{BB962C8B-B14F-4D97-AF65-F5344CB8AC3E}">
        <p14:creationId xmlns:p14="http://schemas.microsoft.com/office/powerpoint/2010/main" val="3823234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56E75-BC3B-8657-D794-5B6D945937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09A18-7ED8-523B-0778-6038BA97C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31231-970E-DF0F-60E8-FBE035C98119}"/>
              </a:ext>
            </a:extLst>
          </p:cNvPr>
          <p:cNvSpPr>
            <a:spLocks noGrp="1"/>
          </p:cNvSpPr>
          <p:nvPr>
            <p:ph type="body" idx="1"/>
          </p:nvPr>
        </p:nvSpPr>
        <p:spPr/>
        <p:txBody>
          <a:bodyPr/>
          <a:lstStyle/>
          <a:p>
            <a:r>
              <a:rPr lang="en-US" dirty="0"/>
              <a:t>Now that we have covered how IDOT is structured, the distinction between Stateside and Local Roads projects, and how projects move through our districts, let’s focus on what’s happening on the ground in Region 5.   I want to highlight some of the key projects currently under construction in both District 8 and District 9.</a:t>
            </a:r>
          </a:p>
          <a:p>
            <a:endParaRPr lang="en-US" dirty="0"/>
          </a:p>
          <a:p>
            <a:r>
              <a:rPr lang="en-US" dirty="0"/>
              <a:t>We will take a look at a few examples to give you a sense of scale and scope of the work that is happening now. </a:t>
            </a:r>
          </a:p>
        </p:txBody>
      </p:sp>
      <p:sp>
        <p:nvSpPr>
          <p:cNvPr id="4" name="Slide Number Placeholder 3">
            <a:extLst>
              <a:ext uri="{FF2B5EF4-FFF2-40B4-BE49-F238E27FC236}">
                <a16:creationId xmlns:a16="http://schemas.microsoft.com/office/drawing/2014/main" id="{59254D65-610E-B399-57DD-970543669879}"/>
              </a:ext>
            </a:extLst>
          </p:cNvPr>
          <p:cNvSpPr>
            <a:spLocks noGrp="1"/>
          </p:cNvSpPr>
          <p:nvPr>
            <p:ph type="sldNum" sz="quarter" idx="5"/>
          </p:nvPr>
        </p:nvSpPr>
        <p:spPr/>
        <p:txBody>
          <a:bodyPr/>
          <a:lstStyle/>
          <a:p>
            <a:fld id="{EE000EEB-8338-48D7-8EE8-EE0082EF7602}" type="slidenum">
              <a:rPr lang="en-US" smtClean="0"/>
              <a:t>9</a:t>
            </a:fld>
            <a:endParaRPr lang="en-US" dirty="0"/>
          </a:p>
        </p:txBody>
      </p:sp>
    </p:spTree>
    <p:extLst>
      <p:ext uri="{BB962C8B-B14F-4D97-AF65-F5344CB8AC3E}">
        <p14:creationId xmlns:p14="http://schemas.microsoft.com/office/powerpoint/2010/main" val="794058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smtClean="0"/>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5164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043257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F425EA-B9DC-48A7-991E-9A82573B1B21}" type="datetimeFigureOut">
              <a:rPr lang="en-US" dirty="0"/>
              <a:t>4/8/2026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4565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4/8/2026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4/8/2026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4/8/2026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5">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4509A250-FF31-4206-8172-F9D3106AACB1}" type="datetimeFigureOut">
              <a:rPr lang="en-US" smtClean="0"/>
              <a:t>4/8/2026</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56383480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jpeg"/><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35.jpeg"/><Relationship Id="rId5" Type="http://schemas.openxmlformats.org/officeDocument/2006/relationships/image" Target="../media/image7.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7.jpe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6.jpeg"/><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511EBC-2F3C-446D-867B-7DC328517A44}"/>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162570" y="-38911"/>
            <a:ext cx="12191980" cy="6857990"/>
          </a:xfrm>
          <a:prstGeom prst="rect">
            <a:avLst/>
          </a:prstGeom>
        </p:spPr>
      </p:pic>
      <p:sp>
        <p:nvSpPr>
          <p:cNvPr id="20" name="Rectangle 19">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DDEC4E3D-1A82-25CF-5605-8321BF2BBBC0}"/>
              </a:ext>
            </a:extLst>
          </p:cNvPr>
          <p:cNvSpPr>
            <a:spLocks noGrp="1"/>
          </p:cNvSpPr>
          <p:nvPr>
            <p:ph type="ctrTitle"/>
          </p:nvPr>
        </p:nvSpPr>
        <p:spPr>
          <a:xfrm>
            <a:off x="1154955" y="415829"/>
            <a:ext cx="8825658" cy="3329581"/>
          </a:xfrm>
        </p:spPr>
        <p:txBody>
          <a:bodyPr/>
          <a:lstStyle/>
          <a:p>
            <a:r>
              <a:rPr lang="en-US" dirty="0"/>
              <a:t>REGION 5 OVERVIEW &amp; OPPORTUNITIES</a:t>
            </a:r>
          </a:p>
        </p:txBody>
      </p:sp>
      <p:sp>
        <p:nvSpPr>
          <p:cNvPr id="8" name="Subtitle 7">
            <a:extLst>
              <a:ext uri="{FF2B5EF4-FFF2-40B4-BE49-F238E27FC236}">
                <a16:creationId xmlns:a16="http://schemas.microsoft.com/office/drawing/2014/main" id="{8676054D-7069-9F3D-1E62-FA71A9DA426D}"/>
              </a:ext>
            </a:extLst>
          </p:cNvPr>
          <p:cNvSpPr>
            <a:spLocks noGrp="1"/>
          </p:cNvSpPr>
          <p:nvPr>
            <p:ph type="subTitle" idx="1"/>
          </p:nvPr>
        </p:nvSpPr>
        <p:spPr>
          <a:xfrm>
            <a:off x="965200" y="4161239"/>
            <a:ext cx="9084733" cy="1680761"/>
          </a:xfrm>
        </p:spPr>
        <p:txBody>
          <a:bodyPr>
            <a:normAutofit/>
          </a:bodyPr>
          <a:lstStyle/>
          <a:p>
            <a:r>
              <a:rPr lang="en-US" sz="2400" dirty="0">
                <a:solidFill>
                  <a:schemeClr val="tx1"/>
                </a:solidFill>
              </a:rPr>
              <a:t>Illinois Department of Transportation</a:t>
            </a:r>
          </a:p>
          <a:p>
            <a:r>
              <a:rPr lang="en-US" sz="2400" dirty="0">
                <a:solidFill>
                  <a:schemeClr val="tx1"/>
                </a:solidFill>
              </a:rPr>
              <a:t>Presented by Rebecca Tharp, p.e., s.e. </a:t>
            </a:r>
          </a:p>
          <a:p>
            <a:r>
              <a:rPr lang="en-US" sz="2400" dirty="0">
                <a:solidFill>
                  <a:schemeClr val="tx1"/>
                </a:solidFill>
              </a:rPr>
              <a:t>Assistant Region 5 Engineer</a:t>
            </a:r>
          </a:p>
        </p:txBody>
      </p:sp>
      <p:sp>
        <p:nvSpPr>
          <p:cNvPr id="14" name="TextBox 13">
            <a:extLst>
              <a:ext uri="{FF2B5EF4-FFF2-40B4-BE49-F238E27FC236}">
                <a16:creationId xmlns:a16="http://schemas.microsoft.com/office/drawing/2014/main" id="{5608C170-ED26-B58D-A165-CCC01A5120A7}"/>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16" name="Subtitle 2">
            <a:extLst>
              <a:ext uri="{FF2B5EF4-FFF2-40B4-BE49-F238E27FC236}">
                <a16:creationId xmlns:a16="http://schemas.microsoft.com/office/drawing/2014/main" id="{240942B6-C134-A3C9-DAB7-9211D717FBA2}"/>
              </a:ext>
            </a:extLst>
          </p:cNvPr>
          <p:cNvSpPr txBox="1">
            <a:spLocks/>
          </p:cNvSpPr>
          <p:nvPr/>
        </p:nvSpPr>
        <p:spPr>
          <a:xfrm>
            <a:off x="1233443" y="6386520"/>
            <a:ext cx="8825658" cy="828932"/>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800" b="0" i="0" kern="1200" cap="all">
                <a:solidFill>
                  <a:schemeClr val="accent1"/>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tint val="75000"/>
                  </a:schemeClr>
                </a:solidFill>
                <a:latin typeface="+mn-lt"/>
                <a:ea typeface="+mn-ea"/>
                <a:cs typeface="+mn-cs"/>
              </a:defRPr>
            </a:lvl9pPr>
          </a:lstStyle>
          <a:p>
            <a:pPr algn="ctr">
              <a:lnSpc>
                <a:spcPct val="90000"/>
              </a:lnSpc>
            </a:pPr>
            <a:r>
              <a:rPr lang="en-US" b="1" dirty="0">
                <a:solidFill>
                  <a:schemeClr val="tx2"/>
                </a:solidFill>
                <a:latin typeface="+mj-lt"/>
              </a:rPr>
              <a:t>Presented to SAME Scott afb/st. louis</a:t>
            </a:r>
          </a:p>
          <a:p>
            <a:pPr algn="ctr">
              <a:lnSpc>
                <a:spcPct val="90000"/>
              </a:lnSpc>
            </a:pPr>
            <a:endParaRPr lang="en-US" sz="1000" b="1" dirty="0">
              <a:solidFill>
                <a:schemeClr val="tx2"/>
              </a:solidFill>
              <a:latin typeface="+mj-lt"/>
            </a:endParaRPr>
          </a:p>
          <a:p>
            <a:pPr algn="ctr">
              <a:lnSpc>
                <a:spcPct val="90000"/>
              </a:lnSpc>
            </a:pPr>
            <a:endParaRPr lang="en-US" sz="1100" dirty="0">
              <a:solidFill>
                <a:schemeClr val="tx2"/>
              </a:solidFill>
            </a:endParaRPr>
          </a:p>
          <a:p>
            <a:pPr algn="ctr">
              <a:lnSpc>
                <a:spcPct val="90000"/>
              </a:lnSpc>
            </a:pPr>
            <a:endParaRPr lang="en-US" sz="1100" dirty="0">
              <a:solidFill>
                <a:schemeClr val="tx2"/>
              </a:solidFill>
            </a:endParaRPr>
          </a:p>
          <a:p>
            <a:pPr algn="ctr">
              <a:lnSpc>
                <a:spcPct val="90000"/>
              </a:lnSpc>
            </a:pPr>
            <a:endParaRPr lang="en-US" sz="1100" dirty="0">
              <a:solidFill>
                <a:schemeClr val="tx2"/>
              </a:solidFill>
            </a:endParaRPr>
          </a:p>
        </p:txBody>
      </p:sp>
      <p:pic>
        <p:nvPicPr>
          <p:cNvPr id="2" name="Picture 2" descr="Region Map with County Numbers">
            <a:extLst>
              <a:ext uri="{FF2B5EF4-FFF2-40B4-BE49-F238E27FC236}">
                <a16:creationId xmlns:a16="http://schemas.microsoft.com/office/drawing/2014/main" id="{C05B1766-0274-ADB3-2A59-7B55407E4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3845" y="0"/>
            <a:ext cx="3889375" cy="6858000"/>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69EADC27-56C7-C2F6-AB1C-03F98730D3E9}"/>
              </a:ext>
            </a:extLst>
          </p:cNvPr>
          <p:cNvSpPr/>
          <p:nvPr/>
        </p:nvSpPr>
        <p:spPr>
          <a:xfrm>
            <a:off x="8884114" y="3705636"/>
            <a:ext cx="2152931" cy="211455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2">
            <a:extLst>
              <a:ext uri="{FF2B5EF4-FFF2-40B4-BE49-F238E27FC236}">
                <a16:creationId xmlns:a16="http://schemas.microsoft.com/office/drawing/2014/main" id="{67D8C538-5902-7184-B54D-9A80C1169721}"/>
              </a:ext>
            </a:extLst>
          </p:cNvPr>
          <p:cNvSpPr/>
          <p:nvPr/>
        </p:nvSpPr>
        <p:spPr>
          <a:xfrm>
            <a:off x="10104437" y="4960442"/>
            <a:ext cx="1676400" cy="1822450"/>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4B32702-6756-65B4-2154-8D65C4649E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393" y="6319864"/>
            <a:ext cx="1799845" cy="497367"/>
          </a:xfrm>
          <a:prstGeom prst="rect">
            <a:avLst/>
          </a:prstGeom>
        </p:spPr>
      </p:pic>
    </p:spTree>
    <p:extLst>
      <p:ext uri="{BB962C8B-B14F-4D97-AF65-F5344CB8AC3E}">
        <p14:creationId xmlns:p14="http://schemas.microsoft.com/office/powerpoint/2010/main" val="193000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436F6-D28B-4968-8222-0EEB3B55B478}"/>
              </a:ext>
            </a:extLst>
          </p:cNvPr>
          <p:cNvSpPr>
            <a:spLocks noGrp="1"/>
          </p:cNvSpPr>
          <p:nvPr>
            <p:ph type="title"/>
          </p:nvPr>
        </p:nvSpPr>
        <p:spPr>
          <a:xfrm>
            <a:off x="101387" y="581593"/>
            <a:ext cx="10813718" cy="1325563"/>
          </a:xfrm>
        </p:spPr>
        <p:txBody>
          <a:bodyPr>
            <a:normAutofit fontScale="90000"/>
          </a:bodyPr>
          <a:lstStyle/>
          <a:p>
            <a:pPr algn="ctr"/>
            <a:r>
              <a:rPr lang="en-US" sz="5400" dirty="0">
                <a:latin typeface="Gill Sans MT" panose="020B0502020104020203" pitchFamily="34" charset="0"/>
              </a:rPr>
              <a:t>PROJECTS UNDER CONSTRUCTION</a:t>
            </a:r>
          </a:p>
        </p:txBody>
      </p:sp>
      <p:sp>
        <p:nvSpPr>
          <p:cNvPr id="3" name="Subtitle 2">
            <a:extLst>
              <a:ext uri="{FF2B5EF4-FFF2-40B4-BE49-F238E27FC236}">
                <a16:creationId xmlns:a16="http://schemas.microsoft.com/office/drawing/2014/main" id="{88275D89-55D3-4226-8D3D-80D59625975E}"/>
              </a:ext>
            </a:extLst>
          </p:cNvPr>
          <p:cNvSpPr>
            <a:spLocks noGrp="1"/>
          </p:cNvSpPr>
          <p:nvPr>
            <p:ph sz="half" idx="1"/>
          </p:nvPr>
        </p:nvSpPr>
        <p:spPr>
          <a:xfrm>
            <a:off x="6325644" y="2289362"/>
            <a:ext cx="5866356" cy="4568638"/>
          </a:xfrm>
        </p:spPr>
        <p:txBody>
          <a:bodyPr>
            <a:normAutofit/>
          </a:bodyPr>
          <a:lstStyle/>
          <a:p>
            <a:pPr>
              <a:buFont typeface="Century Gothic" panose="020B0502020202020204" pitchFamily="34" charset="0"/>
              <a:buChar char="►"/>
            </a:pPr>
            <a:r>
              <a:rPr lang="en-US" dirty="0">
                <a:solidFill>
                  <a:srgbClr val="FF0000"/>
                </a:solidFill>
              </a:rPr>
              <a:t>I-270 OVER THE MISSISSIPPI RIVER BRIDGE REPLACEMENT</a:t>
            </a:r>
          </a:p>
          <a:p>
            <a:pPr>
              <a:buFont typeface="Century Gothic" panose="020B0502020202020204" pitchFamily="34" charset="0"/>
              <a:buChar char="►"/>
            </a:pPr>
            <a:r>
              <a:rPr lang="en-US" dirty="0">
                <a:solidFill>
                  <a:schemeClr val="tx1"/>
                </a:solidFill>
              </a:rPr>
              <a:t>IL 158 (AIR MOBILITY DRIVE) EXTENSION</a:t>
            </a:r>
          </a:p>
          <a:p>
            <a:pPr>
              <a:buFont typeface="Century Gothic" panose="020B0502020202020204" pitchFamily="34" charset="0"/>
              <a:buChar char="►"/>
            </a:pPr>
            <a:r>
              <a:rPr lang="en-US" dirty="0">
                <a:solidFill>
                  <a:schemeClr val="tx1"/>
                </a:solidFill>
              </a:rPr>
              <a:t>I-64 SIX-LANING FROM W OF GREENMOUNT RD TO W OF IL 158</a:t>
            </a:r>
          </a:p>
          <a:p>
            <a:pPr>
              <a:buFont typeface="Century Gothic" panose="020B0502020202020204" pitchFamily="34" charset="0"/>
              <a:buChar char="►"/>
            </a:pPr>
            <a:r>
              <a:rPr lang="en-US" dirty="0">
                <a:solidFill>
                  <a:schemeClr val="tx1"/>
                </a:solidFill>
              </a:rPr>
              <a:t>I-55/70 OVER B&amp;O RR BRIDGE REHABILITATION</a:t>
            </a:r>
          </a:p>
          <a:p>
            <a:pPr>
              <a:buFont typeface="Century Gothic" panose="020B0502020202020204" pitchFamily="34" charset="0"/>
              <a:buChar char="►"/>
            </a:pPr>
            <a:r>
              <a:rPr lang="en-US" dirty="0">
                <a:solidFill>
                  <a:schemeClr val="tx1"/>
                </a:solidFill>
              </a:rPr>
              <a:t>I-64 RESURFACING FROM IL 157 TO W OF GREENMOUNT RD</a:t>
            </a:r>
          </a:p>
          <a:p>
            <a:pPr>
              <a:buFont typeface="Century Gothic" panose="020B0502020202020204" pitchFamily="34" charset="0"/>
              <a:buChar char="►"/>
            </a:pPr>
            <a:r>
              <a:rPr lang="en-US" dirty="0">
                <a:solidFill>
                  <a:schemeClr val="tx1"/>
                </a:solidFill>
              </a:rPr>
              <a:t>REPLACEMENT OF THE CHESTER BRIDGE (MoDOT LEAD)</a:t>
            </a:r>
          </a:p>
          <a:p>
            <a:pPr>
              <a:buFont typeface="Century Gothic" panose="020B0502020202020204" pitchFamily="34" charset="0"/>
              <a:buChar char="►"/>
            </a:pPr>
            <a:endParaRPr lang="en-US" dirty="0">
              <a:solidFill>
                <a:schemeClr val="tx1"/>
              </a:solidFill>
            </a:endParaRPr>
          </a:p>
          <a:p>
            <a:pPr marL="0" indent="0">
              <a:buNone/>
            </a:pPr>
            <a:endParaRPr lang="en-US" sz="2500" dirty="0"/>
          </a:p>
          <a:p>
            <a:pPr>
              <a:buFont typeface="Wingdings" panose="05000000000000000000" pitchFamily="2" charset="2"/>
              <a:buChar char="§"/>
            </a:pPr>
            <a:endParaRPr lang="en-US" sz="2500" dirty="0"/>
          </a:p>
        </p:txBody>
      </p:sp>
      <p:pic>
        <p:nvPicPr>
          <p:cNvPr id="5" name="Picture 4">
            <a:extLst>
              <a:ext uri="{FF2B5EF4-FFF2-40B4-BE49-F238E27FC236}">
                <a16:creationId xmlns:a16="http://schemas.microsoft.com/office/drawing/2014/main" id="{B281202C-EFBF-C31E-1697-8C355CBD4FBF}"/>
              </a:ext>
            </a:extLst>
          </p:cNvPr>
          <p:cNvPicPr>
            <a:picLocks noChangeAspect="1"/>
          </p:cNvPicPr>
          <p:nvPr/>
        </p:nvPicPr>
        <p:blipFill>
          <a:blip r:embed="rId3"/>
          <a:stretch>
            <a:fillRect/>
          </a:stretch>
        </p:blipFill>
        <p:spPr>
          <a:xfrm>
            <a:off x="-19326" y="2083324"/>
            <a:ext cx="6344970" cy="4774676"/>
          </a:xfrm>
          <a:prstGeom prst="rect">
            <a:avLst/>
          </a:prstGeom>
        </p:spPr>
      </p:pic>
      <p:sp>
        <p:nvSpPr>
          <p:cNvPr id="4" name="TextBox 3">
            <a:extLst>
              <a:ext uri="{FF2B5EF4-FFF2-40B4-BE49-F238E27FC236}">
                <a16:creationId xmlns:a16="http://schemas.microsoft.com/office/drawing/2014/main" id="{4A35CECF-4CCB-5CBC-4A63-9148391A31BE}"/>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6" name="Picture 2" descr="Region Map with County Numbers">
            <a:extLst>
              <a:ext uri="{FF2B5EF4-FFF2-40B4-BE49-F238E27FC236}">
                <a16:creationId xmlns:a16="http://schemas.microsoft.com/office/drawing/2014/main" id="{E2AE4756-8903-EC83-B3EB-F7BE3AD28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9820BA32-56A6-6677-39A5-D0AC833D7E6B}"/>
              </a:ext>
            </a:extLst>
          </p:cNvPr>
          <p:cNvSpPr/>
          <p:nvPr/>
        </p:nvSpPr>
        <p:spPr>
          <a:xfrm>
            <a:off x="11182162" y="1051560"/>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E0132481-FE1E-DB23-BE9F-A988D4507253}"/>
              </a:ext>
            </a:extLst>
          </p:cNvPr>
          <p:cNvPicPr>
            <a:picLocks noChangeAspect="1"/>
          </p:cNvPicPr>
          <p:nvPr/>
        </p:nvPicPr>
        <p:blipFill>
          <a:blip r:embed="rId5"/>
          <a:srcRect t="-1" b="29167"/>
          <a:stretch>
            <a:fillRect/>
          </a:stretch>
        </p:blipFill>
        <p:spPr>
          <a:xfrm>
            <a:off x="6713416" y="5772574"/>
            <a:ext cx="984920" cy="863601"/>
          </a:xfrm>
          <a:prstGeom prst="rect">
            <a:avLst/>
          </a:prstGeom>
        </p:spPr>
      </p:pic>
    </p:spTree>
    <p:extLst>
      <p:ext uri="{BB962C8B-B14F-4D97-AF65-F5344CB8AC3E}">
        <p14:creationId xmlns:p14="http://schemas.microsoft.com/office/powerpoint/2010/main" val="24059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E219D-AE81-4575-B427-FBC66E103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B90D2D-F8AD-07A8-9B39-7FCC0EA0F8FB}"/>
              </a:ext>
            </a:extLst>
          </p:cNvPr>
          <p:cNvSpPr>
            <a:spLocks noGrp="1"/>
          </p:cNvSpPr>
          <p:nvPr>
            <p:ph type="title"/>
          </p:nvPr>
        </p:nvSpPr>
        <p:spPr>
          <a:xfrm>
            <a:off x="225259" y="738544"/>
            <a:ext cx="10813718" cy="1325563"/>
          </a:xfrm>
        </p:spPr>
        <p:txBody>
          <a:bodyPr>
            <a:normAutofit fontScale="90000"/>
          </a:bodyPr>
          <a:lstStyle/>
          <a:p>
            <a:pPr algn="ctr"/>
            <a:r>
              <a:rPr lang="en-US" sz="5400" dirty="0">
                <a:latin typeface="Gill Sans MT" panose="020B0502020104020203" pitchFamily="34" charset="0"/>
              </a:rPr>
              <a:t>PROJECTS UNDER CONSTRUCTION</a:t>
            </a:r>
          </a:p>
        </p:txBody>
      </p:sp>
      <p:sp>
        <p:nvSpPr>
          <p:cNvPr id="3" name="Subtitle 2">
            <a:extLst>
              <a:ext uri="{FF2B5EF4-FFF2-40B4-BE49-F238E27FC236}">
                <a16:creationId xmlns:a16="http://schemas.microsoft.com/office/drawing/2014/main" id="{0B0A243B-2E6B-4F0C-E944-48FAE2F1DAFC}"/>
              </a:ext>
            </a:extLst>
          </p:cNvPr>
          <p:cNvSpPr>
            <a:spLocks noGrp="1"/>
          </p:cNvSpPr>
          <p:nvPr>
            <p:ph sz="half" idx="1"/>
          </p:nvPr>
        </p:nvSpPr>
        <p:spPr>
          <a:xfrm>
            <a:off x="225259" y="2289362"/>
            <a:ext cx="11966741" cy="4568638"/>
          </a:xfrm>
        </p:spPr>
        <p:txBody>
          <a:bodyPr>
            <a:normAutofit/>
          </a:bodyPr>
          <a:lstStyle/>
          <a:p>
            <a:pPr>
              <a:buFont typeface="Century Gothic" panose="020B0502020202020204" pitchFamily="34" charset="0"/>
              <a:buChar char="►"/>
            </a:pPr>
            <a:r>
              <a:rPr lang="en-US" sz="2400" b="1" dirty="0">
                <a:solidFill>
                  <a:schemeClr val="tx1"/>
                </a:solidFill>
              </a:rPr>
              <a:t>IL 157 AT IL 162 INTERSECTION REALIGNMENT IN GLEN CARBON</a:t>
            </a:r>
          </a:p>
          <a:p>
            <a:pPr marL="0" indent="0">
              <a:buNone/>
            </a:pPr>
            <a:endParaRPr lang="en-US" sz="2400" b="1" dirty="0">
              <a:solidFill>
                <a:schemeClr val="tx1"/>
              </a:solidFill>
            </a:endParaRPr>
          </a:p>
          <a:p>
            <a:pPr>
              <a:buFont typeface="Century Gothic" panose="020B0502020202020204" pitchFamily="34" charset="0"/>
              <a:buChar char="►"/>
            </a:pPr>
            <a:r>
              <a:rPr lang="en-US" sz="2400" b="1" dirty="0">
                <a:solidFill>
                  <a:schemeClr val="tx1"/>
                </a:solidFill>
              </a:rPr>
              <a:t>I-55/70 RESURFACING AND BRIDGE REPAIRS FROM I-64 TO W OF BLACK LANE</a:t>
            </a:r>
          </a:p>
          <a:p>
            <a:pPr marL="0" indent="0">
              <a:buNone/>
            </a:pPr>
            <a:endParaRPr lang="en-US" sz="2400" b="1" dirty="0">
              <a:solidFill>
                <a:schemeClr val="tx1"/>
              </a:solidFill>
            </a:endParaRPr>
          </a:p>
          <a:p>
            <a:pPr>
              <a:buFont typeface="Century Gothic" panose="020B0502020202020204" pitchFamily="34" charset="0"/>
              <a:buChar char="►"/>
            </a:pPr>
            <a:r>
              <a:rPr lang="en-US" sz="2400" b="1" dirty="0">
                <a:solidFill>
                  <a:schemeClr val="tx1"/>
                </a:solidFill>
              </a:rPr>
              <a:t>IL 3 RESURFACING IN GRANITE CITY/VENICE</a:t>
            </a:r>
          </a:p>
          <a:p>
            <a:pPr marL="0" indent="0">
              <a:buNone/>
            </a:pPr>
            <a:endParaRPr lang="en-US" sz="2400" b="1" dirty="0">
              <a:solidFill>
                <a:schemeClr val="tx1"/>
              </a:solidFill>
            </a:endParaRPr>
          </a:p>
          <a:p>
            <a:pPr>
              <a:buFont typeface="Century Gothic" panose="020B0502020202020204" pitchFamily="34" charset="0"/>
              <a:buChar char="►"/>
            </a:pPr>
            <a:r>
              <a:rPr lang="en-US" sz="2400" b="1" dirty="0">
                <a:solidFill>
                  <a:schemeClr val="tx1"/>
                </a:solidFill>
              </a:rPr>
              <a:t>IL 158 RESURFACING FROM US 50 TO IL 161</a:t>
            </a:r>
          </a:p>
          <a:p>
            <a:pPr marL="0" indent="0">
              <a:buNone/>
            </a:pPr>
            <a:endParaRPr lang="en-US" sz="2400" b="1" dirty="0">
              <a:solidFill>
                <a:schemeClr val="tx1"/>
              </a:solidFill>
            </a:endParaRPr>
          </a:p>
          <a:p>
            <a:pPr>
              <a:buFont typeface="Century Gothic" panose="020B0502020202020204" pitchFamily="34" charset="0"/>
              <a:buChar char="►"/>
            </a:pPr>
            <a:r>
              <a:rPr lang="en-US" sz="2400" b="1" dirty="0">
                <a:solidFill>
                  <a:schemeClr val="tx1"/>
                </a:solidFill>
              </a:rPr>
              <a:t>IL 159 RESURFACING FROM WASHINGTON TO IL 15 IN BELLEVILLE </a:t>
            </a:r>
          </a:p>
          <a:p>
            <a:pPr>
              <a:buFont typeface="Century Gothic" panose="020B0502020202020204" pitchFamily="34" charset="0"/>
              <a:buChar char="►"/>
            </a:pPr>
            <a:endParaRPr lang="en-US" dirty="0">
              <a:solidFill>
                <a:schemeClr val="tx1"/>
              </a:solidFill>
            </a:endParaRPr>
          </a:p>
          <a:p>
            <a:pPr>
              <a:buFont typeface="Century Gothic" panose="020B0502020202020204" pitchFamily="34" charset="0"/>
              <a:buChar char="►"/>
            </a:pPr>
            <a:endParaRPr lang="en-US" dirty="0">
              <a:solidFill>
                <a:schemeClr val="tx1"/>
              </a:solidFill>
            </a:endParaRPr>
          </a:p>
          <a:p>
            <a:pPr>
              <a:buFont typeface="Century Gothic" panose="020B0502020202020204" pitchFamily="34" charset="0"/>
              <a:buChar char="►"/>
            </a:pPr>
            <a:endParaRPr lang="en-US" sz="2500" dirty="0"/>
          </a:p>
          <a:p>
            <a:pPr>
              <a:buFont typeface="Wingdings" panose="05000000000000000000" pitchFamily="2" charset="2"/>
              <a:buChar char="§"/>
            </a:pPr>
            <a:endParaRPr lang="en-US" sz="2500" dirty="0"/>
          </a:p>
        </p:txBody>
      </p:sp>
      <p:sp>
        <p:nvSpPr>
          <p:cNvPr id="4" name="TextBox 3">
            <a:extLst>
              <a:ext uri="{FF2B5EF4-FFF2-40B4-BE49-F238E27FC236}">
                <a16:creationId xmlns:a16="http://schemas.microsoft.com/office/drawing/2014/main" id="{B8879474-6899-CE7B-B18B-A5A9DEE03DF3}"/>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5" name="Picture 2" descr="Region Map with County Numbers">
            <a:extLst>
              <a:ext uri="{FF2B5EF4-FFF2-40B4-BE49-F238E27FC236}">
                <a16:creationId xmlns:a16="http://schemas.microsoft.com/office/drawing/2014/main" id="{5E37C82E-C72E-50D1-6377-40BF4CCE5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DBC5D68D-B8EC-1F7C-0F1C-CD05BEA9178B}"/>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01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ADD73-9648-CAC9-63D6-CFA7B2CD33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AF8482-960B-6C49-04E5-35ADFD1B66D6}"/>
              </a:ext>
            </a:extLst>
          </p:cNvPr>
          <p:cNvSpPr>
            <a:spLocks noGrp="1"/>
          </p:cNvSpPr>
          <p:nvPr>
            <p:ph type="title"/>
          </p:nvPr>
        </p:nvSpPr>
        <p:spPr>
          <a:xfrm>
            <a:off x="225259" y="738544"/>
            <a:ext cx="10813718" cy="1325563"/>
          </a:xfrm>
        </p:spPr>
        <p:txBody>
          <a:bodyPr>
            <a:normAutofit fontScale="90000"/>
          </a:bodyPr>
          <a:lstStyle/>
          <a:p>
            <a:pPr algn="ctr"/>
            <a:r>
              <a:rPr lang="en-US" sz="5400" dirty="0">
                <a:latin typeface="Gill Sans MT" panose="020B0502020104020203" pitchFamily="34" charset="0"/>
              </a:rPr>
              <a:t>PROJECTS UNDER CONSTRUCTION</a:t>
            </a:r>
          </a:p>
        </p:txBody>
      </p:sp>
      <p:sp>
        <p:nvSpPr>
          <p:cNvPr id="3" name="Subtitle 2">
            <a:extLst>
              <a:ext uri="{FF2B5EF4-FFF2-40B4-BE49-F238E27FC236}">
                <a16:creationId xmlns:a16="http://schemas.microsoft.com/office/drawing/2014/main" id="{1964BB57-BD6A-A902-FE67-216DE10269C8}"/>
              </a:ext>
            </a:extLst>
          </p:cNvPr>
          <p:cNvSpPr>
            <a:spLocks noGrp="1"/>
          </p:cNvSpPr>
          <p:nvPr>
            <p:ph sz="half" idx="1"/>
          </p:nvPr>
        </p:nvSpPr>
        <p:spPr>
          <a:xfrm>
            <a:off x="225259" y="2289362"/>
            <a:ext cx="11966741" cy="4568638"/>
          </a:xfrm>
        </p:spPr>
        <p:txBody>
          <a:bodyPr>
            <a:normAutofit/>
          </a:bodyPr>
          <a:lstStyle/>
          <a:p>
            <a:pPr>
              <a:buFont typeface="Century Gothic" panose="020B0502020202020204" pitchFamily="34" charset="0"/>
              <a:buChar char="►"/>
            </a:pPr>
            <a:endParaRPr lang="en-US" dirty="0">
              <a:solidFill>
                <a:schemeClr val="tx1"/>
              </a:solidFill>
            </a:endParaRPr>
          </a:p>
          <a:p>
            <a:pPr>
              <a:buFont typeface="Century Gothic" panose="020B0502020202020204" pitchFamily="34" charset="0"/>
              <a:buChar char="►"/>
            </a:pPr>
            <a:endParaRPr lang="en-US" dirty="0">
              <a:solidFill>
                <a:schemeClr val="tx1"/>
              </a:solidFill>
            </a:endParaRPr>
          </a:p>
          <a:p>
            <a:pPr>
              <a:buFont typeface="Century Gothic" panose="020B0502020202020204" pitchFamily="34" charset="0"/>
              <a:buChar char="►"/>
            </a:pPr>
            <a:endParaRPr lang="en-US" sz="2500" dirty="0"/>
          </a:p>
          <a:p>
            <a:pPr>
              <a:buFont typeface="Wingdings" panose="05000000000000000000" pitchFamily="2" charset="2"/>
              <a:buChar char="§"/>
            </a:pPr>
            <a:endParaRPr lang="en-US" sz="2500" dirty="0"/>
          </a:p>
        </p:txBody>
      </p:sp>
      <p:sp>
        <p:nvSpPr>
          <p:cNvPr id="4" name="TextBox 3">
            <a:extLst>
              <a:ext uri="{FF2B5EF4-FFF2-40B4-BE49-F238E27FC236}">
                <a16:creationId xmlns:a16="http://schemas.microsoft.com/office/drawing/2014/main" id="{83A7C761-4487-0566-8CBE-E6C126745F46}"/>
              </a:ext>
            </a:extLst>
          </p:cNvPr>
          <p:cNvSpPr txBox="1"/>
          <p:nvPr/>
        </p:nvSpPr>
        <p:spPr>
          <a:xfrm>
            <a:off x="10490200" y="372533"/>
            <a:ext cx="609600" cy="461665"/>
          </a:xfrm>
          <a:prstGeom prst="rect">
            <a:avLst/>
          </a:prstGeom>
          <a:noFill/>
        </p:spPr>
        <p:txBody>
          <a:bodyPr wrap="square" rtlCol="0">
            <a:spAutoFit/>
          </a:bodyPr>
          <a:lstStyle/>
          <a:p>
            <a:r>
              <a:rPr lang="en-US" sz="2400" b="1" dirty="0"/>
              <a:t>D9</a:t>
            </a:r>
          </a:p>
        </p:txBody>
      </p:sp>
      <p:pic>
        <p:nvPicPr>
          <p:cNvPr id="5" name="Picture 2" descr="Region Map with County Numbers">
            <a:extLst>
              <a:ext uri="{FF2B5EF4-FFF2-40B4-BE49-F238E27FC236}">
                <a16:creationId xmlns:a16="http://schemas.microsoft.com/office/drawing/2014/main" id="{0050D022-A5D6-8791-4053-47769CA21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BF2352E6-24FF-C4F7-D5F9-158EFE04A7E6}"/>
              </a:ext>
            </a:extLst>
          </p:cNvPr>
          <p:cNvSpPr/>
          <p:nvPr/>
        </p:nvSpPr>
        <p:spPr>
          <a:xfrm>
            <a:off x="11512596" y="1394758"/>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A8467CB-4A1F-61C7-A5A4-C8839C30046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990" y="1783587"/>
            <a:ext cx="5102528" cy="3516082"/>
          </a:xfrm>
          <a:prstGeom prst="rect">
            <a:avLst/>
          </a:prstGeom>
        </p:spPr>
      </p:pic>
      <p:pic>
        <p:nvPicPr>
          <p:cNvPr id="9" name="Picture 13">
            <a:extLst>
              <a:ext uri="{FF2B5EF4-FFF2-40B4-BE49-F238E27FC236}">
                <a16:creationId xmlns:a16="http://schemas.microsoft.com/office/drawing/2014/main" id="{A57A32AA-3D24-B7BD-44D6-19755D13C8B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7990" y="4785427"/>
            <a:ext cx="4530919"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1ADA99CE-C0EB-5AFC-44B6-E42024D8759F}"/>
              </a:ext>
            </a:extLst>
          </p:cNvPr>
          <p:cNvSpPr txBox="1">
            <a:spLocks noChangeArrowheads="1"/>
          </p:cNvSpPr>
          <p:nvPr/>
        </p:nvSpPr>
        <p:spPr>
          <a:xfrm>
            <a:off x="5530518" y="3829486"/>
            <a:ext cx="6486262" cy="3267512"/>
          </a:xfrm>
          <a:prstGeom prst="rect">
            <a:avLst/>
          </a:prstGeom>
        </p:spPr>
        <p:txBody>
          <a:bodyPr vert="horz" lIns="91440" tIns="45720" rIns="91440" bIns="45720" rtlCol="0" anchor="ctr">
            <a:normAutofit fontScale="85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defTabSz="342905">
              <a:buClr>
                <a:schemeClr val="bg2">
                  <a:lumMod val="40000"/>
                  <a:lumOff val="60000"/>
                </a:schemeClr>
              </a:buClr>
              <a:defRPr/>
            </a:pPr>
            <a:r>
              <a:rPr lang="en-US" altLang="en-US" dirty="0">
                <a:solidFill>
                  <a:schemeClr val="tx1"/>
                </a:solidFill>
              </a:rPr>
              <a:t>Detour route is 90 miles / 1.5 hours</a:t>
            </a:r>
          </a:p>
          <a:p>
            <a:pPr defTabSz="342905">
              <a:spcAft>
                <a:spcPts val="0"/>
              </a:spcAft>
              <a:buClr>
                <a:schemeClr val="bg2">
                  <a:lumMod val="40000"/>
                  <a:lumOff val="60000"/>
                </a:schemeClr>
              </a:buClr>
              <a:defRPr/>
            </a:pPr>
            <a:r>
              <a:rPr lang="en-US" altLang="en-US" dirty="0">
                <a:solidFill>
                  <a:schemeClr val="tx1"/>
                </a:solidFill>
              </a:rPr>
              <a:t>One lane in each direction during the specified time frame:</a:t>
            </a:r>
          </a:p>
          <a:p>
            <a:pPr marL="557222" lvl="1" indent="-214316" defTabSz="342905">
              <a:spcAft>
                <a:spcPts val="0"/>
              </a:spcAft>
              <a:buClr>
                <a:schemeClr val="bg2">
                  <a:lumMod val="40000"/>
                  <a:lumOff val="60000"/>
                </a:schemeClr>
              </a:buClr>
              <a:buFont typeface="Wingdings 3" charset="2"/>
              <a:buChar char=""/>
              <a:defRPr/>
            </a:pPr>
            <a:r>
              <a:rPr lang="en-US" altLang="en-US" dirty="0">
                <a:solidFill>
                  <a:schemeClr val="tx1"/>
                </a:solidFill>
              </a:rPr>
              <a:t>2025: March 1- October 14</a:t>
            </a:r>
          </a:p>
          <a:p>
            <a:pPr marL="557222" lvl="1" indent="-214316" defTabSz="342905">
              <a:spcAft>
                <a:spcPts val="0"/>
              </a:spcAft>
              <a:buClr>
                <a:schemeClr val="bg2">
                  <a:lumMod val="40000"/>
                  <a:lumOff val="60000"/>
                </a:schemeClr>
              </a:buClr>
              <a:buFont typeface="Wingdings 3" charset="2"/>
              <a:buChar char=""/>
              <a:defRPr/>
            </a:pPr>
            <a:r>
              <a:rPr lang="en-US" altLang="en-US" dirty="0">
                <a:solidFill>
                  <a:schemeClr val="tx1"/>
                </a:solidFill>
                <a:highlight>
                  <a:srgbClr val="FFFF00"/>
                </a:highlight>
              </a:rPr>
              <a:t>2026: March 1- October 13</a:t>
            </a:r>
          </a:p>
          <a:p>
            <a:pPr marL="557222" lvl="1" indent="-214316" defTabSz="342905">
              <a:spcAft>
                <a:spcPts val="0"/>
              </a:spcAft>
              <a:buClr>
                <a:schemeClr val="bg2">
                  <a:lumMod val="40000"/>
                  <a:lumOff val="60000"/>
                </a:schemeClr>
              </a:buClr>
              <a:buFont typeface="Wingdings 3" charset="2"/>
              <a:buChar char=""/>
              <a:defRPr/>
            </a:pPr>
            <a:r>
              <a:rPr lang="en-US" altLang="en-US" dirty="0">
                <a:solidFill>
                  <a:schemeClr val="tx1"/>
                </a:solidFill>
              </a:rPr>
              <a:t>2027: March 1- September 1</a:t>
            </a:r>
          </a:p>
          <a:p>
            <a:pPr marL="557222" lvl="1" indent="-214316" defTabSz="342905">
              <a:spcAft>
                <a:spcPts val="0"/>
              </a:spcAft>
              <a:buClr>
                <a:schemeClr val="bg2">
                  <a:lumMod val="40000"/>
                  <a:lumOff val="60000"/>
                </a:schemeClr>
              </a:buClr>
              <a:buFont typeface="Wingdings 3" charset="2"/>
              <a:buChar char=""/>
              <a:defRPr/>
            </a:pPr>
            <a:r>
              <a:rPr lang="en-US" altLang="en-US" dirty="0">
                <a:solidFill>
                  <a:schemeClr val="tx1"/>
                </a:solidFill>
              </a:rPr>
              <a:t>Completion Date = 10/3/2027</a:t>
            </a:r>
            <a:br>
              <a:rPr lang="en-US" altLang="en-US" dirty="0">
                <a:solidFill>
                  <a:schemeClr val="tx1"/>
                </a:solidFill>
              </a:rPr>
            </a:br>
            <a:endParaRPr lang="en-US" altLang="en-US" dirty="0">
              <a:solidFill>
                <a:schemeClr val="tx1"/>
              </a:solidFill>
            </a:endParaRPr>
          </a:p>
          <a:p>
            <a:pPr defTabSz="342905">
              <a:spcAft>
                <a:spcPts val="0"/>
              </a:spcAft>
              <a:buClr>
                <a:schemeClr val="bg2">
                  <a:lumMod val="40000"/>
                  <a:lumOff val="60000"/>
                </a:schemeClr>
              </a:buClr>
              <a:defRPr/>
            </a:pPr>
            <a:r>
              <a:rPr lang="en-US" altLang="en-US" dirty="0">
                <a:solidFill>
                  <a:schemeClr val="tx1"/>
                </a:solidFill>
              </a:rPr>
              <a:t>Incentive Plan – $2.0 M max payout in incentives</a:t>
            </a:r>
          </a:p>
          <a:p>
            <a:pPr lvl="1" defTabSz="342905">
              <a:spcAft>
                <a:spcPts val="0"/>
              </a:spcAft>
              <a:buClr>
                <a:schemeClr val="bg2">
                  <a:lumMod val="40000"/>
                  <a:lumOff val="60000"/>
                </a:schemeClr>
              </a:buClr>
              <a:defRPr/>
            </a:pPr>
            <a:r>
              <a:rPr lang="en-US" altLang="en-US" dirty="0">
                <a:solidFill>
                  <a:schemeClr val="tx1"/>
                </a:solidFill>
              </a:rPr>
              <a:t>$10,000 per calendar day to complete work before September 1, 2027</a:t>
            </a:r>
          </a:p>
          <a:p>
            <a:pPr lvl="1" defTabSz="342905">
              <a:spcAft>
                <a:spcPts val="0"/>
              </a:spcAft>
              <a:buClr>
                <a:schemeClr val="bg2">
                  <a:lumMod val="40000"/>
                  <a:lumOff val="60000"/>
                </a:schemeClr>
              </a:buClr>
              <a:defRPr/>
            </a:pPr>
            <a:r>
              <a:rPr lang="en-US" altLang="en-US" dirty="0">
                <a:solidFill>
                  <a:schemeClr val="tx1"/>
                </a:solidFill>
              </a:rPr>
              <a:t>200 days of incentives (Hopefully the contract will end in 2026)</a:t>
            </a:r>
          </a:p>
          <a:p>
            <a:pPr marL="0" indent="0" defTabSz="342905">
              <a:spcAft>
                <a:spcPts val="0"/>
              </a:spcAft>
              <a:buClr>
                <a:schemeClr val="bg2">
                  <a:lumMod val="40000"/>
                  <a:lumOff val="60000"/>
                </a:schemeClr>
              </a:buClr>
              <a:buFont typeface="Wingdings 3" panose="05040102010807070707" pitchFamily="18" charset="2"/>
              <a:buNone/>
              <a:defRPr/>
            </a:pPr>
            <a:endParaRPr lang="en-US" altLang="en-US" dirty="0"/>
          </a:p>
        </p:txBody>
      </p:sp>
      <p:sp>
        <p:nvSpPr>
          <p:cNvPr id="11" name="Content Placeholder 2">
            <a:extLst>
              <a:ext uri="{FF2B5EF4-FFF2-40B4-BE49-F238E27FC236}">
                <a16:creationId xmlns:a16="http://schemas.microsoft.com/office/drawing/2014/main" id="{A1E4C63F-BA13-1314-D053-BBF7BF0B9E89}"/>
              </a:ext>
            </a:extLst>
          </p:cNvPr>
          <p:cNvSpPr txBox="1">
            <a:spLocks/>
          </p:cNvSpPr>
          <p:nvPr/>
        </p:nvSpPr>
        <p:spPr>
          <a:xfrm>
            <a:off x="5604351" y="1907156"/>
            <a:ext cx="6486262" cy="1879186"/>
          </a:xfrm>
          <a:prstGeom prst="rect">
            <a:avLst/>
          </a:prstGeom>
        </p:spPr>
        <p:txBody>
          <a:bodyPr vert="horz" lIns="91440" tIns="45720" rIns="91440" bIns="45720" rtlCol="0" anchor="t">
            <a:normAutofit fontScale="85000" lnSpcReduction="10000"/>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endParaRPr lang="en-US" dirty="0"/>
          </a:p>
          <a:p>
            <a:r>
              <a:rPr lang="en-US" sz="2400" b="1" dirty="0">
                <a:solidFill>
                  <a:schemeClr val="tx1"/>
                </a:solidFill>
              </a:rPr>
              <a:t>I-24 over Ohio River bridge rehab in Massac County</a:t>
            </a:r>
          </a:p>
          <a:p>
            <a:r>
              <a:rPr lang="en-US" b="1" dirty="0">
                <a:solidFill>
                  <a:schemeClr val="tx1"/>
                </a:solidFill>
              </a:rPr>
              <a:t>Modular Expansion JOINTS, Bridge deck Patching, microsilica Concrete Overlay, Parapet Rail removal &amp; concrete parapet cap, bridge painting</a:t>
            </a:r>
          </a:p>
          <a:p>
            <a:endParaRPr lang="en-US" b="1" dirty="0">
              <a:solidFill>
                <a:schemeClr val="tx1"/>
              </a:solidFill>
            </a:endParaRPr>
          </a:p>
          <a:p>
            <a:endParaRPr lang="en-US" dirty="0"/>
          </a:p>
        </p:txBody>
      </p:sp>
    </p:spTree>
    <p:extLst>
      <p:ext uri="{BB962C8B-B14F-4D97-AF65-F5344CB8AC3E}">
        <p14:creationId xmlns:p14="http://schemas.microsoft.com/office/powerpoint/2010/main" val="295596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FC699634-C1A3-3AA3-0E20-3A79EC3D89BC}"/>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CB949DDC-3E7D-36FD-8AF9-30A87FC7F84D}"/>
              </a:ext>
            </a:extLst>
          </p:cNvPr>
          <p:cNvPicPr>
            <a:picLocks noChangeAspect="1"/>
          </p:cNvPicPr>
          <p:nvPr/>
        </p:nvPicPr>
        <p:blipFill rotWithShape="1">
          <a:blip r:embed="rId6">
            <a:duotone>
              <a:prstClr val="black"/>
              <a:schemeClr val="accent5">
                <a:tint val="45000"/>
                <a:satMod val="400000"/>
              </a:schemeClr>
            </a:duotone>
            <a:alphaModFix amt="8000"/>
          </a:blip>
          <a:srcRect t="23391" r="9091"/>
          <a:stretch/>
        </p:blipFill>
        <p:spPr>
          <a:xfrm>
            <a:off x="-51583" y="-196962"/>
            <a:ext cx="12243583" cy="7088830"/>
          </a:xfrm>
          <a:prstGeom prst="rect">
            <a:avLst/>
          </a:prstGeom>
        </p:spPr>
      </p:pic>
      <p:sp>
        <p:nvSpPr>
          <p:cNvPr id="20" name="Rectangle 19">
            <a:extLst>
              <a:ext uri="{FF2B5EF4-FFF2-40B4-BE49-F238E27FC236}">
                <a16:creationId xmlns:a16="http://schemas.microsoft.com/office/drawing/2014/main" id="{82A5F598-585C-C102-2033-B2E4B1A0A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TextBox 13">
            <a:extLst>
              <a:ext uri="{FF2B5EF4-FFF2-40B4-BE49-F238E27FC236}">
                <a16:creationId xmlns:a16="http://schemas.microsoft.com/office/drawing/2014/main" id="{4F355C2D-23EA-71D9-9958-C27F9095C40F}"/>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DC1CF3F5-043A-E8ED-B3DC-CCDA6A9AC42C}"/>
              </a:ext>
            </a:extLst>
          </p:cNvPr>
          <p:cNvSpPr txBox="1"/>
          <p:nvPr/>
        </p:nvSpPr>
        <p:spPr>
          <a:xfrm>
            <a:off x="10490200" y="372533"/>
            <a:ext cx="609600" cy="461665"/>
          </a:xfrm>
          <a:prstGeom prst="rect">
            <a:avLst/>
          </a:prstGeom>
          <a:noFill/>
        </p:spPr>
        <p:txBody>
          <a:bodyPr wrap="square" rtlCol="0">
            <a:spAutoFit/>
          </a:bodyPr>
          <a:lstStyle/>
          <a:p>
            <a:r>
              <a:rPr lang="en-US" sz="2400" b="1" dirty="0">
                <a:solidFill>
                  <a:schemeClr val="bg1"/>
                </a:solidFill>
              </a:rPr>
              <a:t>D9</a:t>
            </a:r>
          </a:p>
        </p:txBody>
      </p:sp>
      <p:sp>
        <p:nvSpPr>
          <p:cNvPr id="3" name="Title 1">
            <a:extLst>
              <a:ext uri="{FF2B5EF4-FFF2-40B4-BE49-F238E27FC236}">
                <a16:creationId xmlns:a16="http://schemas.microsoft.com/office/drawing/2014/main" id="{8CDBE192-341F-9929-80F7-D71DD04BE7DF}"/>
              </a:ext>
            </a:extLst>
          </p:cNvPr>
          <p:cNvSpPr txBox="1">
            <a:spLocks/>
          </p:cNvSpPr>
          <p:nvPr/>
        </p:nvSpPr>
        <p:spPr>
          <a:xfrm>
            <a:off x="591372" y="1016000"/>
            <a:ext cx="10711543" cy="760288"/>
          </a:xfrm>
          <a:prstGeom prst="rect">
            <a:avLst/>
          </a:prstGeom>
          <a:effectLst/>
        </p:spPr>
        <p:txBody>
          <a:bodyPr vert="horz" lIns="91440" tIns="45720" rIns="91440" bIns="45720" rtlCol="0" anchor="ctr">
            <a:normAutofit fontScale="92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all" spc="0" normalizeH="0" baseline="0" noProof="0" dirty="0">
                <a:ln w="3175" cmpd="sng">
                  <a:noFill/>
                </a:ln>
                <a:effectLst/>
                <a:uLnTx/>
                <a:uFillTx/>
                <a:latin typeface="Century Gothic" panose="020B0502020202020204"/>
                <a:ea typeface="+mj-ea"/>
                <a:cs typeface="+mj-cs"/>
              </a:rPr>
              <a:t>I-57/64 &amp; IL 15 Diverging Diamond Interchange</a:t>
            </a:r>
          </a:p>
        </p:txBody>
      </p:sp>
      <p:pic>
        <p:nvPicPr>
          <p:cNvPr id="10" name="IL15 Simulation">
            <a:hlinkClick r:id="" action="ppaction://media"/>
            <a:extLst>
              <a:ext uri="{FF2B5EF4-FFF2-40B4-BE49-F238E27FC236}">
                <a16:creationId xmlns:a16="http://schemas.microsoft.com/office/drawing/2014/main" id="{85561BF6-FF9A-194C-6124-43BCE1D0DA6D}"/>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7"/>
          <a:srcRect t="12920" b="13919"/>
          <a:stretch/>
        </p:blipFill>
        <p:spPr>
          <a:xfrm>
            <a:off x="1353078" y="1668798"/>
            <a:ext cx="9084734" cy="4984882"/>
          </a:xfrm>
        </p:spPr>
      </p:pic>
      <p:pic>
        <p:nvPicPr>
          <p:cNvPr id="4" name="Picture 2" descr="Region Map with County Numbers">
            <a:extLst>
              <a:ext uri="{FF2B5EF4-FFF2-40B4-BE49-F238E27FC236}">
                <a16:creationId xmlns:a16="http://schemas.microsoft.com/office/drawing/2014/main" id="{AD2EC320-11EF-A7B1-C240-9BECD914C8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4267" y="0"/>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7402CA4E-0E1B-A6EC-4651-998BAF32521C}"/>
              </a:ext>
            </a:extLst>
          </p:cNvPr>
          <p:cNvSpPr/>
          <p:nvPr/>
        </p:nvSpPr>
        <p:spPr>
          <a:xfrm>
            <a:off x="11610476" y="1366787"/>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4E2FD9EF-B962-54FD-E348-52FB7FE53F52}"/>
              </a:ext>
            </a:extLst>
          </p:cNvPr>
          <p:cNvSpPr txBox="1">
            <a:spLocks/>
          </p:cNvSpPr>
          <p:nvPr/>
        </p:nvSpPr>
        <p:spPr>
          <a:xfrm>
            <a:off x="-145717" y="-412460"/>
            <a:ext cx="10813718" cy="1325563"/>
          </a:xfrm>
          <a:prstGeom prst="rect">
            <a:avLst/>
          </a:prstGeom>
        </p:spPr>
        <p:txBody>
          <a:bodyPr vert="horz" lIns="91440" tIns="45720" rIns="91440" bIns="45720" rtlCol="0" anchor="b">
            <a:normAutofit fontScale="90000"/>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latin typeface="Gill Sans MT" panose="020B0502020104020203" pitchFamily="34" charset="0"/>
              </a:rPr>
              <a:t>PROJECTS UNDER CONSTRUCTION</a:t>
            </a:r>
          </a:p>
        </p:txBody>
      </p:sp>
    </p:spTree>
    <p:extLst>
      <p:ext uri="{BB962C8B-B14F-4D97-AF65-F5344CB8AC3E}">
        <p14:creationId xmlns:p14="http://schemas.microsoft.com/office/powerpoint/2010/main" val="35886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91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DFF54-7D05-AEDF-AF0C-FC39F0B25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DAD37-7440-A3C5-BBB6-335B760B3460}"/>
              </a:ext>
            </a:extLst>
          </p:cNvPr>
          <p:cNvSpPr>
            <a:spLocks noGrp="1"/>
          </p:cNvSpPr>
          <p:nvPr>
            <p:ph type="title"/>
          </p:nvPr>
        </p:nvSpPr>
        <p:spPr>
          <a:xfrm>
            <a:off x="225259" y="738544"/>
            <a:ext cx="10813718" cy="1325563"/>
          </a:xfrm>
        </p:spPr>
        <p:txBody>
          <a:bodyPr>
            <a:normAutofit fontScale="90000"/>
          </a:bodyPr>
          <a:lstStyle/>
          <a:p>
            <a:pPr algn="ctr"/>
            <a:r>
              <a:rPr lang="en-US" sz="5400" dirty="0">
                <a:latin typeface="Gill Sans MT" panose="020B0502020104020203" pitchFamily="34" charset="0"/>
              </a:rPr>
              <a:t>PROJECTS UNDER CONSTRUCTION</a:t>
            </a:r>
          </a:p>
        </p:txBody>
      </p:sp>
      <p:sp>
        <p:nvSpPr>
          <p:cNvPr id="3" name="Subtitle 2">
            <a:extLst>
              <a:ext uri="{FF2B5EF4-FFF2-40B4-BE49-F238E27FC236}">
                <a16:creationId xmlns:a16="http://schemas.microsoft.com/office/drawing/2014/main" id="{044AA088-1AC3-67F0-AE69-6F383A330A63}"/>
              </a:ext>
            </a:extLst>
          </p:cNvPr>
          <p:cNvSpPr>
            <a:spLocks noGrp="1"/>
          </p:cNvSpPr>
          <p:nvPr>
            <p:ph sz="half" idx="1"/>
          </p:nvPr>
        </p:nvSpPr>
        <p:spPr>
          <a:xfrm>
            <a:off x="225259" y="2289362"/>
            <a:ext cx="6381603" cy="4446289"/>
          </a:xfrm>
        </p:spPr>
        <p:txBody>
          <a:bodyPr>
            <a:normAutofit fontScale="92500" lnSpcReduction="10000"/>
          </a:bodyPr>
          <a:lstStyle/>
          <a:p>
            <a:pPr>
              <a:buFont typeface="Century Gothic" panose="020B0502020202020204" pitchFamily="34" charset="0"/>
              <a:buChar char="►"/>
            </a:pPr>
            <a:r>
              <a:rPr lang="en-US" sz="2000" b="1" dirty="0">
                <a:solidFill>
                  <a:schemeClr val="tx1"/>
                </a:solidFill>
              </a:rPr>
              <a:t>I-64 - WABASH RIVER BRIDGE REPLACEMENT</a:t>
            </a:r>
          </a:p>
          <a:p>
            <a:pPr marL="0" indent="0">
              <a:buNone/>
            </a:pPr>
            <a:endParaRPr lang="en-US" sz="2000" b="1" dirty="0">
              <a:solidFill>
                <a:schemeClr val="tx1"/>
              </a:solidFill>
            </a:endParaRPr>
          </a:p>
          <a:p>
            <a:pPr>
              <a:buFont typeface="Century Gothic" panose="020B0502020202020204" pitchFamily="34" charset="0"/>
              <a:buChar char="►"/>
            </a:pPr>
            <a:r>
              <a:rPr lang="en-US" sz="2000" b="1" dirty="0">
                <a:solidFill>
                  <a:schemeClr val="tx1"/>
                </a:solidFill>
              </a:rPr>
              <a:t>I-57 - N OF BENTON TO I-64 - ADD LANE </a:t>
            </a:r>
          </a:p>
          <a:p>
            <a:pPr marL="0" indent="0">
              <a:buNone/>
            </a:pPr>
            <a:endParaRPr lang="en-US" sz="2000" b="1" dirty="0">
              <a:solidFill>
                <a:schemeClr val="tx1"/>
              </a:solidFill>
            </a:endParaRPr>
          </a:p>
          <a:p>
            <a:pPr>
              <a:buFont typeface="Century Gothic" panose="020B0502020202020204" pitchFamily="34" charset="0"/>
              <a:buChar char="►"/>
            </a:pPr>
            <a:r>
              <a:rPr lang="en-US" sz="2000" b="1" dirty="0">
                <a:solidFill>
                  <a:schemeClr val="tx1"/>
                </a:solidFill>
              </a:rPr>
              <a:t>I-57 - I-24 TO MARION - ADD LANE </a:t>
            </a:r>
          </a:p>
          <a:p>
            <a:pPr marL="0" indent="0">
              <a:buNone/>
            </a:pPr>
            <a:endParaRPr lang="en-US" sz="2000" b="1" dirty="0">
              <a:solidFill>
                <a:schemeClr val="tx1"/>
              </a:solidFill>
            </a:endParaRPr>
          </a:p>
          <a:p>
            <a:pPr>
              <a:buFont typeface="Century Gothic" panose="020B0502020202020204" pitchFamily="34" charset="0"/>
              <a:buChar char="►"/>
            </a:pPr>
            <a:r>
              <a:rPr lang="en-US" sz="2000" b="1" dirty="0">
                <a:solidFill>
                  <a:schemeClr val="tx1"/>
                </a:solidFill>
              </a:rPr>
              <a:t>I-57 - MISSISSIPPI RIVER BRIDGE – PAINT</a:t>
            </a:r>
          </a:p>
          <a:p>
            <a:pPr marL="0" indent="0">
              <a:buNone/>
            </a:pPr>
            <a:endParaRPr lang="en-US" sz="2000" b="1" dirty="0">
              <a:solidFill>
                <a:schemeClr val="tx1"/>
              </a:solidFill>
            </a:endParaRPr>
          </a:p>
          <a:p>
            <a:pPr>
              <a:buFont typeface="Century Gothic" panose="020B0502020202020204" pitchFamily="34" charset="0"/>
              <a:buChar char="►"/>
            </a:pPr>
            <a:r>
              <a:rPr lang="en-US" sz="2000" b="1" dirty="0">
                <a:solidFill>
                  <a:schemeClr val="tx1"/>
                </a:solidFill>
              </a:rPr>
              <a:t>IL 13 - SPILLWAY RD TO SHAWNEE TRAIL - ADD LANE </a:t>
            </a:r>
          </a:p>
          <a:p>
            <a:pPr marL="0" indent="0">
              <a:buNone/>
            </a:pPr>
            <a:endParaRPr lang="en-US" sz="2000" b="1" dirty="0">
              <a:solidFill>
                <a:schemeClr val="tx1"/>
              </a:solidFill>
            </a:endParaRPr>
          </a:p>
          <a:p>
            <a:pPr>
              <a:buFont typeface="Century Gothic" panose="020B0502020202020204" pitchFamily="34" charset="0"/>
              <a:buChar char="►"/>
            </a:pPr>
            <a:r>
              <a:rPr lang="en-US" sz="2000" b="1" dirty="0">
                <a:solidFill>
                  <a:schemeClr val="tx1"/>
                </a:solidFill>
              </a:rPr>
              <a:t>IL 37 – WILDCAT DR TO IL 148 – 3R</a:t>
            </a:r>
            <a:endParaRPr lang="en-US" sz="2800" dirty="0"/>
          </a:p>
          <a:p>
            <a:pPr>
              <a:buFont typeface="Century Gothic" panose="020B0502020202020204" pitchFamily="34" charset="0"/>
              <a:buChar char="►"/>
            </a:pPr>
            <a:endParaRPr lang="en-US" dirty="0">
              <a:solidFill>
                <a:schemeClr val="tx1"/>
              </a:solidFill>
            </a:endParaRPr>
          </a:p>
          <a:p>
            <a:pPr>
              <a:buFont typeface="Century Gothic" panose="020B0502020202020204" pitchFamily="34" charset="0"/>
              <a:buChar char="►"/>
            </a:pPr>
            <a:endParaRPr lang="en-US" sz="2500" dirty="0"/>
          </a:p>
          <a:p>
            <a:pPr>
              <a:buFont typeface="Wingdings" panose="05000000000000000000" pitchFamily="2" charset="2"/>
              <a:buChar char="§"/>
            </a:pPr>
            <a:endParaRPr lang="en-US" sz="2500" dirty="0"/>
          </a:p>
        </p:txBody>
      </p:sp>
      <p:sp>
        <p:nvSpPr>
          <p:cNvPr id="4" name="TextBox 3">
            <a:extLst>
              <a:ext uri="{FF2B5EF4-FFF2-40B4-BE49-F238E27FC236}">
                <a16:creationId xmlns:a16="http://schemas.microsoft.com/office/drawing/2014/main" id="{0AD419F4-87B3-0ED1-98BE-F4DA68E4A71B}"/>
              </a:ext>
            </a:extLst>
          </p:cNvPr>
          <p:cNvSpPr txBox="1"/>
          <p:nvPr/>
        </p:nvSpPr>
        <p:spPr>
          <a:xfrm>
            <a:off x="10490200" y="372533"/>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D9</a:t>
            </a:r>
          </a:p>
        </p:txBody>
      </p:sp>
      <p:pic>
        <p:nvPicPr>
          <p:cNvPr id="5" name="Picture 2" descr="Region Map with County Numbers">
            <a:extLst>
              <a:ext uri="{FF2B5EF4-FFF2-40B4-BE49-F238E27FC236}">
                <a16:creationId xmlns:a16="http://schemas.microsoft.com/office/drawing/2014/main" id="{2A7AA3F6-8D98-B5D0-B9B9-7A101D8EA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072A64EF-E40A-6F76-8381-EA9B0CB61EAE}"/>
              </a:ext>
            </a:extLst>
          </p:cNvPr>
          <p:cNvSpPr/>
          <p:nvPr/>
        </p:nvSpPr>
        <p:spPr>
          <a:xfrm>
            <a:off x="11512596" y="1408138"/>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4B74D1F-2780-9628-F6A3-887FDBE0E6A9}"/>
              </a:ext>
            </a:extLst>
          </p:cNvPr>
          <p:cNvPicPr>
            <a:picLocks noChangeAspect="1"/>
          </p:cNvPicPr>
          <p:nvPr/>
        </p:nvPicPr>
        <p:blipFill>
          <a:blip r:embed="rId4"/>
          <a:srcRect l="13397" t="9936" r="103" b="7243"/>
          <a:stretch>
            <a:fillRect/>
          </a:stretch>
        </p:blipFill>
        <p:spPr>
          <a:xfrm>
            <a:off x="6838682" y="2470388"/>
            <a:ext cx="5248755" cy="4022410"/>
          </a:xfrm>
          <a:prstGeom prst="rect">
            <a:avLst/>
          </a:prstGeom>
        </p:spPr>
      </p:pic>
    </p:spTree>
    <p:extLst>
      <p:ext uri="{BB962C8B-B14F-4D97-AF65-F5344CB8AC3E}">
        <p14:creationId xmlns:p14="http://schemas.microsoft.com/office/powerpoint/2010/main" val="669227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123C07CE-2AE2-B1DC-B319-A8AB45F0D79A}"/>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BC5B95DF-6A6F-D054-DF79-353CC1ED7C77}"/>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142544" y="110077"/>
            <a:ext cx="12217400" cy="6857990"/>
          </a:xfrm>
          <a:prstGeom prst="rect">
            <a:avLst/>
          </a:prstGeom>
        </p:spPr>
      </p:pic>
      <p:sp>
        <p:nvSpPr>
          <p:cNvPr id="20" name="Rectangle 19">
            <a:extLst>
              <a:ext uri="{FF2B5EF4-FFF2-40B4-BE49-F238E27FC236}">
                <a16:creationId xmlns:a16="http://schemas.microsoft.com/office/drawing/2014/main" id="{8E4AB102-0A39-19CC-4DC1-1318E8065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9A3896F9-5ED8-801B-5E95-65452D3D9836}"/>
              </a:ext>
            </a:extLst>
          </p:cNvPr>
          <p:cNvSpPr>
            <a:spLocks noGrp="1"/>
          </p:cNvSpPr>
          <p:nvPr>
            <p:ph type="ctrTitle"/>
          </p:nvPr>
        </p:nvSpPr>
        <p:spPr>
          <a:xfrm>
            <a:off x="1459053" y="2202414"/>
            <a:ext cx="9584381" cy="2453172"/>
          </a:xfrm>
        </p:spPr>
        <p:txBody>
          <a:bodyPr/>
          <a:lstStyle/>
          <a:p>
            <a:pPr algn="ctr"/>
            <a:r>
              <a:rPr lang="en-US" dirty="0"/>
              <a:t>BUILDING REGION 5: Future Projects</a:t>
            </a:r>
          </a:p>
        </p:txBody>
      </p:sp>
      <p:sp>
        <p:nvSpPr>
          <p:cNvPr id="14" name="TextBox 13">
            <a:extLst>
              <a:ext uri="{FF2B5EF4-FFF2-40B4-BE49-F238E27FC236}">
                <a16:creationId xmlns:a16="http://schemas.microsoft.com/office/drawing/2014/main" id="{B823F48C-1B50-969C-D908-A07954F3FFE6}"/>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4816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Oval 27">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9" name="Oval 28">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9">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32"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dirty="0"/>
            </a:p>
          </p:txBody>
        </p:sp>
        <p:sp>
          <p:nvSpPr>
            <p:cNvPr id="33"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p>
          </p:txBody>
        </p:sp>
      </p:grpSp>
      <p:sp>
        <p:nvSpPr>
          <p:cNvPr id="2" name="Title 1">
            <a:extLst>
              <a:ext uri="{FF2B5EF4-FFF2-40B4-BE49-F238E27FC236}">
                <a16:creationId xmlns:a16="http://schemas.microsoft.com/office/drawing/2014/main" id="{2637127C-5FFB-4512-AD43-46F9507E7EF3}"/>
              </a:ext>
            </a:extLst>
          </p:cNvPr>
          <p:cNvSpPr>
            <a:spLocks noGrp="1"/>
          </p:cNvSpPr>
          <p:nvPr>
            <p:ph type="title"/>
          </p:nvPr>
        </p:nvSpPr>
        <p:spPr>
          <a:xfrm>
            <a:off x="639098" y="629265"/>
            <a:ext cx="5132438" cy="1622322"/>
          </a:xfrm>
        </p:spPr>
        <p:txBody>
          <a:bodyPr>
            <a:normAutofit/>
          </a:bodyPr>
          <a:lstStyle/>
          <a:p>
            <a:r>
              <a:rPr lang="en-US" dirty="0"/>
              <a:t>FY 26 – FY 31 MULTI-YEAR PLAN</a:t>
            </a:r>
          </a:p>
        </p:txBody>
      </p:sp>
      <p:sp>
        <p:nvSpPr>
          <p:cNvPr id="7" name="Content Placeholder 6">
            <a:extLst>
              <a:ext uri="{FF2B5EF4-FFF2-40B4-BE49-F238E27FC236}">
                <a16:creationId xmlns:a16="http://schemas.microsoft.com/office/drawing/2014/main" id="{45C167E1-2E8B-4266-810E-4B607BC94DD7}"/>
              </a:ext>
            </a:extLst>
          </p:cNvPr>
          <p:cNvSpPr>
            <a:spLocks noGrp="1"/>
          </p:cNvSpPr>
          <p:nvPr>
            <p:ph idx="1"/>
          </p:nvPr>
        </p:nvSpPr>
        <p:spPr>
          <a:xfrm>
            <a:off x="639098" y="2418735"/>
            <a:ext cx="5132439" cy="3811742"/>
          </a:xfrm>
        </p:spPr>
        <p:txBody>
          <a:bodyPr anchor="ctr">
            <a:normAutofit/>
          </a:bodyPr>
          <a:lstStyle/>
          <a:p>
            <a:r>
              <a:rPr lang="en-US" dirty="0"/>
              <a:t>$3.8 BILLION (FY 26 – FY 31) FOR STATE HIGHWAYS IN D8</a:t>
            </a:r>
          </a:p>
          <a:p>
            <a:r>
              <a:rPr lang="en-US" dirty="0"/>
              <a:t>187 MILES OF ROADWAY MAINTENANCE</a:t>
            </a:r>
          </a:p>
          <a:p>
            <a:r>
              <a:rPr lang="en-US" dirty="0"/>
              <a:t>1,153,175 SQ FT OF BRIDGES IMPROVED</a:t>
            </a:r>
          </a:p>
          <a:p>
            <a:r>
              <a:rPr lang="en-US" dirty="0"/>
              <a:t>8 SAFETY LOCATIONS</a:t>
            </a:r>
          </a:p>
          <a:p>
            <a:r>
              <a:rPr lang="en-US" dirty="0"/>
              <a:t>15 MILES OF SYSTEM EXPANSION</a:t>
            </a:r>
          </a:p>
          <a:p>
            <a:r>
              <a:rPr lang="en-US" b="1" dirty="0">
                <a:solidFill>
                  <a:srgbClr val="FFC000"/>
                </a:solidFill>
              </a:rPr>
              <a:t>$319 M IN PRESERVATION</a:t>
            </a:r>
          </a:p>
        </p:txBody>
      </p:sp>
      <p:sp>
        <p:nvSpPr>
          <p:cNvPr id="35" name="Rectangle 34">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3C93A675-2AF0-7B0C-7FEE-97A235670C28}"/>
              </a:ext>
            </a:extLst>
          </p:cNvPr>
          <p:cNvSpPr txBox="1"/>
          <p:nvPr/>
        </p:nvSpPr>
        <p:spPr>
          <a:xfrm>
            <a:off x="10437812" y="-50799"/>
            <a:ext cx="740970" cy="584775"/>
          </a:xfrm>
          <a:prstGeom prst="rect">
            <a:avLst/>
          </a:prstGeom>
          <a:noFill/>
        </p:spPr>
        <p:txBody>
          <a:bodyPr wrap="square" rtlCol="0">
            <a:spAutoFit/>
          </a:bodyPr>
          <a:lstStyle/>
          <a:p>
            <a:r>
              <a:rPr lang="en-US" sz="3200" b="1" dirty="0"/>
              <a:t>D8</a:t>
            </a:r>
          </a:p>
        </p:txBody>
      </p:sp>
      <p:pic>
        <p:nvPicPr>
          <p:cNvPr id="5" name="Picture 4">
            <a:extLst>
              <a:ext uri="{FF2B5EF4-FFF2-40B4-BE49-F238E27FC236}">
                <a16:creationId xmlns:a16="http://schemas.microsoft.com/office/drawing/2014/main" id="{3DD1F94F-FF3B-298D-34A6-0E240E8FE3C7}"/>
              </a:ext>
            </a:extLst>
          </p:cNvPr>
          <p:cNvPicPr>
            <a:picLocks noChangeAspect="1"/>
          </p:cNvPicPr>
          <p:nvPr/>
        </p:nvPicPr>
        <p:blipFill>
          <a:blip r:embed="rId4"/>
          <a:stretch>
            <a:fillRect/>
          </a:stretch>
        </p:blipFill>
        <p:spPr>
          <a:xfrm>
            <a:off x="5734193" y="474134"/>
            <a:ext cx="6317247" cy="5901266"/>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11E56DCE-DE49-4C92-9C26-0248718C8507}"/>
              </a:ext>
            </a:extLst>
          </p:cNvPr>
          <p:cNvPicPr>
            <a:picLocks noChangeAspect="1"/>
          </p:cNvPicPr>
          <p:nvPr/>
        </p:nvPicPr>
        <p:blipFill>
          <a:blip r:embed="rId5"/>
          <a:stretch>
            <a:fillRect/>
          </a:stretch>
        </p:blipFill>
        <p:spPr>
          <a:xfrm>
            <a:off x="4753732" y="2895600"/>
            <a:ext cx="2516031" cy="2516031"/>
          </a:xfrm>
          <a:prstGeom prst="rect">
            <a:avLst/>
          </a:prstGeom>
        </p:spPr>
      </p:pic>
    </p:spTree>
    <p:extLst>
      <p:ext uri="{BB962C8B-B14F-4D97-AF65-F5344CB8AC3E}">
        <p14:creationId xmlns:p14="http://schemas.microsoft.com/office/powerpoint/2010/main" val="3304865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ED105-DB34-C70F-BBE0-FEAF4A8DB007}"/>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23EB13BD-9C81-A71F-FF61-A134B1CA3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FFBFBD49-4CAD-37A3-6714-0D2CD7965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8" name="Oval 27">
              <a:extLst>
                <a:ext uri="{FF2B5EF4-FFF2-40B4-BE49-F238E27FC236}">
                  <a16:creationId xmlns:a16="http://schemas.microsoft.com/office/drawing/2014/main" id="{16CF3B6C-E8D7-2995-A048-C91419754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9" name="Oval 28">
              <a:extLst>
                <a:ext uri="{FF2B5EF4-FFF2-40B4-BE49-F238E27FC236}">
                  <a16:creationId xmlns:a16="http://schemas.microsoft.com/office/drawing/2014/main" id="{E74BD3E7-467A-C58F-8CE3-9F6FCDD3D8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0" name="Rectangle 29">
              <a:extLst>
                <a:ext uri="{FF2B5EF4-FFF2-40B4-BE49-F238E27FC236}">
                  <a16:creationId xmlns:a16="http://schemas.microsoft.com/office/drawing/2014/main" id="{1EEC58FB-F16A-9F9D-0EF9-4AAA6094B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1" name="Freeform 5">
              <a:extLst>
                <a:ext uri="{FF2B5EF4-FFF2-40B4-BE49-F238E27FC236}">
                  <a16:creationId xmlns:a16="http://schemas.microsoft.com/office/drawing/2014/main" id="{2D50E2ED-090C-7271-0FF1-A9CE9F33C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32" name="Freeform 5">
              <a:extLst>
                <a:ext uri="{FF2B5EF4-FFF2-40B4-BE49-F238E27FC236}">
                  <a16:creationId xmlns:a16="http://schemas.microsoft.com/office/drawing/2014/main" id="{C567C5CC-D396-1528-5B76-E02AFA3150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dirty="0"/>
            </a:p>
          </p:txBody>
        </p:sp>
        <p:sp>
          <p:nvSpPr>
            <p:cNvPr id="33" name="Freeform 5">
              <a:extLst>
                <a:ext uri="{FF2B5EF4-FFF2-40B4-BE49-F238E27FC236}">
                  <a16:creationId xmlns:a16="http://schemas.microsoft.com/office/drawing/2014/main" id="{89A408EF-2A0D-4527-F661-8A62BC718F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p>
          </p:txBody>
        </p:sp>
      </p:grpSp>
      <p:sp>
        <p:nvSpPr>
          <p:cNvPr id="2" name="Title 1">
            <a:extLst>
              <a:ext uri="{FF2B5EF4-FFF2-40B4-BE49-F238E27FC236}">
                <a16:creationId xmlns:a16="http://schemas.microsoft.com/office/drawing/2014/main" id="{B1BA4831-BAB5-8565-D881-DC91B0DE9CEB}"/>
              </a:ext>
            </a:extLst>
          </p:cNvPr>
          <p:cNvSpPr>
            <a:spLocks noGrp="1"/>
          </p:cNvSpPr>
          <p:nvPr>
            <p:ph type="title"/>
          </p:nvPr>
        </p:nvSpPr>
        <p:spPr>
          <a:xfrm>
            <a:off x="639098" y="629265"/>
            <a:ext cx="5132438" cy="1622322"/>
          </a:xfrm>
        </p:spPr>
        <p:txBody>
          <a:bodyPr>
            <a:normAutofit/>
          </a:bodyPr>
          <a:lstStyle/>
          <a:p>
            <a:r>
              <a:rPr lang="en-US" dirty="0"/>
              <a:t>FY 26 – FY 31 MULTI-YEAR PLAN</a:t>
            </a:r>
          </a:p>
        </p:txBody>
      </p:sp>
      <p:sp>
        <p:nvSpPr>
          <p:cNvPr id="7" name="Content Placeholder 6">
            <a:extLst>
              <a:ext uri="{FF2B5EF4-FFF2-40B4-BE49-F238E27FC236}">
                <a16:creationId xmlns:a16="http://schemas.microsoft.com/office/drawing/2014/main" id="{A620BE44-8F33-0C29-B2C9-AA136B175812}"/>
              </a:ext>
            </a:extLst>
          </p:cNvPr>
          <p:cNvSpPr>
            <a:spLocks noGrp="1"/>
          </p:cNvSpPr>
          <p:nvPr>
            <p:ph idx="1"/>
          </p:nvPr>
        </p:nvSpPr>
        <p:spPr>
          <a:xfrm>
            <a:off x="639098" y="2418735"/>
            <a:ext cx="5132439" cy="3811742"/>
          </a:xfrm>
        </p:spPr>
        <p:txBody>
          <a:bodyPr anchor="ctr">
            <a:normAutofit/>
          </a:bodyPr>
          <a:lstStyle/>
          <a:p>
            <a:r>
              <a:rPr lang="en-US" dirty="0"/>
              <a:t>$1.1 BILLION (FY 26 – FY 31) FOR STATE HIGHWAYS IN D9</a:t>
            </a:r>
          </a:p>
          <a:p>
            <a:r>
              <a:rPr lang="en-US" dirty="0"/>
              <a:t>310 MILES OF ROADWAY MAINTENANCE</a:t>
            </a:r>
          </a:p>
          <a:p>
            <a:r>
              <a:rPr lang="en-US" dirty="0"/>
              <a:t>487,706 SQ FT OF BRIDGES IMPROVED</a:t>
            </a:r>
          </a:p>
          <a:p>
            <a:r>
              <a:rPr lang="en-US" dirty="0"/>
              <a:t>9 SAFETY LOCATIONS</a:t>
            </a:r>
          </a:p>
          <a:p>
            <a:r>
              <a:rPr lang="en-US" dirty="0"/>
              <a:t>2 MILES OF SYSTEM EXPANSION</a:t>
            </a:r>
          </a:p>
          <a:p>
            <a:r>
              <a:rPr lang="en-US" b="1" dirty="0">
                <a:solidFill>
                  <a:srgbClr val="FFC000"/>
                </a:solidFill>
              </a:rPr>
              <a:t>$121 M IN PRESERVATION</a:t>
            </a:r>
          </a:p>
        </p:txBody>
      </p:sp>
      <p:sp>
        <p:nvSpPr>
          <p:cNvPr id="35" name="Rectangle 34">
            <a:extLst>
              <a:ext uri="{FF2B5EF4-FFF2-40B4-BE49-F238E27FC236}">
                <a16:creationId xmlns:a16="http://schemas.microsoft.com/office/drawing/2014/main" id="{52542979-43EA-D7B8-26A2-942CC2695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5F1F17AF-F345-CA5F-6C5C-3C063371DDA6}"/>
              </a:ext>
            </a:extLst>
          </p:cNvPr>
          <p:cNvSpPr txBox="1"/>
          <p:nvPr/>
        </p:nvSpPr>
        <p:spPr>
          <a:xfrm>
            <a:off x="10437812" y="-69931"/>
            <a:ext cx="740970" cy="584775"/>
          </a:xfrm>
          <a:prstGeom prst="rect">
            <a:avLst/>
          </a:prstGeom>
          <a:noFill/>
        </p:spPr>
        <p:txBody>
          <a:bodyPr wrap="square" rtlCol="0">
            <a:spAutoFit/>
          </a:bodyPr>
          <a:lstStyle/>
          <a:p>
            <a:r>
              <a:rPr lang="en-US" sz="3200" b="1" dirty="0"/>
              <a:t>D9</a:t>
            </a:r>
          </a:p>
        </p:txBody>
      </p:sp>
      <p:pic>
        <p:nvPicPr>
          <p:cNvPr id="5" name="Picture 4">
            <a:extLst>
              <a:ext uri="{FF2B5EF4-FFF2-40B4-BE49-F238E27FC236}">
                <a16:creationId xmlns:a16="http://schemas.microsoft.com/office/drawing/2014/main" id="{92DB9F8A-BC37-C255-040D-859A36C0C528}"/>
              </a:ext>
            </a:extLst>
          </p:cNvPr>
          <p:cNvPicPr>
            <a:picLocks noChangeAspect="1"/>
          </p:cNvPicPr>
          <p:nvPr/>
        </p:nvPicPr>
        <p:blipFill>
          <a:blip r:embed="rId4"/>
          <a:stretch>
            <a:fillRect/>
          </a:stretch>
        </p:blipFill>
        <p:spPr>
          <a:xfrm>
            <a:off x="6186799" y="498722"/>
            <a:ext cx="5686364" cy="5860556"/>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53ABBEF8-3B3F-B952-BC01-80F7ED9A32E3}"/>
              </a:ext>
            </a:extLst>
          </p:cNvPr>
          <p:cNvPicPr>
            <a:picLocks noChangeAspect="1"/>
          </p:cNvPicPr>
          <p:nvPr/>
        </p:nvPicPr>
        <p:blipFill>
          <a:blip r:embed="rId5"/>
          <a:stretch>
            <a:fillRect/>
          </a:stretch>
        </p:blipFill>
        <p:spPr>
          <a:xfrm>
            <a:off x="4864849" y="4177309"/>
            <a:ext cx="2149725" cy="2149725"/>
          </a:xfrm>
          <a:prstGeom prst="rect">
            <a:avLst/>
          </a:prstGeom>
        </p:spPr>
      </p:pic>
    </p:spTree>
    <p:extLst>
      <p:ext uri="{BB962C8B-B14F-4D97-AF65-F5344CB8AC3E}">
        <p14:creationId xmlns:p14="http://schemas.microsoft.com/office/powerpoint/2010/main" val="45158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98B78F7-6841-4168-8538-3E26070861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764D568C-39BB-4394-A483-C7C185002D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8" name="Oval 17">
              <a:extLst>
                <a:ext uri="{FF2B5EF4-FFF2-40B4-BE49-F238E27FC236}">
                  <a16:creationId xmlns:a16="http://schemas.microsoft.com/office/drawing/2014/main" id="{CB70B903-F367-48EC-B214-D1D26FC70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Oval 18">
              <a:extLst>
                <a:ext uri="{FF2B5EF4-FFF2-40B4-BE49-F238E27FC236}">
                  <a16:creationId xmlns:a16="http://schemas.microsoft.com/office/drawing/2014/main" id="{45E5B732-80F6-496B-AC33-E0FD9395D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 name="Rectangle 19">
              <a:extLst>
                <a:ext uri="{FF2B5EF4-FFF2-40B4-BE49-F238E27FC236}">
                  <a16:creationId xmlns:a16="http://schemas.microsoft.com/office/drawing/2014/main" id="{CC709F18-F3FB-4D14-B50D-6159067EB6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1" name="Freeform 5">
              <a:extLst>
                <a:ext uri="{FF2B5EF4-FFF2-40B4-BE49-F238E27FC236}">
                  <a16:creationId xmlns:a16="http://schemas.microsoft.com/office/drawing/2014/main" id="{16E4A747-3382-4841-BCBE-78D416DEEC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sp>
          <p:nvSpPr>
            <p:cNvPr id="22" name="Freeform 5">
              <a:extLst>
                <a:ext uri="{FF2B5EF4-FFF2-40B4-BE49-F238E27FC236}">
                  <a16:creationId xmlns:a16="http://schemas.microsoft.com/office/drawing/2014/main" id="{049AC68C-6F74-4DEB-9CD1-3E1C4EB2CD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en-US" dirty="0"/>
            </a:p>
          </p:txBody>
        </p:sp>
        <p:sp>
          <p:nvSpPr>
            <p:cNvPr id="23" name="Freeform 5">
              <a:extLst>
                <a:ext uri="{FF2B5EF4-FFF2-40B4-BE49-F238E27FC236}">
                  <a16:creationId xmlns:a16="http://schemas.microsoft.com/office/drawing/2014/main" id="{3FB17BE8-AC72-4544-AFE9-F8C1C3EB65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en-US" dirty="0"/>
            </a:p>
          </p:txBody>
        </p:sp>
      </p:grpSp>
      <p:sp>
        <p:nvSpPr>
          <p:cNvPr id="2" name="Title 1">
            <a:extLst>
              <a:ext uri="{FF2B5EF4-FFF2-40B4-BE49-F238E27FC236}">
                <a16:creationId xmlns:a16="http://schemas.microsoft.com/office/drawing/2014/main" id="{BF621E87-7171-4255-FD8C-63AD4E4143DB}"/>
              </a:ext>
            </a:extLst>
          </p:cNvPr>
          <p:cNvSpPr>
            <a:spLocks noGrp="1"/>
          </p:cNvSpPr>
          <p:nvPr>
            <p:ph type="title"/>
          </p:nvPr>
        </p:nvSpPr>
        <p:spPr>
          <a:xfrm>
            <a:off x="829240" y="2667000"/>
            <a:ext cx="5132438" cy="1622322"/>
          </a:xfrm>
        </p:spPr>
        <p:txBody>
          <a:bodyPr>
            <a:normAutofit/>
          </a:bodyPr>
          <a:lstStyle/>
          <a:p>
            <a:r>
              <a:rPr lang="en-US" dirty="0"/>
              <a:t>Multi-Year Program</a:t>
            </a:r>
          </a:p>
        </p:txBody>
      </p:sp>
      <p:sp>
        <p:nvSpPr>
          <p:cNvPr id="25" name="Rectangle 24">
            <a:extLst>
              <a:ext uri="{FF2B5EF4-FFF2-40B4-BE49-F238E27FC236}">
                <a16:creationId xmlns:a16="http://schemas.microsoft.com/office/drawing/2014/main" id="{B5BA6DB3-F246-4306-AA4A-B2E8EF6D7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Picture 5">
            <a:extLst>
              <a:ext uri="{FF2B5EF4-FFF2-40B4-BE49-F238E27FC236}">
                <a16:creationId xmlns:a16="http://schemas.microsoft.com/office/drawing/2014/main" id="{58F93FE0-620F-33C9-BAE5-E9BFF08BC3CE}"/>
              </a:ext>
            </a:extLst>
          </p:cNvPr>
          <p:cNvPicPr>
            <a:picLocks noChangeAspect="1"/>
          </p:cNvPicPr>
          <p:nvPr/>
        </p:nvPicPr>
        <p:blipFill>
          <a:blip r:embed="rId4"/>
          <a:stretch>
            <a:fillRect/>
          </a:stretch>
        </p:blipFill>
        <p:spPr>
          <a:xfrm>
            <a:off x="8168877" y="4046228"/>
            <a:ext cx="2397018" cy="486187"/>
          </a:xfrm>
          <a:prstGeom prst="rect">
            <a:avLst/>
          </a:prstGeom>
        </p:spPr>
      </p:pic>
      <p:pic>
        <p:nvPicPr>
          <p:cNvPr id="4" name="Picture 3">
            <a:extLst>
              <a:ext uri="{FF2B5EF4-FFF2-40B4-BE49-F238E27FC236}">
                <a16:creationId xmlns:a16="http://schemas.microsoft.com/office/drawing/2014/main" id="{71EEF614-CB93-ABCF-5293-7E0D96E5F83D}"/>
              </a:ext>
            </a:extLst>
          </p:cNvPr>
          <p:cNvPicPr>
            <a:picLocks noChangeAspect="1"/>
          </p:cNvPicPr>
          <p:nvPr/>
        </p:nvPicPr>
        <p:blipFill>
          <a:blip r:embed="rId5"/>
          <a:stretch>
            <a:fillRect/>
          </a:stretch>
        </p:blipFill>
        <p:spPr>
          <a:xfrm>
            <a:off x="7906781" y="630229"/>
            <a:ext cx="3244902" cy="3169188"/>
          </a:xfrm>
          <a:prstGeom prst="rect">
            <a:avLst/>
          </a:prstGeom>
        </p:spPr>
      </p:pic>
      <p:sp>
        <p:nvSpPr>
          <p:cNvPr id="5" name="TextBox 4">
            <a:extLst>
              <a:ext uri="{FF2B5EF4-FFF2-40B4-BE49-F238E27FC236}">
                <a16:creationId xmlns:a16="http://schemas.microsoft.com/office/drawing/2014/main" id="{F58970F7-E70A-29DC-59A3-6DC74B35CE14}"/>
              </a:ext>
            </a:extLst>
          </p:cNvPr>
          <p:cNvSpPr txBox="1"/>
          <p:nvPr/>
        </p:nvSpPr>
        <p:spPr>
          <a:xfrm>
            <a:off x="7063122" y="5624838"/>
            <a:ext cx="4932219" cy="830997"/>
          </a:xfrm>
          <a:prstGeom prst="rect">
            <a:avLst/>
          </a:prstGeom>
          <a:noFill/>
        </p:spPr>
        <p:txBody>
          <a:bodyPr wrap="square" rtlCol="0">
            <a:spAutoFit/>
          </a:bodyPr>
          <a:lstStyle/>
          <a:p>
            <a:r>
              <a:rPr lang="en-US" sz="1600" dirty="0"/>
              <a:t>https://idot.illinois.gov/programs-and-projects/multimodal-transportation/multi-year-program--highway-and-multimodal.html</a:t>
            </a:r>
          </a:p>
        </p:txBody>
      </p:sp>
    </p:spTree>
    <p:extLst>
      <p:ext uri="{BB962C8B-B14F-4D97-AF65-F5344CB8AC3E}">
        <p14:creationId xmlns:p14="http://schemas.microsoft.com/office/powerpoint/2010/main" val="1210720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E7A7-859F-DA41-D090-933B456EF98A}"/>
              </a:ext>
            </a:extLst>
          </p:cNvPr>
          <p:cNvSpPr>
            <a:spLocks noGrp="1"/>
          </p:cNvSpPr>
          <p:nvPr>
            <p:ph type="title"/>
          </p:nvPr>
        </p:nvSpPr>
        <p:spPr>
          <a:xfrm>
            <a:off x="765486" y="879910"/>
            <a:ext cx="9563847" cy="706964"/>
          </a:xfrm>
        </p:spPr>
        <p:txBody>
          <a:bodyPr/>
          <a:lstStyle/>
          <a:p>
            <a:r>
              <a:rPr lang="en-US" sz="4400" dirty="0">
                <a:solidFill>
                  <a:srgbClr val="EBEBEB"/>
                </a:solidFill>
                <a:latin typeface="Gill Sans MT" panose="020B0502020104020203" pitchFamily="34" charset="0"/>
              </a:rPr>
              <a:t>UPCOMING CONSTRUCTION (ANTICIPATED NEXT 12 MONTHS)</a:t>
            </a:r>
            <a:endParaRPr lang="en-US" dirty="0"/>
          </a:p>
        </p:txBody>
      </p:sp>
      <p:sp>
        <p:nvSpPr>
          <p:cNvPr id="3" name="Content Placeholder 2">
            <a:extLst>
              <a:ext uri="{FF2B5EF4-FFF2-40B4-BE49-F238E27FC236}">
                <a16:creationId xmlns:a16="http://schemas.microsoft.com/office/drawing/2014/main" id="{FEB3EE5B-0A59-4960-4A65-587D44377BFB}"/>
              </a:ext>
            </a:extLst>
          </p:cNvPr>
          <p:cNvSpPr>
            <a:spLocks noGrp="1"/>
          </p:cNvSpPr>
          <p:nvPr>
            <p:ph sz="half" idx="1"/>
          </p:nvPr>
        </p:nvSpPr>
        <p:spPr>
          <a:xfrm>
            <a:off x="94267" y="2339549"/>
            <a:ext cx="11538933" cy="4415814"/>
          </a:xfrm>
        </p:spPr>
        <p:txBody>
          <a:bodyPr>
            <a:normAutofit/>
          </a:bodyPr>
          <a:lstStyle/>
          <a:p>
            <a:pPr>
              <a:buFont typeface="Century Gothic" panose="020B0502020202020204" pitchFamily="34" charset="0"/>
              <a:buChar char="►"/>
            </a:pPr>
            <a:r>
              <a:rPr lang="en-US" dirty="0">
                <a:solidFill>
                  <a:schemeClr val="tx1"/>
                </a:solidFill>
              </a:rPr>
              <a:t>I-64 RESURFACING AND BRIDGE REHAB FROM BEAVER POND CREEK TO 0.9 MI W OF CH 11</a:t>
            </a:r>
          </a:p>
          <a:p>
            <a:pPr>
              <a:buFont typeface="Century Gothic" panose="020B0502020202020204" pitchFamily="34" charset="0"/>
              <a:buChar char="►"/>
            </a:pPr>
            <a:r>
              <a:rPr lang="en-US" dirty="0">
                <a:solidFill>
                  <a:schemeClr val="tx1"/>
                </a:solidFill>
              </a:rPr>
              <a:t>IL 111 AT CHAIN OF ROCKS RD INTERSECTION IMPROVEMENT</a:t>
            </a:r>
          </a:p>
          <a:p>
            <a:pPr>
              <a:buFont typeface="Century Gothic" panose="020B0502020202020204" pitchFamily="34" charset="0"/>
              <a:buChar char="►"/>
            </a:pPr>
            <a:r>
              <a:rPr lang="en-US" dirty="0">
                <a:solidFill>
                  <a:schemeClr val="tx1"/>
                </a:solidFill>
              </a:rPr>
              <a:t>I-70 RESURFACING AND BRIDGE REHABILITATION FROM THE MADISON COUNTY LINE TO W OF SUGAR LOAF RD (Bond County)</a:t>
            </a:r>
          </a:p>
          <a:p>
            <a:pPr>
              <a:buFont typeface="Century Gothic" panose="020B0502020202020204" pitchFamily="34" charset="0"/>
              <a:buChar char="►"/>
            </a:pPr>
            <a:r>
              <a:rPr lang="en-US" dirty="0">
                <a:solidFill>
                  <a:schemeClr val="tx1"/>
                </a:solidFill>
              </a:rPr>
              <a:t>I-255 RESURFACING FROM IL 157 TO IL 3 IN DUPO</a:t>
            </a:r>
          </a:p>
          <a:p>
            <a:pPr>
              <a:buFont typeface="Century Gothic" panose="020B0502020202020204" pitchFamily="34" charset="0"/>
              <a:buChar char="►"/>
            </a:pPr>
            <a:r>
              <a:rPr lang="en-US" dirty="0">
                <a:solidFill>
                  <a:schemeClr val="tx1"/>
                </a:solidFill>
              </a:rPr>
              <a:t>IL 100 RESURFACING FROM IL 16 TO IL 96 (Calhoun County)</a:t>
            </a:r>
          </a:p>
          <a:p>
            <a:pPr>
              <a:buFont typeface="Century Gothic" panose="020B0502020202020204" pitchFamily="34" charset="0"/>
              <a:buChar char="►"/>
            </a:pPr>
            <a:r>
              <a:rPr lang="en-US" dirty="0">
                <a:solidFill>
                  <a:schemeClr val="tx1"/>
                </a:solidFill>
              </a:rPr>
              <a:t>IL 157 BRIDGE REPLACEMENT AT THE AMERICAN LEGION IN EDWARDSVILLE</a:t>
            </a:r>
          </a:p>
          <a:p>
            <a:pPr>
              <a:buFont typeface="Century Gothic" panose="020B0502020202020204" pitchFamily="34" charset="0"/>
              <a:buChar char="►"/>
            </a:pPr>
            <a:r>
              <a:rPr lang="en-US" dirty="0">
                <a:solidFill>
                  <a:schemeClr val="tx1"/>
                </a:solidFill>
              </a:rPr>
              <a:t>IL 140 RESURFACING FROM THE MADISON COUNTY LINE TO IL 127 (Bond County)</a:t>
            </a:r>
          </a:p>
          <a:p>
            <a:pPr marL="0" indent="0">
              <a:buNone/>
            </a:pPr>
            <a:endParaRPr lang="en-US" dirty="0">
              <a:solidFill>
                <a:schemeClr val="tx1"/>
              </a:solidFill>
            </a:endParaRPr>
          </a:p>
          <a:p>
            <a:endParaRPr lang="en-US" dirty="0"/>
          </a:p>
        </p:txBody>
      </p:sp>
      <p:sp>
        <p:nvSpPr>
          <p:cNvPr id="4" name="TextBox 3">
            <a:extLst>
              <a:ext uri="{FF2B5EF4-FFF2-40B4-BE49-F238E27FC236}">
                <a16:creationId xmlns:a16="http://schemas.microsoft.com/office/drawing/2014/main" id="{152B8C0E-8B98-68B9-7279-07B3DD57A597}"/>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5" name="Picture 2" descr="Region Map with County Numbers">
            <a:extLst>
              <a:ext uri="{FF2B5EF4-FFF2-40B4-BE49-F238E27FC236}">
                <a16:creationId xmlns:a16="http://schemas.microsoft.com/office/drawing/2014/main" id="{643D09C3-1B0D-2D02-1644-F0B4F6C65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F4D42996-5F0F-EC1F-9D49-0B5AE56AD17E}"/>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24058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90D3-76A0-2085-7CD5-C705BC78A19B}"/>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6FA41EA5-AD37-56A8-972E-F2EE425F710D}"/>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715" y="-2626"/>
            <a:ext cx="12191980" cy="6857990"/>
          </a:xfrm>
          <a:prstGeom prst="rect">
            <a:avLst/>
          </a:prstGeom>
        </p:spPr>
      </p:pic>
      <p:sp>
        <p:nvSpPr>
          <p:cNvPr id="20" name="Rectangle 19">
            <a:extLst>
              <a:ext uri="{FF2B5EF4-FFF2-40B4-BE49-F238E27FC236}">
                <a16:creationId xmlns:a16="http://schemas.microsoft.com/office/drawing/2014/main" id="{5BF9A921-25A6-E547-5210-7A265855F8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9935AFEC-C235-24ED-2554-8D93E4811A5B}"/>
              </a:ext>
            </a:extLst>
          </p:cNvPr>
          <p:cNvSpPr>
            <a:spLocks noGrp="1"/>
          </p:cNvSpPr>
          <p:nvPr>
            <p:ph type="ctrTitle"/>
          </p:nvPr>
        </p:nvSpPr>
        <p:spPr>
          <a:xfrm>
            <a:off x="572135" y="-1158102"/>
            <a:ext cx="11372850" cy="2394045"/>
          </a:xfrm>
        </p:spPr>
        <p:txBody>
          <a:bodyPr/>
          <a:lstStyle/>
          <a:p>
            <a:r>
              <a:rPr lang="en-US" sz="6000" dirty="0"/>
              <a:t>PRESENTATION OVERVIEW</a:t>
            </a:r>
          </a:p>
        </p:txBody>
      </p:sp>
      <p:sp>
        <p:nvSpPr>
          <p:cNvPr id="8" name="Subtitle 7">
            <a:extLst>
              <a:ext uri="{FF2B5EF4-FFF2-40B4-BE49-F238E27FC236}">
                <a16:creationId xmlns:a16="http://schemas.microsoft.com/office/drawing/2014/main" id="{64B4561C-3437-3730-6F14-40EFA83BA524}"/>
              </a:ext>
            </a:extLst>
          </p:cNvPr>
          <p:cNvSpPr>
            <a:spLocks noGrp="1"/>
          </p:cNvSpPr>
          <p:nvPr>
            <p:ph type="subTitle" idx="1"/>
          </p:nvPr>
        </p:nvSpPr>
        <p:spPr>
          <a:xfrm>
            <a:off x="974271" y="1481192"/>
            <a:ext cx="10055375" cy="4815741"/>
          </a:xfrm>
        </p:spPr>
        <p:txBody>
          <a:bodyPr vert="horz" lIns="91440" tIns="45720" rIns="91440" bIns="45720" rtlCol="0" anchor="t">
            <a:noAutofit/>
          </a:bodyPr>
          <a:lstStyle/>
          <a:p>
            <a:pPr marL="342900" indent="-342900">
              <a:buFont typeface="Arial" panose="020B0604020202020204" pitchFamily="34" charset="0"/>
              <a:buChar char="•"/>
            </a:pPr>
            <a:r>
              <a:rPr lang="en-US" sz="3600" dirty="0">
                <a:solidFill>
                  <a:schemeClr val="tx1"/>
                </a:solidFill>
              </a:rPr>
              <a:t>What is IDOT</a:t>
            </a:r>
          </a:p>
          <a:p>
            <a:pPr marL="342900" indent="-342900">
              <a:buFont typeface="Arial" panose="020B0604020202020204" pitchFamily="34" charset="0"/>
              <a:buChar char="•"/>
            </a:pPr>
            <a:r>
              <a:rPr lang="en-US" sz="3600" dirty="0">
                <a:solidFill>
                  <a:schemeClr val="tx1"/>
                </a:solidFill>
              </a:rPr>
              <a:t>Region 5 overview / Organizational structure</a:t>
            </a:r>
          </a:p>
          <a:p>
            <a:pPr marL="342900" indent="-342900">
              <a:buFont typeface="Arial" panose="020B0604020202020204" pitchFamily="34" charset="0"/>
              <a:buChar char="•"/>
            </a:pPr>
            <a:r>
              <a:rPr lang="en-US" sz="3600" dirty="0">
                <a:solidFill>
                  <a:schemeClr val="tx1"/>
                </a:solidFill>
              </a:rPr>
              <a:t>Projects under construction</a:t>
            </a:r>
          </a:p>
          <a:p>
            <a:pPr marL="342900" indent="-342900">
              <a:buFont typeface="Arial" panose="020B0604020202020204" pitchFamily="34" charset="0"/>
              <a:buChar char="•"/>
            </a:pPr>
            <a:r>
              <a:rPr lang="en-US" sz="3600" dirty="0">
                <a:solidFill>
                  <a:schemeClr val="tx1"/>
                </a:solidFill>
              </a:rPr>
              <a:t>multi-year program/upcoming projects</a:t>
            </a:r>
          </a:p>
          <a:p>
            <a:pPr marL="342900" indent="-342900">
              <a:buFont typeface="Arial" panose="020B0604020202020204" pitchFamily="34" charset="0"/>
              <a:buChar char="•"/>
            </a:pPr>
            <a:r>
              <a:rPr lang="en-US" sz="3600" dirty="0">
                <a:solidFill>
                  <a:schemeClr val="tx1"/>
                </a:solidFill>
              </a:rPr>
              <a:t>Working with idot – engineering / Land Acquisition / construction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14" name="TextBox 13">
            <a:extLst>
              <a:ext uri="{FF2B5EF4-FFF2-40B4-BE49-F238E27FC236}">
                <a16:creationId xmlns:a16="http://schemas.microsoft.com/office/drawing/2014/main" id="{CFAEF267-DF56-C17B-5FBA-813326AF1F22}"/>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99597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1BA6FA-394B-4CD2-8C37-EAF1971C8FFD}"/>
              </a:ext>
            </a:extLst>
          </p:cNvPr>
          <p:cNvSpPr>
            <a:spLocks noGrp="1"/>
          </p:cNvSpPr>
          <p:nvPr>
            <p:ph sz="half" idx="2"/>
          </p:nvPr>
        </p:nvSpPr>
        <p:spPr>
          <a:xfrm>
            <a:off x="304800" y="2811574"/>
            <a:ext cx="6075680" cy="3740653"/>
          </a:xfrm>
        </p:spPr>
        <p:txBody>
          <a:bodyPr>
            <a:normAutofit/>
          </a:bodyPr>
          <a:lstStyle/>
          <a:p>
            <a:pPr marL="0" indent="0">
              <a:buNone/>
            </a:pPr>
            <a:r>
              <a:rPr lang="en-US" sz="2400" b="1" dirty="0">
                <a:solidFill>
                  <a:schemeClr val="tx1"/>
                </a:solidFill>
              </a:rPr>
              <a:t>I-255 REHABILITATION &amp; BRIDGE REPAIRS</a:t>
            </a:r>
          </a:p>
          <a:p>
            <a:pPr marL="0" indent="0">
              <a:buNone/>
            </a:pPr>
            <a:r>
              <a:rPr lang="en-US" sz="2400" b="1" dirty="0">
                <a:solidFill>
                  <a:schemeClr val="tx1"/>
                </a:solidFill>
              </a:rPr>
              <a:t>IL 157 TO JB BRIDGE</a:t>
            </a:r>
          </a:p>
          <a:p>
            <a:pPr>
              <a:buFont typeface="Century Gothic" panose="020B0502020202020204" pitchFamily="34" charset="0"/>
              <a:buChar char="►"/>
            </a:pPr>
            <a:r>
              <a:rPr lang="en-US" dirty="0"/>
              <a:t>$163.4 MILLION</a:t>
            </a:r>
          </a:p>
          <a:p>
            <a:pPr>
              <a:buFont typeface="Century Gothic" panose="020B0502020202020204" pitchFamily="34" charset="0"/>
              <a:buChar char="►"/>
            </a:pPr>
            <a:r>
              <a:rPr lang="en-US" dirty="0"/>
              <a:t>RESURFACING AND BRIDGE REPAIRS</a:t>
            </a:r>
          </a:p>
          <a:p>
            <a:pPr>
              <a:buFont typeface="Century Gothic" panose="020B0502020202020204" pitchFamily="34" charset="0"/>
              <a:buChar char="►"/>
            </a:pPr>
            <a:r>
              <a:rPr lang="en-US" dirty="0"/>
              <a:t>DONE IN PHASES</a:t>
            </a:r>
          </a:p>
          <a:p>
            <a:pPr>
              <a:buFont typeface="Century Gothic" panose="020B0502020202020204" pitchFamily="34" charset="0"/>
              <a:buChar char="►"/>
            </a:pPr>
            <a:r>
              <a:rPr lang="en-US" dirty="0"/>
              <a:t>UP TO 57,400 ADT</a:t>
            </a:r>
          </a:p>
          <a:p>
            <a:pPr marL="0" indent="0">
              <a:buNone/>
            </a:pPr>
            <a:endParaRPr lang="en-US" dirty="0"/>
          </a:p>
        </p:txBody>
      </p:sp>
      <p:pic>
        <p:nvPicPr>
          <p:cNvPr id="8" name="Content Placeholder 7">
            <a:extLst>
              <a:ext uri="{FF2B5EF4-FFF2-40B4-BE49-F238E27FC236}">
                <a16:creationId xmlns:a16="http://schemas.microsoft.com/office/drawing/2014/main" id="{B7EADC4C-0517-4055-8F45-7C4823BD2C8D}"/>
              </a:ext>
            </a:extLst>
          </p:cNvPr>
          <p:cNvPicPr>
            <a:picLocks noGrp="1" noChangeAspect="1"/>
          </p:cNvPicPr>
          <p:nvPr>
            <p:ph sz="quarter" idx="4"/>
          </p:nvPr>
        </p:nvPicPr>
        <p:blipFill>
          <a:blip r:embed="rId3"/>
          <a:stretch>
            <a:fillRect/>
          </a:stretch>
        </p:blipFill>
        <p:spPr>
          <a:xfrm>
            <a:off x="6201618" y="2727248"/>
            <a:ext cx="5685582" cy="4130751"/>
          </a:xfrm>
        </p:spPr>
      </p:pic>
      <p:sp>
        <p:nvSpPr>
          <p:cNvPr id="7" name="Title 6">
            <a:extLst>
              <a:ext uri="{FF2B5EF4-FFF2-40B4-BE49-F238E27FC236}">
                <a16:creationId xmlns:a16="http://schemas.microsoft.com/office/drawing/2014/main" id="{D4448E57-0B7B-43CA-8F4F-10B37D313E98}"/>
              </a:ext>
            </a:extLst>
          </p:cNvPr>
          <p:cNvSpPr>
            <a:spLocks noGrp="1"/>
          </p:cNvSpPr>
          <p:nvPr>
            <p:ph type="title"/>
          </p:nvPr>
        </p:nvSpPr>
        <p:spPr/>
        <p:txBody>
          <a:bodyPr/>
          <a:lstStyle/>
          <a:p>
            <a:r>
              <a:rPr lang="en-US" dirty="0"/>
              <a:t>REBUILD ILLINOIS PROJECTS</a:t>
            </a:r>
          </a:p>
        </p:txBody>
      </p:sp>
      <p:sp>
        <p:nvSpPr>
          <p:cNvPr id="3" name="Freeform: Shape 2">
            <a:extLst>
              <a:ext uri="{FF2B5EF4-FFF2-40B4-BE49-F238E27FC236}">
                <a16:creationId xmlns:a16="http://schemas.microsoft.com/office/drawing/2014/main" id="{81916E71-612F-F5E4-56C9-C7B7C30E145E}"/>
              </a:ext>
            </a:extLst>
          </p:cNvPr>
          <p:cNvSpPr/>
          <p:nvPr/>
        </p:nvSpPr>
        <p:spPr>
          <a:xfrm>
            <a:off x="6720924" y="5150498"/>
            <a:ext cx="1835247" cy="1735254"/>
          </a:xfrm>
          <a:custGeom>
            <a:avLst/>
            <a:gdLst>
              <a:gd name="connsiteX0" fmla="*/ 1723280 w 1879423"/>
              <a:gd name="connsiteY0" fmla="*/ 39411 h 1783996"/>
              <a:gd name="connsiteX1" fmla="*/ 1825917 w 1879423"/>
              <a:gd name="connsiteY1" fmla="*/ 160709 h 1783996"/>
              <a:gd name="connsiteX2" fmla="*/ 799549 w 1879423"/>
              <a:gd name="connsiteY2" fmla="*/ 1718922 h 1783996"/>
              <a:gd name="connsiteX3" fmla="*/ 62431 w 1879423"/>
              <a:gd name="connsiteY3" fmla="*/ 1466995 h 1783996"/>
              <a:gd name="connsiteX4" fmla="*/ 99754 w 1879423"/>
              <a:gd name="connsiteY4" fmla="*/ 1252391 h 1783996"/>
              <a:gd name="connsiteX5" fmla="*/ 584945 w 1879423"/>
              <a:gd name="connsiteY5" fmla="*/ 1364358 h 1783996"/>
              <a:gd name="connsiteX6" fmla="*/ 808880 w 1879423"/>
              <a:gd name="connsiteY6" fmla="*/ 1047117 h 1783996"/>
              <a:gd name="connsiteX7" fmla="*/ 1200766 w 1879423"/>
              <a:gd name="connsiteY7" fmla="*/ 347322 h 1783996"/>
              <a:gd name="connsiteX8" fmla="*/ 1629974 w 1879423"/>
              <a:gd name="connsiteY8" fmla="*/ 67403 h 1783996"/>
              <a:gd name="connsiteX9" fmla="*/ 1723280 w 1879423"/>
              <a:gd name="connsiteY9" fmla="*/ 39411 h 178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9423" h="1783996">
                <a:moveTo>
                  <a:pt x="1723280" y="39411"/>
                </a:moveTo>
                <a:cubicBezTo>
                  <a:pt x="1755937" y="54962"/>
                  <a:pt x="1979872" y="-119209"/>
                  <a:pt x="1825917" y="160709"/>
                </a:cubicBezTo>
                <a:cubicBezTo>
                  <a:pt x="1671962" y="440627"/>
                  <a:pt x="1093463" y="1501208"/>
                  <a:pt x="799549" y="1718922"/>
                </a:cubicBezTo>
                <a:cubicBezTo>
                  <a:pt x="505635" y="1936636"/>
                  <a:pt x="179063" y="1544750"/>
                  <a:pt x="62431" y="1466995"/>
                </a:cubicBezTo>
                <a:cubicBezTo>
                  <a:pt x="-54202" y="1389240"/>
                  <a:pt x="12668" y="1269497"/>
                  <a:pt x="99754" y="1252391"/>
                </a:cubicBezTo>
                <a:cubicBezTo>
                  <a:pt x="186840" y="1235285"/>
                  <a:pt x="466757" y="1398570"/>
                  <a:pt x="584945" y="1364358"/>
                </a:cubicBezTo>
                <a:cubicBezTo>
                  <a:pt x="703133" y="1330146"/>
                  <a:pt x="706243" y="1216623"/>
                  <a:pt x="808880" y="1047117"/>
                </a:cubicBezTo>
                <a:cubicBezTo>
                  <a:pt x="911517" y="877611"/>
                  <a:pt x="1063917" y="510608"/>
                  <a:pt x="1200766" y="347322"/>
                </a:cubicBezTo>
                <a:cubicBezTo>
                  <a:pt x="1337615" y="184036"/>
                  <a:pt x="1541333" y="115611"/>
                  <a:pt x="1629974" y="67403"/>
                </a:cubicBezTo>
                <a:cubicBezTo>
                  <a:pt x="1718615" y="19195"/>
                  <a:pt x="1690623" y="23860"/>
                  <a:pt x="1723280" y="39411"/>
                </a:cubicBez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44305FC-658C-9991-8F4D-7E6C4A241716}"/>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5" name="Picture 2" descr="Region Map with County Numbers">
            <a:extLst>
              <a:ext uri="{FF2B5EF4-FFF2-40B4-BE49-F238E27FC236}">
                <a16:creationId xmlns:a16="http://schemas.microsoft.com/office/drawing/2014/main" id="{8901526A-A045-B460-D24A-E67A3AD92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C84D4F24-6C24-0D89-467B-0F8672CE045D}"/>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600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990E8-BA6B-4F0F-9C70-BBADAD595610}"/>
              </a:ext>
            </a:extLst>
          </p:cNvPr>
          <p:cNvSpPr>
            <a:spLocks noGrp="1"/>
          </p:cNvSpPr>
          <p:nvPr>
            <p:ph type="title"/>
          </p:nvPr>
        </p:nvSpPr>
        <p:spPr>
          <a:xfrm>
            <a:off x="1105785" y="961652"/>
            <a:ext cx="10205854" cy="706964"/>
          </a:xfrm>
        </p:spPr>
        <p:txBody>
          <a:bodyPr/>
          <a:lstStyle/>
          <a:p>
            <a:r>
              <a:rPr lang="en-US" dirty="0"/>
              <a:t>REBUILD ILLINOIS PROJECTS</a:t>
            </a:r>
          </a:p>
        </p:txBody>
      </p:sp>
      <p:sp>
        <p:nvSpPr>
          <p:cNvPr id="3" name="Text Placeholder 2">
            <a:extLst>
              <a:ext uri="{FF2B5EF4-FFF2-40B4-BE49-F238E27FC236}">
                <a16:creationId xmlns:a16="http://schemas.microsoft.com/office/drawing/2014/main" id="{7C2F46C6-37BC-4C6E-81D1-DE6A4817F2AC}"/>
              </a:ext>
            </a:extLst>
          </p:cNvPr>
          <p:cNvSpPr>
            <a:spLocks noGrp="1"/>
          </p:cNvSpPr>
          <p:nvPr>
            <p:ph type="body" idx="1"/>
          </p:nvPr>
        </p:nvSpPr>
        <p:spPr>
          <a:xfrm>
            <a:off x="798338" y="2591816"/>
            <a:ext cx="4825157" cy="576262"/>
          </a:xfrm>
        </p:spPr>
        <p:txBody>
          <a:bodyPr/>
          <a:lstStyle/>
          <a:p>
            <a:r>
              <a:rPr lang="en-US" b="1" dirty="0">
                <a:solidFill>
                  <a:schemeClr val="tx1"/>
                </a:solidFill>
              </a:rPr>
              <a:t>I-270 SIX-LANING</a:t>
            </a:r>
          </a:p>
        </p:txBody>
      </p:sp>
      <p:sp>
        <p:nvSpPr>
          <p:cNvPr id="4" name="Content Placeholder 3">
            <a:extLst>
              <a:ext uri="{FF2B5EF4-FFF2-40B4-BE49-F238E27FC236}">
                <a16:creationId xmlns:a16="http://schemas.microsoft.com/office/drawing/2014/main" id="{588B6870-978E-4E32-9A94-FF85AE63A00A}"/>
              </a:ext>
            </a:extLst>
          </p:cNvPr>
          <p:cNvSpPr>
            <a:spLocks noGrp="1"/>
          </p:cNvSpPr>
          <p:nvPr>
            <p:ph sz="half" idx="2"/>
          </p:nvPr>
        </p:nvSpPr>
        <p:spPr>
          <a:xfrm>
            <a:off x="798338" y="3179762"/>
            <a:ext cx="3643033" cy="2840039"/>
          </a:xfrm>
        </p:spPr>
        <p:txBody>
          <a:bodyPr>
            <a:normAutofit/>
          </a:bodyPr>
          <a:lstStyle/>
          <a:p>
            <a:r>
              <a:rPr lang="en-US" dirty="0"/>
              <a:t>I-270 FROM THE MISSISSIPPI RIVER TO IL 157 - BEING STUDIED</a:t>
            </a:r>
          </a:p>
          <a:p>
            <a:r>
              <a:rPr lang="en-US" dirty="0"/>
              <a:t>CANAL BRIDGE TO EAST OF ST THOMAS RD FUNDED - $115M</a:t>
            </a:r>
          </a:p>
          <a:p>
            <a:pPr marL="0" indent="0">
              <a:buNone/>
            </a:pPr>
            <a:endParaRPr lang="en-US" dirty="0"/>
          </a:p>
        </p:txBody>
      </p:sp>
      <p:sp>
        <p:nvSpPr>
          <p:cNvPr id="5" name="Text Placeholder 4">
            <a:extLst>
              <a:ext uri="{FF2B5EF4-FFF2-40B4-BE49-F238E27FC236}">
                <a16:creationId xmlns:a16="http://schemas.microsoft.com/office/drawing/2014/main" id="{8626C065-1152-44D4-ABFA-B8F6925F9387}"/>
              </a:ext>
            </a:extLst>
          </p:cNvPr>
          <p:cNvSpPr>
            <a:spLocks noGrp="1"/>
          </p:cNvSpPr>
          <p:nvPr>
            <p:ph type="body" sz="quarter" idx="3"/>
          </p:nvPr>
        </p:nvSpPr>
        <p:spPr/>
        <p:txBody>
          <a:bodyPr/>
          <a:lstStyle/>
          <a:p>
            <a:endParaRPr lang="en-US" dirty="0"/>
          </a:p>
        </p:txBody>
      </p:sp>
      <p:pic>
        <p:nvPicPr>
          <p:cNvPr id="8" name="Content Placeholder 7">
            <a:extLst>
              <a:ext uri="{FF2B5EF4-FFF2-40B4-BE49-F238E27FC236}">
                <a16:creationId xmlns:a16="http://schemas.microsoft.com/office/drawing/2014/main" id="{F910A3E5-20AF-464B-8F8C-37521A7F276D}"/>
              </a:ext>
            </a:extLst>
          </p:cNvPr>
          <p:cNvPicPr>
            <a:picLocks noGrp="1" noChangeAspect="1"/>
          </p:cNvPicPr>
          <p:nvPr>
            <p:ph sz="quarter" idx="4"/>
          </p:nvPr>
        </p:nvPicPr>
        <p:blipFill>
          <a:blip r:embed="rId3"/>
          <a:stretch>
            <a:fillRect/>
          </a:stretch>
        </p:blipFill>
        <p:spPr>
          <a:xfrm>
            <a:off x="4590288" y="2591816"/>
            <a:ext cx="7582982" cy="3553227"/>
          </a:xfrm>
        </p:spPr>
      </p:pic>
      <p:sp>
        <p:nvSpPr>
          <p:cNvPr id="9" name="Oval 8">
            <a:extLst>
              <a:ext uri="{FF2B5EF4-FFF2-40B4-BE49-F238E27FC236}">
                <a16:creationId xmlns:a16="http://schemas.microsoft.com/office/drawing/2014/main" id="{AAA69809-EB98-4B17-9371-0ECF193F4F1E}"/>
              </a:ext>
            </a:extLst>
          </p:cNvPr>
          <p:cNvSpPr/>
          <p:nvPr/>
        </p:nvSpPr>
        <p:spPr>
          <a:xfrm rot="207191">
            <a:off x="6091079" y="3827336"/>
            <a:ext cx="2436874" cy="743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6B8F60-C718-9A0F-24C4-D822505221DE}"/>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577B3B86-FB53-1B70-E5EC-49C4A85EB0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505CE222-A6AD-715F-A284-DCE2C5831FF0}"/>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4793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C5BD0-F423-475A-BC1D-114466E3F735}"/>
              </a:ext>
            </a:extLst>
          </p:cNvPr>
          <p:cNvSpPr>
            <a:spLocks noGrp="1"/>
          </p:cNvSpPr>
          <p:nvPr>
            <p:ph type="title"/>
          </p:nvPr>
        </p:nvSpPr>
        <p:spPr>
          <a:xfrm>
            <a:off x="1154953" y="973668"/>
            <a:ext cx="9607535" cy="706964"/>
          </a:xfrm>
        </p:spPr>
        <p:txBody>
          <a:bodyPr/>
          <a:lstStyle/>
          <a:p>
            <a:r>
              <a:rPr lang="en-US" dirty="0"/>
              <a:t>REBUILD ILLINOIS PROJECTS</a:t>
            </a:r>
          </a:p>
        </p:txBody>
      </p:sp>
      <p:sp>
        <p:nvSpPr>
          <p:cNvPr id="7" name="Text Placeholder 6">
            <a:extLst>
              <a:ext uri="{FF2B5EF4-FFF2-40B4-BE49-F238E27FC236}">
                <a16:creationId xmlns:a16="http://schemas.microsoft.com/office/drawing/2014/main" id="{42A7F4C3-ABD9-4703-BA46-C4003DFD438B}"/>
              </a:ext>
            </a:extLst>
          </p:cNvPr>
          <p:cNvSpPr>
            <a:spLocks noGrp="1"/>
          </p:cNvSpPr>
          <p:nvPr>
            <p:ph type="body" idx="1"/>
          </p:nvPr>
        </p:nvSpPr>
        <p:spPr>
          <a:xfrm>
            <a:off x="716043" y="2603499"/>
            <a:ext cx="4825157" cy="576262"/>
          </a:xfrm>
        </p:spPr>
        <p:txBody>
          <a:bodyPr/>
          <a:lstStyle/>
          <a:p>
            <a:r>
              <a:rPr lang="en-US" b="1" dirty="0">
                <a:solidFill>
                  <a:schemeClr val="tx1"/>
                </a:solidFill>
              </a:rPr>
              <a:t>IL 3 CONNECTOR</a:t>
            </a:r>
          </a:p>
        </p:txBody>
      </p:sp>
      <p:sp>
        <p:nvSpPr>
          <p:cNvPr id="3" name="Content Placeholder 2">
            <a:extLst>
              <a:ext uri="{FF2B5EF4-FFF2-40B4-BE49-F238E27FC236}">
                <a16:creationId xmlns:a16="http://schemas.microsoft.com/office/drawing/2014/main" id="{E944DF66-D012-4F30-8DA1-008A8F9519FB}"/>
              </a:ext>
            </a:extLst>
          </p:cNvPr>
          <p:cNvSpPr>
            <a:spLocks noGrp="1"/>
          </p:cNvSpPr>
          <p:nvPr>
            <p:ph sz="half" idx="2"/>
          </p:nvPr>
        </p:nvSpPr>
        <p:spPr>
          <a:xfrm>
            <a:off x="249698" y="3179761"/>
            <a:ext cx="4825158" cy="2840039"/>
          </a:xfrm>
        </p:spPr>
        <p:txBody>
          <a:bodyPr>
            <a:normAutofit/>
          </a:bodyPr>
          <a:lstStyle/>
          <a:p>
            <a:pPr lvl="1"/>
            <a:r>
              <a:rPr lang="en-US" sz="1800" dirty="0"/>
              <a:t>$96 MILLION</a:t>
            </a:r>
          </a:p>
          <a:p>
            <a:pPr lvl="1"/>
            <a:r>
              <a:rPr lang="en-US" sz="1800" dirty="0"/>
              <a:t>IMPROVE TRAFFIC FLOW AND CONNECTIVITY BETWEEN IL 3 AND IL 203</a:t>
            </a:r>
          </a:p>
          <a:p>
            <a:pPr lvl="1"/>
            <a:r>
              <a:rPr lang="en-US" sz="1800" dirty="0"/>
              <a:t>IMPROVEMENTS TO EXCHANGE AVENUE</a:t>
            </a:r>
          </a:p>
        </p:txBody>
      </p:sp>
      <p:sp>
        <p:nvSpPr>
          <p:cNvPr id="8" name="Text Placeholder 7">
            <a:extLst>
              <a:ext uri="{FF2B5EF4-FFF2-40B4-BE49-F238E27FC236}">
                <a16:creationId xmlns:a16="http://schemas.microsoft.com/office/drawing/2014/main" id="{2BD5B193-5E5E-4C8C-8B5A-E68BDFD13278}"/>
              </a:ext>
            </a:extLst>
          </p:cNvPr>
          <p:cNvSpPr>
            <a:spLocks noGrp="1"/>
          </p:cNvSpPr>
          <p:nvPr>
            <p:ph type="body" sz="quarter" idx="3"/>
          </p:nvPr>
        </p:nvSpPr>
        <p:spPr/>
        <p:txBody>
          <a:bodyPr/>
          <a:lstStyle/>
          <a:p>
            <a:endParaRPr lang="en-US" dirty="0"/>
          </a:p>
        </p:txBody>
      </p:sp>
      <p:pic>
        <p:nvPicPr>
          <p:cNvPr id="9" name="Content Placeholder 8">
            <a:extLst>
              <a:ext uri="{FF2B5EF4-FFF2-40B4-BE49-F238E27FC236}">
                <a16:creationId xmlns:a16="http://schemas.microsoft.com/office/drawing/2014/main" id="{6EC76494-96E4-4B4B-802A-59F964E223D5}"/>
              </a:ext>
            </a:extLst>
          </p:cNvPr>
          <p:cNvPicPr>
            <a:picLocks noGrp="1" noChangeAspect="1"/>
          </p:cNvPicPr>
          <p:nvPr>
            <p:ph sz="quarter" idx="4"/>
          </p:nvPr>
        </p:nvPicPr>
        <p:blipFill rotWithShape="1">
          <a:blip r:embed="rId3"/>
          <a:srcRect l="2126" t="4268" r="27249" b="4770"/>
          <a:stretch/>
        </p:blipFill>
        <p:spPr>
          <a:xfrm>
            <a:off x="6208712" y="2240212"/>
            <a:ext cx="5440680" cy="4534194"/>
          </a:xfrm>
        </p:spPr>
      </p:pic>
      <p:sp>
        <p:nvSpPr>
          <p:cNvPr id="4" name="TextBox 3">
            <a:extLst>
              <a:ext uri="{FF2B5EF4-FFF2-40B4-BE49-F238E27FC236}">
                <a16:creationId xmlns:a16="http://schemas.microsoft.com/office/drawing/2014/main" id="{15F25FCA-B3BC-4805-54BB-29C48BC24C5A}"/>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5" name="Picture 2" descr="Region Map with County Numbers">
            <a:extLst>
              <a:ext uri="{FF2B5EF4-FFF2-40B4-BE49-F238E27FC236}">
                <a16:creationId xmlns:a16="http://schemas.microsoft.com/office/drawing/2014/main" id="{72956A73-6B25-76BC-07A8-A4FF540702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02CA5641-5774-3C3F-A3E1-2F58B8D80B2B}"/>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5832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9115-6C2D-463C-875D-5CF03F57A6FA}"/>
              </a:ext>
            </a:extLst>
          </p:cNvPr>
          <p:cNvSpPr>
            <a:spLocks noGrp="1"/>
          </p:cNvSpPr>
          <p:nvPr>
            <p:ph type="title"/>
          </p:nvPr>
        </p:nvSpPr>
        <p:spPr/>
        <p:txBody>
          <a:bodyPr/>
          <a:lstStyle/>
          <a:p>
            <a:r>
              <a:rPr lang="en-US" dirty="0"/>
              <a:t>REBUILD ILLINOIS PROJECTS</a:t>
            </a:r>
          </a:p>
        </p:txBody>
      </p:sp>
      <p:sp>
        <p:nvSpPr>
          <p:cNvPr id="3" name="Text Placeholder 2">
            <a:extLst>
              <a:ext uri="{FF2B5EF4-FFF2-40B4-BE49-F238E27FC236}">
                <a16:creationId xmlns:a16="http://schemas.microsoft.com/office/drawing/2014/main" id="{80CD69C7-FBA6-48DA-8E4B-AA5FAA36CFFF}"/>
              </a:ext>
            </a:extLst>
          </p:cNvPr>
          <p:cNvSpPr>
            <a:spLocks noGrp="1"/>
          </p:cNvSpPr>
          <p:nvPr>
            <p:ph type="body" idx="1"/>
          </p:nvPr>
        </p:nvSpPr>
        <p:spPr>
          <a:xfrm>
            <a:off x="807482" y="2603500"/>
            <a:ext cx="4825157" cy="576262"/>
          </a:xfrm>
        </p:spPr>
        <p:txBody>
          <a:bodyPr/>
          <a:lstStyle/>
          <a:p>
            <a:r>
              <a:rPr lang="en-US" b="1" dirty="0">
                <a:solidFill>
                  <a:schemeClr val="tx1"/>
                </a:solidFill>
              </a:rPr>
              <a:t>RELOCATED IL 3</a:t>
            </a:r>
          </a:p>
        </p:txBody>
      </p:sp>
      <p:sp>
        <p:nvSpPr>
          <p:cNvPr id="4" name="Content Placeholder 3">
            <a:extLst>
              <a:ext uri="{FF2B5EF4-FFF2-40B4-BE49-F238E27FC236}">
                <a16:creationId xmlns:a16="http://schemas.microsoft.com/office/drawing/2014/main" id="{F67E1C97-6222-44B4-9AFD-F235A353EE4C}"/>
              </a:ext>
            </a:extLst>
          </p:cNvPr>
          <p:cNvSpPr>
            <a:spLocks noGrp="1"/>
          </p:cNvSpPr>
          <p:nvPr>
            <p:ph sz="half" idx="2"/>
          </p:nvPr>
        </p:nvSpPr>
        <p:spPr>
          <a:xfrm>
            <a:off x="807481" y="3179762"/>
            <a:ext cx="4825158" cy="2840039"/>
          </a:xfrm>
        </p:spPr>
        <p:txBody>
          <a:bodyPr/>
          <a:lstStyle/>
          <a:p>
            <a:r>
              <a:rPr lang="en-US" dirty="0"/>
              <a:t>$283 MILLION</a:t>
            </a:r>
          </a:p>
          <a:p>
            <a:r>
              <a:rPr lang="en-US" dirty="0"/>
              <a:t>NEW </a:t>
            </a:r>
            <a:r>
              <a:rPr lang="en-US" dirty="0">
                <a:solidFill>
                  <a:schemeClr val="tx1"/>
                </a:solidFill>
              </a:rPr>
              <a:t>FOUR</a:t>
            </a:r>
            <a:r>
              <a:rPr lang="en-US" dirty="0"/>
              <a:t> LANE ROADWAY</a:t>
            </a:r>
          </a:p>
          <a:p>
            <a:r>
              <a:rPr lang="en-US" dirty="0"/>
              <a:t>RIVERPARK DRIVE IN EAST ST. LOUIS TO MONSANTO AVENUE IN SAUGET</a:t>
            </a:r>
          </a:p>
        </p:txBody>
      </p:sp>
      <p:sp>
        <p:nvSpPr>
          <p:cNvPr id="5" name="Text Placeholder 4">
            <a:extLst>
              <a:ext uri="{FF2B5EF4-FFF2-40B4-BE49-F238E27FC236}">
                <a16:creationId xmlns:a16="http://schemas.microsoft.com/office/drawing/2014/main" id="{66ECB569-3822-485F-9DF3-423D4FBDCD96}"/>
              </a:ext>
            </a:extLst>
          </p:cNvPr>
          <p:cNvSpPr>
            <a:spLocks noGrp="1"/>
          </p:cNvSpPr>
          <p:nvPr>
            <p:ph type="body" sz="quarter" idx="3"/>
          </p:nvPr>
        </p:nvSpPr>
        <p:spPr/>
        <p:txBody>
          <a:bodyPr/>
          <a:lstStyle/>
          <a:p>
            <a:endParaRPr lang="en-US" dirty="0"/>
          </a:p>
        </p:txBody>
      </p:sp>
      <p:pic>
        <p:nvPicPr>
          <p:cNvPr id="8" name="Content Placeholder 7">
            <a:extLst>
              <a:ext uri="{FF2B5EF4-FFF2-40B4-BE49-F238E27FC236}">
                <a16:creationId xmlns:a16="http://schemas.microsoft.com/office/drawing/2014/main" id="{AE981743-1C1B-4ABF-954D-8EA9268B0404}"/>
              </a:ext>
            </a:extLst>
          </p:cNvPr>
          <p:cNvPicPr>
            <a:picLocks noGrp="1" noChangeAspect="1"/>
          </p:cNvPicPr>
          <p:nvPr>
            <p:ph sz="quarter" idx="4"/>
          </p:nvPr>
        </p:nvPicPr>
        <p:blipFill>
          <a:blip r:embed="rId3"/>
          <a:stretch>
            <a:fillRect/>
          </a:stretch>
        </p:blipFill>
        <p:spPr>
          <a:xfrm>
            <a:off x="6559363" y="2215703"/>
            <a:ext cx="4193981" cy="4688923"/>
          </a:xfrm>
        </p:spPr>
      </p:pic>
      <p:sp>
        <p:nvSpPr>
          <p:cNvPr id="9" name="Oval 8">
            <a:extLst>
              <a:ext uri="{FF2B5EF4-FFF2-40B4-BE49-F238E27FC236}">
                <a16:creationId xmlns:a16="http://schemas.microsoft.com/office/drawing/2014/main" id="{361DD7D2-C00C-4AFD-8F85-0E96F80837C1}"/>
              </a:ext>
            </a:extLst>
          </p:cNvPr>
          <p:cNvSpPr/>
          <p:nvPr/>
        </p:nvSpPr>
        <p:spPr>
          <a:xfrm rot="937972">
            <a:off x="8079016" y="2562745"/>
            <a:ext cx="1180969" cy="41197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2FA8961-329C-F6D4-FF95-ECF5B496B749}"/>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450D3F93-5CDF-C399-D51A-C64923886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CC86F0E9-82B6-3250-0123-0B6ECB83BE9D}"/>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575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76E2-D477-4746-A177-343BFBF5FA6E}"/>
              </a:ext>
            </a:extLst>
          </p:cNvPr>
          <p:cNvSpPr>
            <a:spLocks noGrp="1"/>
          </p:cNvSpPr>
          <p:nvPr>
            <p:ph type="title"/>
          </p:nvPr>
        </p:nvSpPr>
        <p:spPr/>
        <p:txBody>
          <a:bodyPr/>
          <a:lstStyle/>
          <a:p>
            <a:r>
              <a:rPr lang="en-US" dirty="0"/>
              <a:t>REBUILD ILLINOIS PROJECTS</a:t>
            </a:r>
          </a:p>
        </p:txBody>
      </p:sp>
      <p:sp>
        <p:nvSpPr>
          <p:cNvPr id="3" name="Text Placeholder 2">
            <a:extLst>
              <a:ext uri="{FF2B5EF4-FFF2-40B4-BE49-F238E27FC236}">
                <a16:creationId xmlns:a16="http://schemas.microsoft.com/office/drawing/2014/main" id="{9A3B2C00-2105-4CA3-A881-658AA101F1B2}"/>
              </a:ext>
            </a:extLst>
          </p:cNvPr>
          <p:cNvSpPr>
            <a:spLocks noGrp="1"/>
          </p:cNvSpPr>
          <p:nvPr>
            <p:ph type="body" idx="1"/>
          </p:nvPr>
        </p:nvSpPr>
        <p:spPr>
          <a:xfrm>
            <a:off x="807482" y="2603500"/>
            <a:ext cx="4825157" cy="576262"/>
          </a:xfrm>
        </p:spPr>
        <p:txBody>
          <a:bodyPr/>
          <a:lstStyle/>
          <a:p>
            <a:r>
              <a:rPr lang="en-US" b="1" dirty="0">
                <a:solidFill>
                  <a:schemeClr val="tx1"/>
                </a:solidFill>
              </a:rPr>
              <a:t>US 40 FROM I-55 TO IL 162</a:t>
            </a:r>
          </a:p>
        </p:txBody>
      </p:sp>
      <p:sp>
        <p:nvSpPr>
          <p:cNvPr id="4" name="Content Placeholder 3">
            <a:extLst>
              <a:ext uri="{FF2B5EF4-FFF2-40B4-BE49-F238E27FC236}">
                <a16:creationId xmlns:a16="http://schemas.microsoft.com/office/drawing/2014/main" id="{87AC5BE1-AB7E-4295-AEC7-59D6B065A1B3}"/>
              </a:ext>
            </a:extLst>
          </p:cNvPr>
          <p:cNvSpPr>
            <a:spLocks noGrp="1"/>
          </p:cNvSpPr>
          <p:nvPr>
            <p:ph sz="half" idx="2"/>
          </p:nvPr>
        </p:nvSpPr>
        <p:spPr>
          <a:xfrm>
            <a:off x="807480" y="3179762"/>
            <a:ext cx="3261600" cy="2840039"/>
          </a:xfrm>
        </p:spPr>
        <p:txBody>
          <a:bodyPr/>
          <a:lstStyle/>
          <a:p>
            <a:r>
              <a:rPr lang="en-US" dirty="0"/>
              <a:t>$48.2 MILLION</a:t>
            </a:r>
          </a:p>
          <a:p>
            <a:r>
              <a:rPr lang="en-US" dirty="0"/>
              <a:t>ADD LANES</a:t>
            </a:r>
          </a:p>
          <a:p>
            <a:r>
              <a:rPr lang="en-US" dirty="0"/>
              <a:t>7,450-15,100 ADT</a:t>
            </a:r>
          </a:p>
        </p:txBody>
      </p:sp>
      <p:pic>
        <p:nvPicPr>
          <p:cNvPr id="8" name="Content Placeholder 7">
            <a:extLst>
              <a:ext uri="{FF2B5EF4-FFF2-40B4-BE49-F238E27FC236}">
                <a16:creationId xmlns:a16="http://schemas.microsoft.com/office/drawing/2014/main" id="{769B7AA6-C013-4A93-B101-3AFDB4DBF211}"/>
              </a:ext>
            </a:extLst>
          </p:cNvPr>
          <p:cNvPicPr>
            <a:picLocks noGrp="1" noChangeAspect="1"/>
          </p:cNvPicPr>
          <p:nvPr>
            <p:ph sz="quarter" idx="4"/>
          </p:nvPr>
        </p:nvPicPr>
        <p:blipFill>
          <a:blip r:embed="rId3"/>
          <a:stretch>
            <a:fillRect/>
          </a:stretch>
        </p:blipFill>
        <p:spPr>
          <a:xfrm>
            <a:off x="4177807" y="3179762"/>
            <a:ext cx="7943539" cy="3678238"/>
          </a:xfrm>
        </p:spPr>
      </p:pic>
      <p:sp>
        <p:nvSpPr>
          <p:cNvPr id="9" name="Oval 8">
            <a:extLst>
              <a:ext uri="{FF2B5EF4-FFF2-40B4-BE49-F238E27FC236}">
                <a16:creationId xmlns:a16="http://schemas.microsoft.com/office/drawing/2014/main" id="{414D39CB-0941-432D-8604-F9E8610256A0}"/>
              </a:ext>
            </a:extLst>
          </p:cNvPr>
          <p:cNvSpPr/>
          <p:nvPr/>
        </p:nvSpPr>
        <p:spPr>
          <a:xfrm>
            <a:off x="5705856" y="5081694"/>
            <a:ext cx="6295644" cy="5350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73CAFD7-C5F3-D12C-8FF4-20D7618F6924}"/>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262B9908-A40A-5A50-7856-FAD7C1BAE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DFE8C98C-F6F9-E93D-4ACD-48A7B0B7CA41}"/>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138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69D61-1833-4727-BC6C-9B2A44A72D92}"/>
              </a:ext>
            </a:extLst>
          </p:cNvPr>
          <p:cNvSpPr>
            <a:spLocks noGrp="1"/>
          </p:cNvSpPr>
          <p:nvPr>
            <p:ph type="title"/>
          </p:nvPr>
        </p:nvSpPr>
        <p:spPr>
          <a:xfrm>
            <a:off x="3585134" y="890186"/>
            <a:ext cx="8761413" cy="706964"/>
          </a:xfrm>
        </p:spPr>
        <p:txBody>
          <a:bodyPr/>
          <a:lstStyle/>
          <a:p>
            <a:r>
              <a:rPr lang="en-US" dirty="0"/>
              <a:t>REBUILD ILLINOIS PROJECTS</a:t>
            </a:r>
          </a:p>
        </p:txBody>
      </p:sp>
      <p:sp>
        <p:nvSpPr>
          <p:cNvPr id="3" name="Text Placeholder 2">
            <a:extLst>
              <a:ext uri="{FF2B5EF4-FFF2-40B4-BE49-F238E27FC236}">
                <a16:creationId xmlns:a16="http://schemas.microsoft.com/office/drawing/2014/main" id="{712BB11F-6793-4DF4-B77F-88BBD0EAB648}"/>
              </a:ext>
            </a:extLst>
          </p:cNvPr>
          <p:cNvSpPr>
            <a:spLocks noGrp="1"/>
          </p:cNvSpPr>
          <p:nvPr>
            <p:ph type="body" idx="1"/>
          </p:nvPr>
        </p:nvSpPr>
        <p:spPr>
          <a:xfrm>
            <a:off x="7304527" y="4990053"/>
            <a:ext cx="4825157" cy="576262"/>
          </a:xfrm>
        </p:spPr>
        <p:txBody>
          <a:bodyPr/>
          <a:lstStyle/>
          <a:p>
            <a:r>
              <a:rPr lang="en-US" b="1" dirty="0">
                <a:solidFill>
                  <a:schemeClr val="tx1"/>
                </a:solidFill>
              </a:rPr>
              <a:t>REPLACEMENT OF JOE PAGE BRIDGE IN CALHOUN COUNTY </a:t>
            </a:r>
          </a:p>
        </p:txBody>
      </p:sp>
      <p:sp>
        <p:nvSpPr>
          <p:cNvPr id="4" name="Content Placeholder 3">
            <a:extLst>
              <a:ext uri="{FF2B5EF4-FFF2-40B4-BE49-F238E27FC236}">
                <a16:creationId xmlns:a16="http://schemas.microsoft.com/office/drawing/2014/main" id="{8484A9CF-ECB2-440D-ACCB-80B90E3FA818}"/>
              </a:ext>
            </a:extLst>
          </p:cNvPr>
          <p:cNvSpPr>
            <a:spLocks noGrp="1"/>
          </p:cNvSpPr>
          <p:nvPr>
            <p:ph sz="half" idx="2"/>
          </p:nvPr>
        </p:nvSpPr>
        <p:spPr>
          <a:xfrm>
            <a:off x="8331720" y="5055880"/>
            <a:ext cx="2463280" cy="1722546"/>
          </a:xfrm>
        </p:spPr>
        <p:txBody>
          <a:bodyPr/>
          <a:lstStyle/>
          <a:p>
            <a:pPr marL="0" indent="0">
              <a:buNone/>
            </a:pPr>
            <a:endParaRPr lang="en-US" dirty="0"/>
          </a:p>
          <a:p>
            <a:r>
              <a:rPr lang="en-US" dirty="0"/>
              <a:t>Est. $225 M</a:t>
            </a:r>
          </a:p>
          <a:p>
            <a:r>
              <a:rPr lang="en-US" dirty="0"/>
              <a:t>LOCATION TBD</a:t>
            </a:r>
          </a:p>
          <a:p>
            <a:r>
              <a:rPr lang="en-US" dirty="0"/>
              <a:t>STAY TUNED!</a:t>
            </a:r>
          </a:p>
        </p:txBody>
      </p:sp>
      <p:pic>
        <p:nvPicPr>
          <p:cNvPr id="8" name="Content Placeholder 7">
            <a:extLst>
              <a:ext uri="{FF2B5EF4-FFF2-40B4-BE49-F238E27FC236}">
                <a16:creationId xmlns:a16="http://schemas.microsoft.com/office/drawing/2014/main" id="{A267979F-A202-4883-89D2-7AB45882CF71}"/>
              </a:ext>
            </a:extLst>
          </p:cNvPr>
          <p:cNvPicPr>
            <a:picLocks noGrp="1" noChangeAspect="1"/>
          </p:cNvPicPr>
          <p:nvPr>
            <p:ph sz="quarter" idx="4"/>
          </p:nvPr>
        </p:nvPicPr>
        <p:blipFill>
          <a:blip r:embed="rId3"/>
          <a:stretch>
            <a:fillRect/>
          </a:stretch>
        </p:blipFill>
        <p:spPr>
          <a:xfrm>
            <a:off x="8841356" y="1470036"/>
            <a:ext cx="3021445" cy="3270018"/>
          </a:xfrm>
        </p:spPr>
      </p:pic>
      <p:sp>
        <p:nvSpPr>
          <p:cNvPr id="9" name="Oval 8">
            <a:extLst>
              <a:ext uri="{FF2B5EF4-FFF2-40B4-BE49-F238E27FC236}">
                <a16:creationId xmlns:a16="http://schemas.microsoft.com/office/drawing/2014/main" id="{9A3AD3BE-9B72-42B2-855D-5684AB906A32}"/>
              </a:ext>
            </a:extLst>
          </p:cNvPr>
          <p:cNvSpPr/>
          <p:nvPr/>
        </p:nvSpPr>
        <p:spPr>
          <a:xfrm>
            <a:off x="9799806" y="1470036"/>
            <a:ext cx="1225065" cy="32592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EFA28F5-E267-4574-A78E-043E0734B95D}"/>
              </a:ext>
            </a:extLst>
          </p:cNvPr>
          <p:cNvSpPr txBox="1"/>
          <p:nvPr/>
        </p:nvSpPr>
        <p:spPr>
          <a:xfrm>
            <a:off x="9849327" y="2660289"/>
            <a:ext cx="1088136" cy="707886"/>
          </a:xfrm>
          <a:prstGeom prst="rect">
            <a:avLst/>
          </a:prstGeom>
          <a:noFill/>
        </p:spPr>
        <p:txBody>
          <a:bodyPr wrap="square" rtlCol="0">
            <a:spAutoFit/>
          </a:bodyPr>
          <a:lstStyle/>
          <a:p>
            <a:r>
              <a:rPr lang="en-US" sz="4000" dirty="0">
                <a:solidFill>
                  <a:srgbClr val="FF0000"/>
                </a:solidFill>
                <a:latin typeface="Arial" panose="020B0604020202020204" pitchFamily="34" charset="0"/>
                <a:cs typeface="Arial" panose="020B0604020202020204" pitchFamily="34" charset="0"/>
              </a:rPr>
              <a:t>???</a:t>
            </a:r>
          </a:p>
        </p:txBody>
      </p:sp>
      <p:pic>
        <p:nvPicPr>
          <p:cNvPr id="11" name="Picture 10">
            <a:extLst>
              <a:ext uri="{FF2B5EF4-FFF2-40B4-BE49-F238E27FC236}">
                <a16:creationId xmlns:a16="http://schemas.microsoft.com/office/drawing/2014/main" id="{9862C73A-FA49-49FC-8C21-8C2F79CD4CC4}"/>
              </a:ext>
            </a:extLst>
          </p:cNvPr>
          <p:cNvPicPr>
            <a:picLocks noChangeAspect="1"/>
          </p:cNvPicPr>
          <p:nvPr/>
        </p:nvPicPr>
        <p:blipFill rotWithShape="1">
          <a:blip r:embed="rId4">
            <a:extLst>
              <a:ext uri="{28A0092B-C50C-407E-A947-70E740481C1C}">
                <a14:useLocalDpi xmlns:a14="http://schemas.microsoft.com/office/drawing/2010/main" val="0"/>
              </a:ext>
            </a:extLst>
          </a:blip>
          <a:srcRect t="6437" b="1743"/>
          <a:stretch/>
        </p:blipFill>
        <p:spPr>
          <a:xfrm>
            <a:off x="5797810" y="1470036"/>
            <a:ext cx="3907523" cy="2197575"/>
          </a:xfrm>
          <a:prstGeom prst="rect">
            <a:avLst/>
          </a:prstGeom>
        </p:spPr>
      </p:pic>
      <p:sp>
        <p:nvSpPr>
          <p:cNvPr id="5" name="TextBox 4">
            <a:extLst>
              <a:ext uri="{FF2B5EF4-FFF2-40B4-BE49-F238E27FC236}">
                <a16:creationId xmlns:a16="http://schemas.microsoft.com/office/drawing/2014/main" id="{641A7932-3229-15DF-749B-CCEFDA5E64B2}"/>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6" name="Picture 2" descr="Region Map with County Numbers">
            <a:extLst>
              <a:ext uri="{FF2B5EF4-FFF2-40B4-BE49-F238E27FC236}">
                <a16:creationId xmlns:a16="http://schemas.microsoft.com/office/drawing/2014/main" id="{A5BF4757-1A7E-5794-7EAF-0D1C8D5420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5B41BDE1-C0E5-8806-6104-02F79F100435}"/>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FB5B887C-96CE-4D78-CE5B-57096CDDB08F}"/>
              </a:ext>
            </a:extLst>
          </p:cNvPr>
          <p:cNvPicPr>
            <a:picLocks noChangeAspect="1"/>
          </p:cNvPicPr>
          <p:nvPr/>
        </p:nvPicPr>
        <p:blipFill>
          <a:blip r:embed="rId6"/>
          <a:stretch>
            <a:fillRect/>
          </a:stretch>
        </p:blipFill>
        <p:spPr>
          <a:xfrm>
            <a:off x="117381" y="56224"/>
            <a:ext cx="3419420" cy="4556716"/>
          </a:xfrm>
          <a:prstGeom prst="rect">
            <a:avLst/>
          </a:prstGeom>
        </p:spPr>
      </p:pic>
      <p:pic>
        <p:nvPicPr>
          <p:cNvPr id="15" name="Picture 14" descr="A person wearing a safety vest&#10;&#10;AI-generated content may be incorrect.">
            <a:extLst>
              <a:ext uri="{FF2B5EF4-FFF2-40B4-BE49-F238E27FC236}">
                <a16:creationId xmlns:a16="http://schemas.microsoft.com/office/drawing/2014/main" id="{530C5A01-A22A-41C6-D4A5-37DC5D1201D6}"/>
              </a:ext>
            </a:extLst>
          </p:cNvPr>
          <p:cNvPicPr>
            <a:picLocks noChangeAspect="1"/>
          </p:cNvPicPr>
          <p:nvPr/>
        </p:nvPicPr>
        <p:blipFill>
          <a:blip r:embed="rId7"/>
          <a:stretch>
            <a:fillRect/>
          </a:stretch>
        </p:blipFill>
        <p:spPr>
          <a:xfrm>
            <a:off x="1839921" y="3309984"/>
            <a:ext cx="2445476" cy="3491792"/>
          </a:xfrm>
          <a:prstGeom prst="rect">
            <a:avLst/>
          </a:prstGeom>
        </p:spPr>
      </p:pic>
      <p:sp>
        <p:nvSpPr>
          <p:cNvPr id="16" name="TextBox 15">
            <a:extLst>
              <a:ext uri="{FF2B5EF4-FFF2-40B4-BE49-F238E27FC236}">
                <a16:creationId xmlns:a16="http://schemas.microsoft.com/office/drawing/2014/main" id="{25D269FD-F8A6-A1F4-8601-319942CA9F9F}"/>
              </a:ext>
            </a:extLst>
          </p:cNvPr>
          <p:cNvSpPr txBox="1"/>
          <p:nvPr/>
        </p:nvSpPr>
        <p:spPr>
          <a:xfrm>
            <a:off x="4277864" y="4796146"/>
            <a:ext cx="1730073" cy="830997"/>
          </a:xfrm>
          <a:prstGeom prst="rect">
            <a:avLst/>
          </a:prstGeom>
          <a:noFill/>
        </p:spPr>
        <p:txBody>
          <a:bodyPr wrap="square" rtlCol="0">
            <a:spAutoFit/>
          </a:bodyPr>
          <a:lstStyle/>
          <a:p>
            <a:pPr algn="ctr"/>
            <a:r>
              <a:rPr lang="en-US" sz="2400" b="1" dirty="0"/>
              <a:t>2002 Inspection</a:t>
            </a:r>
          </a:p>
        </p:txBody>
      </p:sp>
      <p:sp>
        <p:nvSpPr>
          <p:cNvPr id="17" name="Arrow: Curved Down 16">
            <a:extLst>
              <a:ext uri="{FF2B5EF4-FFF2-40B4-BE49-F238E27FC236}">
                <a16:creationId xmlns:a16="http://schemas.microsoft.com/office/drawing/2014/main" id="{98F97FC4-6244-6277-3EC8-7BFCADE6E941}"/>
              </a:ext>
            </a:extLst>
          </p:cNvPr>
          <p:cNvSpPr/>
          <p:nvPr/>
        </p:nvSpPr>
        <p:spPr>
          <a:xfrm>
            <a:off x="5020994" y="3843769"/>
            <a:ext cx="2762217" cy="769171"/>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81073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9498-98E7-4BB5-95E0-3C328D03A0CC}"/>
              </a:ext>
            </a:extLst>
          </p:cNvPr>
          <p:cNvSpPr>
            <a:spLocks noGrp="1"/>
          </p:cNvSpPr>
          <p:nvPr>
            <p:ph type="title"/>
          </p:nvPr>
        </p:nvSpPr>
        <p:spPr/>
        <p:txBody>
          <a:bodyPr/>
          <a:lstStyle/>
          <a:p>
            <a:r>
              <a:rPr lang="en-US" dirty="0"/>
              <a:t>REBUILD ILLINOIS PROJECTS</a:t>
            </a:r>
          </a:p>
        </p:txBody>
      </p:sp>
      <p:sp>
        <p:nvSpPr>
          <p:cNvPr id="3" name="Text Placeholder 2">
            <a:extLst>
              <a:ext uri="{FF2B5EF4-FFF2-40B4-BE49-F238E27FC236}">
                <a16:creationId xmlns:a16="http://schemas.microsoft.com/office/drawing/2014/main" id="{4BCBC452-A072-4D62-BDA5-EE0939FDE381}"/>
              </a:ext>
            </a:extLst>
          </p:cNvPr>
          <p:cNvSpPr>
            <a:spLocks noGrp="1"/>
          </p:cNvSpPr>
          <p:nvPr>
            <p:ph type="body" idx="1"/>
          </p:nvPr>
        </p:nvSpPr>
        <p:spPr>
          <a:xfrm>
            <a:off x="710502" y="2603500"/>
            <a:ext cx="4825157" cy="576262"/>
          </a:xfrm>
        </p:spPr>
        <p:txBody>
          <a:bodyPr/>
          <a:lstStyle/>
          <a:p>
            <a:r>
              <a:rPr lang="en-US" b="1" dirty="0">
                <a:solidFill>
                  <a:schemeClr val="tx1"/>
                </a:solidFill>
              </a:rPr>
              <a:t>IL 15/4 OVER KASKASKIA RIVER IN FAYETTEVILLE</a:t>
            </a:r>
          </a:p>
        </p:txBody>
      </p:sp>
      <p:sp>
        <p:nvSpPr>
          <p:cNvPr id="4" name="Content Placeholder 3">
            <a:extLst>
              <a:ext uri="{FF2B5EF4-FFF2-40B4-BE49-F238E27FC236}">
                <a16:creationId xmlns:a16="http://schemas.microsoft.com/office/drawing/2014/main" id="{E18E0C90-0834-4865-AC4C-42D4313A8F01}"/>
              </a:ext>
            </a:extLst>
          </p:cNvPr>
          <p:cNvSpPr>
            <a:spLocks noGrp="1"/>
          </p:cNvSpPr>
          <p:nvPr>
            <p:ph sz="half" idx="2"/>
          </p:nvPr>
        </p:nvSpPr>
        <p:spPr>
          <a:xfrm>
            <a:off x="710502" y="3195700"/>
            <a:ext cx="4825158" cy="2840039"/>
          </a:xfrm>
        </p:spPr>
        <p:txBody>
          <a:bodyPr/>
          <a:lstStyle/>
          <a:p>
            <a:r>
              <a:rPr lang="en-US" dirty="0"/>
              <a:t>$66 MILLION</a:t>
            </a:r>
          </a:p>
          <a:p>
            <a:r>
              <a:rPr lang="en-US" dirty="0"/>
              <a:t>BRIDGE REPLACEMENT</a:t>
            </a:r>
          </a:p>
          <a:p>
            <a:r>
              <a:rPr lang="en-US" dirty="0"/>
              <a:t>CMGC PROJECT</a:t>
            </a:r>
          </a:p>
        </p:txBody>
      </p:sp>
      <p:pic>
        <p:nvPicPr>
          <p:cNvPr id="8" name="Content Placeholder 7">
            <a:extLst>
              <a:ext uri="{FF2B5EF4-FFF2-40B4-BE49-F238E27FC236}">
                <a16:creationId xmlns:a16="http://schemas.microsoft.com/office/drawing/2014/main" id="{5E595E66-12F4-405C-9001-9CB8CEBAB048}"/>
              </a:ext>
            </a:extLst>
          </p:cNvPr>
          <p:cNvPicPr>
            <a:picLocks noGrp="1" noChangeAspect="1"/>
          </p:cNvPicPr>
          <p:nvPr>
            <p:ph sz="quarter" idx="4"/>
          </p:nvPr>
        </p:nvPicPr>
        <p:blipFill>
          <a:blip r:embed="rId3"/>
          <a:stretch>
            <a:fillRect/>
          </a:stretch>
        </p:blipFill>
        <p:spPr>
          <a:xfrm>
            <a:off x="4104139" y="4393221"/>
            <a:ext cx="3179419" cy="2464779"/>
          </a:xfrm>
        </p:spPr>
      </p:pic>
      <p:sp>
        <p:nvSpPr>
          <p:cNvPr id="9" name="Oval 8">
            <a:extLst>
              <a:ext uri="{FF2B5EF4-FFF2-40B4-BE49-F238E27FC236}">
                <a16:creationId xmlns:a16="http://schemas.microsoft.com/office/drawing/2014/main" id="{75A86B97-1E85-434C-AC70-91CDF0D93336}"/>
              </a:ext>
            </a:extLst>
          </p:cNvPr>
          <p:cNvSpPr/>
          <p:nvPr/>
        </p:nvSpPr>
        <p:spPr>
          <a:xfrm>
            <a:off x="5610279" y="5560115"/>
            <a:ext cx="577281" cy="3242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CA19C01-D6B3-42BD-91F5-150308BB3E63}"/>
              </a:ext>
            </a:extLst>
          </p:cNvPr>
          <p:cNvPicPr>
            <a:picLocks noChangeAspect="1"/>
          </p:cNvPicPr>
          <p:nvPr/>
        </p:nvPicPr>
        <p:blipFill>
          <a:blip r:embed="rId4"/>
          <a:stretch>
            <a:fillRect/>
          </a:stretch>
        </p:blipFill>
        <p:spPr>
          <a:xfrm>
            <a:off x="7572197" y="1922988"/>
            <a:ext cx="3702355" cy="4935011"/>
          </a:xfrm>
          <a:prstGeom prst="rect">
            <a:avLst/>
          </a:prstGeom>
        </p:spPr>
      </p:pic>
      <p:sp>
        <p:nvSpPr>
          <p:cNvPr id="7" name="TextBox 6">
            <a:extLst>
              <a:ext uri="{FF2B5EF4-FFF2-40B4-BE49-F238E27FC236}">
                <a16:creationId xmlns:a16="http://schemas.microsoft.com/office/drawing/2014/main" id="{A36B12EF-5F33-7652-35BA-0A48A04AEC7B}"/>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10" name="Picture 2" descr="Region Map with County Numbers">
            <a:extLst>
              <a:ext uri="{FF2B5EF4-FFF2-40B4-BE49-F238E27FC236}">
                <a16:creationId xmlns:a16="http://schemas.microsoft.com/office/drawing/2014/main" id="{3A97FBBB-E5BD-14FB-5EB3-E49F5AE745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1" name="Freeform: Shape 10">
            <a:extLst>
              <a:ext uri="{FF2B5EF4-FFF2-40B4-BE49-F238E27FC236}">
                <a16:creationId xmlns:a16="http://schemas.microsoft.com/office/drawing/2014/main" id="{2F114A29-2C63-C45D-64A2-79E1EF7F3D52}"/>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674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1266-5415-4B4D-BF10-4858E4BCC899}"/>
              </a:ext>
            </a:extLst>
          </p:cNvPr>
          <p:cNvSpPr>
            <a:spLocks noGrp="1"/>
          </p:cNvSpPr>
          <p:nvPr>
            <p:ph type="title"/>
          </p:nvPr>
        </p:nvSpPr>
        <p:spPr>
          <a:xfrm>
            <a:off x="1154953" y="973668"/>
            <a:ext cx="10028159" cy="706964"/>
          </a:xfrm>
        </p:spPr>
        <p:txBody>
          <a:bodyPr/>
          <a:lstStyle/>
          <a:p>
            <a:r>
              <a:rPr lang="en-US" dirty="0"/>
              <a:t>REBUILD ILLINOIS PROJECTS</a:t>
            </a:r>
          </a:p>
        </p:txBody>
      </p:sp>
      <p:sp>
        <p:nvSpPr>
          <p:cNvPr id="3" name="Text Placeholder 2">
            <a:extLst>
              <a:ext uri="{FF2B5EF4-FFF2-40B4-BE49-F238E27FC236}">
                <a16:creationId xmlns:a16="http://schemas.microsoft.com/office/drawing/2014/main" id="{D71ADE39-BACF-49A2-AE7C-8F392135DBB6}"/>
              </a:ext>
            </a:extLst>
          </p:cNvPr>
          <p:cNvSpPr>
            <a:spLocks noGrp="1"/>
          </p:cNvSpPr>
          <p:nvPr>
            <p:ph type="body" idx="1"/>
          </p:nvPr>
        </p:nvSpPr>
        <p:spPr>
          <a:xfrm>
            <a:off x="752614" y="2312134"/>
            <a:ext cx="4825159" cy="867628"/>
          </a:xfrm>
        </p:spPr>
        <p:txBody>
          <a:bodyPr/>
          <a:lstStyle/>
          <a:p>
            <a:r>
              <a:rPr lang="en-US" b="1" dirty="0">
                <a:solidFill>
                  <a:schemeClr val="tx1"/>
                </a:solidFill>
              </a:rPr>
              <a:t>I-55/64 REHABILITATION INCLUDING IL 3 RAMPS</a:t>
            </a:r>
          </a:p>
        </p:txBody>
      </p:sp>
      <p:sp>
        <p:nvSpPr>
          <p:cNvPr id="4" name="Content Placeholder 3">
            <a:extLst>
              <a:ext uri="{FF2B5EF4-FFF2-40B4-BE49-F238E27FC236}">
                <a16:creationId xmlns:a16="http://schemas.microsoft.com/office/drawing/2014/main" id="{A7D077B9-50B2-4078-8009-6C8BA79CB1CB}"/>
              </a:ext>
            </a:extLst>
          </p:cNvPr>
          <p:cNvSpPr>
            <a:spLocks noGrp="1"/>
          </p:cNvSpPr>
          <p:nvPr>
            <p:ph sz="half" idx="2"/>
          </p:nvPr>
        </p:nvSpPr>
        <p:spPr>
          <a:xfrm>
            <a:off x="752618" y="3179762"/>
            <a:ext cx="4082012" cy="2803350"/>
          </a:xfrm>
        </p:spPr>
        <p:txBody>
          <a:bodyPr/>
          <a:lstStyle/>
          <a:p>
            <a:r>
              <a:rPr lang="en-US" dirty="0"/>
              <a:t>$357.1 MILLION</a:t>
            </a:r>
          </a:p>
          <a:p>
            <a:r>
              <a:rPr lang="en-US" dirty="0"/>
              <a:t>MISSISSIPPI RIVER TO I-64 SPLIT</a:t>
            </a:r>
          </a:p>
          <a:p>
            <a:r>
              <a:rPr lang="en-US" dirty="0"/>
              <a:t>PAVEMENT REHABILITATION AND BRIDGE REPAIRS on I-55/64</a:t>
            </a:r>
          </a:p>
          <a:p>
            <a:r>
              <a:rPr lang="en-US" dirty="0"/>
              <a:t>BRIDGE REPLACEMENT/REHAB on IL 3 RAMPS</a:t>
            </a:r>
          </a:p>
          <a:p>
            <a:r>
              <a:rPr lang="en-US" dirty="0"/>
              <a:t>94,700 ADT</a:t>
            </a:r>
          </a:p>
        </p:txBody>
      </p:sp>
      <p:sp>
        <p:nvSpPr>
          <p:cNvPr id="5" name="Text Placeholder 4">
            <a:extLst>
              <a:ext uri="{FF2B5EF4-FFF2-40B4-BE49-F238E27FC236}">
                <a16:creationId xmlns:a16="http://schemas.microsoft.com/office/drawing/2014/main" id="{84103F58-D032-4300-A975-519F3A15D6AF}"/>
              </a:ext>
            </a:extLst>
          </p:cNvPr>
          <p:cNvSpPr>
            <a:spLocks noGrp="1"/>
          </p:cNvSpPr>
          <p:nvPr>
            <p:ph type="body" sz="quarter" idx="3"/>
          </p:nvPr>
        </p:nvSpPr>
        <p:spPr/>
        <p:txBody>
          <a:bodyPr/>
          <a:lstStyle/>
          <a:p>
            <a:endParaRPr lang="en-US" dirty="0"/>
          </a:p>
        </p:txBody>
      </p:sp>
      <p:pic>
        <p:nvPicPr>
          <p:cNvPr id="8" name="Content Placeholder 7">
            <a:extLst>
              <a:ext uri="{FF2B5EF4-FFF2-40B4-BE49-F238E27FC236}">
                <a16:creationId xmlns:a16="http://schemas.microsoft.com/office/drawing/2014/main" id="{F851917A-B47A-42C6-A66E-9292595B7814}"/>
              </a:ext>
            </a:extLst>
          </p:cNvPr>
          <p:cNvPicPr>
            <a:picLocks noGrp="1" noChangeAspect="1"/>
          </p:cNvPicPr>
          <p:nvPr>
            <p:ph sz="quarter" idx="4"/>
          </p:nvPr>
        </p:nvPicPr>
        <p:blipFill>
          <a:blip r:embed="rId3"/>
          <a:stretch>
            <a:fillRect/>
          </a:stretch>
        </p:blipFill>
        <p:spPr>
          <a:xfrm>
            <a:off x="4910719" y="2312134"/>
            <a:ext cx="7281281" cy="4545866"/>
          </a:xfrm>
        </p:spPr>
      </p:pic>
      <p:cxnSp>
        <p:nvCxnSpPr>
          <p:cNvPr id="10" name="Straight Arrow Connector 9">
            <a:extLst>
              <a:ext uri="{FF2B5EF4-FFF2-40B4-BE49-F238E27FC236}">
                <a16:creationId xmlns:a16="http://schemas.microsoft.com/office/drawing/2014/main" id="{3A42FE25-E7A3-4997-B929-42529305275B}"/>
              </a:ext>
            </a:extLst>
          </p:cNvPr>
          <p:cNvCxnSpPr>
            <a:cxnSpLocks/>
          </p:cNvCxnSpPr>
          <p:nvPr/>
        </p:nvCxnSpPr>
        <p:spPr>
          <a:xfrm>
            <a:off x="5697382" y="4764024"/>
            <a:ext cx="511330" cy="1554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ED0492C-3D0A-4CD9-A2F4-AF6F85839512}"/>
              </a:ext>
            </a:extLst>
          </p:cNvPr>
          <p:cNvCxnSpPr>
            <a:cxnSpLocks/>
          </p:cNvCxnSpPr>
          <p:nvPr/>
        </p:nvCxnSpPr>
        <p:spPr>
          <a:xfrm flipV="1">
            <a:off x="11109960" y="2871402"/>
            <a:ext cx="73152" cy="141713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EEFD4CD-C269-4993-84BF-C344DA5B59CC}"/>
              </a:ext>
            </a:extLst>
          </p:cNvPr>
          <p:cNvSpPr txBox="1"/>
          <p:nvPr/>
        </p:nvSpPr>
        <p:spPr>
          <a:xfrm>
            <a:off x="5291328" y="4400401"/>
            <a:ext cx="804672" cy="369332"/>
          </a:xfrm>
          <a:prstGeom prst="rect">
            <a:avLst/>
          </a:prstGeom>
          <a:solidFill>
            <a:schemeClr val="bg1"/>
          </a:solidFill>
        </p:spPr>
        <p:txBody>
          <a:bodyPr wrap="square" rtlCol="0">
            <a:spAutoFit/>
          </a:bodyPr>
          <a:lstStyle/>
          <a:p>
            <a:r>
              <a:rPr lang="en-US" dirty="0"/>
              <a:t>START</a:t>
            </a:r>
          </a:p>
        </p:txBody>
      </p:sp>
      <p:sp>
        <p:nvSpPr>
          <p:cNvPr id="21" name="TextBox 20">
            <a:extLst>
              <a:ext uri="{FF2B5EF4-FFF2-40B4-BE49-F238E27FC236}">
                <a16:creationId xmlns:a16="http://schemas.microsoft.com/office/drawing/2014/main" id="{37053A39-EBDB-48BE-A125-7EA6E9FE04C0}"/>
              </a:ext>
            </a:extLst>
          </p:cNvPr>
          <p:cNvSpPr txBox="1"/>
          <p:nvPr/>
        </p:nvSpPr>
        <p:spPr>
          <a:xfrm>
            <a:off x="10671048" y="4288536"/>
            <a:ext cx="877824" cy="369332"/>
          </a:xfrm>
          <a:prstGeom prst="rect">
            <a:avLst/>
          </a:prstGeom>
          <a:solidFill>
            <a:schemeClr val="bg1"/>
          </a:solidFill>
        </p:spPr>
        <p:txBody>
          <a:bodyPr wrap="square" rtlCol="0">
            <a:spAutoFit/>
          </a:bodyPr>
          <a:lstStyle/>
          <a:p>
            <a:r>
              <a:rPr lang="en-US" dirty="0"/>
              <a:t>FINISH</a:t>
            </a:r>
          </a:p>
        </p:txBody>
      </p:sp>
      <p:sp>
        <p:nvSpPr>
          <p:cNvPr id="6" name="TextBox 5">
            <a:extLst>
              <a:ext uri="{FF2B5EF4-FFF2-40B4-BE49-F238E27FC236}">
                <a16:creationId xmlns:a16="http://schemas.microsoft.com/office/drawing/2014/main" id="{352B510C-01D8-A579-B8E4-DA7F19D20700}"/>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C2085059-695D-BF9C-EAFF-C746EDE11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CE6C3E89-67D6-259D-B42D-C13B33154D58}"/>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8802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3655-4D04-40AB-AF6A-6D9B9590ADE7}"/>
              </a:ext>
            </a:extLst>
          </p:cNvPr>
          <p:cNvSpPr>
            <a:spLocks noGrp="1"/>
          </p:cNvSpPr>
          <p:nvPr>
            <p:ph type="title"/>
          </p:nvPr>
        </p:nvSpPr>
        <p:spPr>
          <a:xfrm>
            <a:off x="1165796" y="986995"/>
            <a:ext cx="10085832" cy="706964"/>
          </a:xfrm>
        </p:spPr>
        <p:txBody>
          <a:bodyPr/>
          <a:lstStyle/>
          <a:p>
            <a:r>
              <a:rPr lang="en-US" dirty="0"/>
              <a:t>REBUILD ILLINOIS PROJECTS</a:t>
            </a:r>
          </a:p>
        </p:txBody>
      </p:sp>
      <p:sp>
        <p:nvSpPr>
          <p:cNvPr id="3" name="Text Placeholder 2">
            <a:extLst>
              <a:ext uri="{FF2B5EF4-FFF2-40B4-BE49-F238E27FC236}">
                <a16:creationId xmlns:a16="http://schemas.microsoft.com/office/drawing/2014/main" id="{7CDF1FAB-C01E-4894-83FA-D18928A4173C}"/>
              </a:ext>
            </a:extLst>
          </p:cNvPr>
          <p:cNvSpPr>
            <a:spLocks noGrp="1"/>
          </p:cNvSpPr>
          <p:nvPr>
            <p:ph type="body" idx="1"/>
          </p:nvPr>
        </p:nvSpPr>
        <p:spPr>
          <a:xfrm>
            <a:off x="692583" y="2603500"/>
            <a:ext cx="4825157" cy="576262"/>
          </a:xfrm>
        </p:spPr>
        <p:txBody>
          <a:bodyPr/>
          <a:lstStyle/>
          <a:p>
            <a:r>
              <a:rPr lang="en-US" b="1" dirty="0">
                <a:solidFill>
                  <a:schemeClr val="tx1"/>
                </a:solidFill>
              </a:rPr>
              <a:t>I-64 AT IL 111</a:t>
            </a:r>
          </a:p>
        </p:txBody>
      </p:sp>
      <p:sp>
        <p:nvSpPr>
          <p:cNvPr id="4" name="Content Placeholder 3">
            <a:extLst>
              <a:ext uri="{FF2B5EF4-FFF2-40B4-BE49-F238E27FC236}">
                <a16:creationId xmlns:a16="http://schemas.microsoft.com/office/drawing/2014/main" id="{F292222B-C900-44B4-A65E-627FABE28B2E}"/>
              </a:ext>
            </a:extLst>
          </p:cNvPr>
          <p:cNvSpPr>
            <a:spLocks noGrp="1"/>
          </p:cNvSpPr>
          <p:nvPr>
            <p:ph sz="half" idx="2"/>
          </p:nvPr>
        </p:nvSpPr>
        <p:spPr>
          <a:xfrm>
            <a:off x="692583" y="3179761"/>
            <a:ext cx="3422587" cy="2840039"/>
          </a:xfrm>
        </p:spPr>
        <p:txBody>
          <a:bodyPr/>
          <a:lstStyle/>
          <a:p>
            <a:r>
              <a:rPr lang="en-US" dirty="0"/>
              <a:t>$48.5 MILLION</a:t>
            </a:r>
          </a:p>
          <a:p>
            <a:r>
              <a:rPr lang="en-US" dirty="0"/>
              <a:t>INTERCHANGE RECONSTRUCTION</a:t>
            </a:r>
          </a:p>
          <a:p>
            <a:r>
              <a:rPr lang="en-US" dirty="0"/>
              <a:t>BRIDGE REPLACEMENT</a:t>
            </a:r>
          </a:p>
          <a:p>
            <a:r>
              <a:rPr lang="en-US" dirty="0"/>
              <a:t>79,700 ADT ON I-64; 15,400 ADT ON IL 111</a:t>
            </a:r>
          </a:p>
        </p:txBody>
      </p:sp>
      <p:sp>
        <p:nvSpPr>
          <p:cNvPr id="5" name="Text Placeholder 4">
            <a:extLst>
              <a:ext uri="{FF2B5EF4-FFF2-40B4-BE49-F238E27FC236}">
                <a16:creationId xmlns:a16="http://schemas.microsoft.com/office/drawing/2014/main" id="{9EC8370E-0D9C-473D-BC82-80FF679B33BB}"/>
              </a:ext>
            </a:extLst>
          </p:cNvPr>
          <p:cNvSpPr>
            <a:spLocks noGrp="1"/>
          </p:cNvSpPr>
          <p:nvPr>
            <p:ph type="body" sz="quarter" idx="3"/>
          </p:nvPr>
        </p:nvSpPr>
        <p:spPr/>
        <p:txBody>
          <a:bodyPr/>
          <a:lstStyle/>
          <a:p>
            <a:endParaRPr lang="en-US" dirty="0"/>
          </a:p>
        </p:txBody>
      </p:sp>
      <p:pic>
        <p:nvPicPr>
          <p:cNvPr id="8" name="Content Placeholder 7">
            <a:extLst>
              <a:ext uri="{FF2B5EF4-FFF2-40B4-BE49-F238E27FC236}">
                <a16:creationId xmlns:a16="http://schemas.microsoft.com/office/drawing/2014/main" id="{4DF11D91-B403-4B44-8F35-8FEF175B640D}"/>
              </a:ext>
            </a:extLst>
          </p:cNvPr>
          <p:cNvPicPr>
            <a:picLocks noGrp="1" noChangeAspect="1"/>
          </p:cNvPicPr>
          <p:nvPr>
            <p:ph sz="quarter" idx="4"/>
          </p:nvPr>
        </p:nvPicPr>
        <p:blipFill rotWithShape="1">
          <a:blip r:embed="rId3"/>
          <a:srcRect l="8376" t="5878" r="7666" b="11376"/>
          <a:stretch/>
        </p:blipFill>
        <p:spPr>
          <a:xfrm>
            <a:off x="4743114" y="2232794"/>
            <a:ext cx="7244670" cy="4620049"/>
          </a:xfrm>
        </p:spPr>
      </p:pic>
      <p:sp>
        <p:nvSpPr>
          <p:cNvPr id="6" name="TextBox 5">
            <a:extLst>
              <a:ext uri="{FF2B5EF4-FFF2-40B4-BE49-F238E27FC236}">
                <a16:creationId xmlns:a16="http://schemas.microsoft.com/office/drawing/2014/main" id="{7C3F06ED-55FF-2D29-1383-8EF7A03FEC90}"/>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631A4AB3-9719-37EB-97AA-CD2B96FBA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9" name="Freeform: Shape 8">
            <a:extLst>
              <a:ext uri="{FF2B5EF4-FFF2-40B4-BE49-F238E27FC236}">
                <a16:creationId xmlns:a16="http://schemas.microsoft.com/office/drawing/2014/main" id="{65221E8E-691F-3A94-9141-C601748B760E}"/>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6035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06673-049B-0A58-FB07-1BF8AD308E19}"/>
              </a:ext>
            </a:extLst>
          </p:cNvPr>
          <p:cNvSpPr>
            <a:spLocks noGrp="1"/>
          </p:cNvSpPr>
          <p:nvPr>
            <p:ph type="title"/>
          </p:nvPr>
        </p:nvSpPr>
        <p:spPr/>
        <p:txBody>
          <a:bodyPr/>
          <a:lstStyle/>
          <a:p>
            <a:r>
              <a:rPr lang="en-US" dirty="0"/>
              <a:t>REBUILD ILLINOIS PROJECTS</a:t>
            </a:r>
          </a:p>
        </p:txBody>
      </p:sp>
      <p:sp>
        <p:nvSpPr>
          <p:cNvPr id="3" name="Text Placeholder 2">
            <a:extLst>
              <a:ext uri="{FF2B5EF4-FFF2-40B4-BE49-F238E27FC236}">
                <a16:creationId xmlns:a16="http://schemas.microsoft.com/office/drawing/2014/main" id="{57A3F31A-14E2-F667-25EC-BD35D5AA46B5}"/>
              </a:ext>
            </a:extLst>
          </p:cNvPr>
          <p:cNvSpPr>
            <a:spLocks noGrp="1"/>
          </p:cNvSpPr>
          <p:nvPr>
            <p:ph type="body" idx="1"/>
          </p:nvPr>
        </p:nvSpPr>
        <p:spPr>
          <a:xfrm>
            <a:off x="826341" y="2603500"/>
            <a:ext cx="4825157" cy="576262"/>
          </a:xfrm>
        </p:spPr>
        <p:txBody>
          <a:bodyPr/>
          <a:lstStyle/>
          <a:p>
            <a:r>
              <a:rPr lang="en-US" b="1" dirty="0">
                <a:solidFill>
                  <a:schemeClr val="tx1"/>
                </a:solidFill>
              </a:rPr>
              <a:t>IL 3 &amp; IL 150 IN RANDOLPH COUNTY</a:t>
            </a:r>
          </a:p>
        </p:txBody>
      </p:sp>
      <p:sp>
        <p:nvSpPr>
          <p:cNvPr id="4" name="Content Placeholder 3">
            <a:extLst>
              <a:ext uri="{FF2B5EF4-FFF2-40B4-BE49-F238E27FC236}">
                <a16:creationId xmlns:a16="http://schemas.microsoft.com/office/drawing/2014/main" id="{03C6BAF3-9776-14A2-9F68-16BEEFB580B3}"/>
              </a:ext>
            </a:extLst>
          </p:cNvPr>
          <p:cNvSpPr>
            <a:spLocks noGrp="1"/>
          </p:cNvSpPr>
          <p:nvPr>
            <p:ph sz="half" idx="2"/>
          </p:nvPr>
        </p:nvSpPr>
        <p:spPr>
          <a:xfrm>
            <a:off x="826340" y="3159124"/>
            <a:ext cx="4825158" cy="2840039"/>
          </a:xfrm>
        </p:spPr>
        <p:txBody>
          <a:bodyPr/>
          <a:lstStyle/>
          <a:p>
            <a:r>
              <a:rPr lang="en-US" dirty="0"/>
              <a:t>$130.3 MILLION</a:t>
            </a:r>
          </a:p>
          <a:p>
            <a:r>
              <a:rPr lang="en-US" dirty="0"/>
              <a:t>REMOVE &amp; REPLACE PAVEMENT</a:t>
            </a:r>
          </a:p>
          <a:p>
            <a:r>
              <a:rPr lang="en-US" dirty="0"/>
              <a:t> MULTIPLE CONTRACTS OVER MULTIPLE YEARS</a:t>
            </a:r>
          </a:p>
          <a:p>
            <a:r>
              <a:rPr lang="en-US" dirty="0"/>
              <a:t>IL 150 FROM PERRY COUNTY LINE TO IL 4; IL 150 FROM MURPHYSBORO RD TO IL 3; IL 3 FROM IL 150 TO JACKSON COUNTY LINE</a:t>
            </a:r>
          </a:p>
          <a:p>
            <a:endParaRPr lang="en-US" dirty="0"/>
          </a:p>
        </p:txBody>
      </p:sp>
      <p:sp>
        <p:nvSpPr>
          <p:cNvPr id="5" name="Text Placeholder 4">
            <a:extLst>
              <a:ext uri="{FF2B5EF4-FFF2-40B4-BE49-F238E27FC236}">
                <a16:creationId xmlns:a16="http://schemas.microsoft.com/office/drawing/2014/main" id="{D5043D79-2436-40A6-18E8-890F8429AD94}"/>
              </a:ext>
            </a:extLst>
          </p:cNvPr>
          <p:cNvSpPr>
            <a:spLocks noGrp="1"/>
          </p:cNvSpPr>
          <p:nvPr>
            <p:ph type="body" sz="quarter" idx="3"/>
          </p:nvPr>
        </p:nvSpPr>
        <p:spPr/>
        <p:txBody>
          <a:bodyPr/>
          <a:lstStyle/>
          <a:p>
            <a:endParaRPr lang="en-US" dirty="0"/>
          </a:p>
        </p:txBody>
      </p:sp>
      <p:pic>
        <p:nvPicPr>
          <p:cNvPr id="10" name="Content Placeholder 9" descr="Map&#10;&#10;Description automatically generated">
            <a:extLst>
              <a:ext uri="{FF2B5EF4-FFF2-40B4-BE49-F238E27FC236}">
                <a16:creationId xmlns:a16="http://schemas.microsoft.com/office/drawing/2014/main" id="{FAC3DCB5-813C-E4B0-D0F1-DAF0BB396AE3}"/>
              </a:ext>
            </a:extLst>
          </p:cNvPr>
          <p:cNvPicPr>
            <a:picLocks noGrp="1" noChangeAspect="1"/>
          </p:cNvPicPr>
          <p:nvPr>
            <p:ph sz="quarter" idx="4"/>
          </p:nvPr>
        </p:nvPicPr>
        <p:blipFill>
          <a:blip r:embed="rId3"/>
          <a:stretch>
            <a:fillRect/>
          </a:stretch>
        </p:blipFill>
        <p:spPr>
          <a:xfrm>
            <a:off x="6096000" y="1616149"/>
            <a:ext cx="5829300" cy="5241851"/>
          </a:xfrm>
        </p:spPr>
      </p:pic>
      <p:sp>
        <p:nvSpPr>
          <p:cNvPr id="11" name="Oval 10">
            <a:extLst>
              <a:ext uri="{FF2B5EF4-FFF2-40B4-BE49-F238E27FC236}">
                <a16:creationId xmlns:a16="http://schemas.microsoft.com/office/drawing/2014/main" id="{9482A4DD-4F4F-3585-17FC-E0DF90BE75D5}"/>
              </a:ext>
            </a:extLst>
          </p:cNvPr>
          <p:cNvSpPr/>
          <p:nvPr/>
        </p:nvSpPr>
        <p:spPr>
          <a:xfrm rot="21126591">
            <a:off x="9577819" y="1744643"/>
            <a:ext cx="2148254" cy="583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652456EB-DC15-D0FA-E8FF-A324A931F27B}"/>
              </a:ext>
            </a:extLst>
          </p:cNvPr>
          <p:cNvSpPr/>
          <p:nvPr/>
        </p:nvSpPr>
        <p:spPr>
          <a:xfrm rot="2085801">
            <a:off x="6950324" y="5236589"/>
            <a:ext cx="3673224" cy="5837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B98DCAF8-F016-D50A-FD8F-80C0A0549C0B}"/>
              </a:ext>
            </a:extLst>
          </p:cNvPr>
          <p:cNvSpPr/>
          <p:nvPr/>
        </p:nvSpPr>
        <p:spPr>
          <a:xfrm rot="18988657">
            <a:off x="7237001" y="4302202"/>
            <a:ext cx="370376" cy="2121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8F18888-D037-AE25-AA14-85D6E55DC48F}"/>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9A537D35-2BCB-A694-2C3B-78473A7B5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8" name="Freeform: Shape 7">
            <a:extLst>
              <a:ext uri="{FF2B5EF4-FFF2-40B4-BE49-F238E27FC236}">
                <a16:creationId xmlns:a16="http://schemas.microsoft.com/office/drawing/2014/main" id="{D0FC1C5F-3E11-DE7F-A355-BC468EA968B3}"/>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1543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5E15AD0A-B7AA-9F23-4278-E0E8D680606C}"/>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E185779-F4A0-A06E-5AD0-83BFE2748476}"/>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220936" y="10"/>
            <a:ext cx="12191980" cy="6857990"/>
          </a:xfrm>
          <a:prstGeom prst="rect">
            <a:avLst/>
          </a:prstGeom>
        </p:spPr>
      </p:pic>
      <p:sp>
        <p:nvSpPr>
          <p:cNvPr id="20" name="Rectangle 19">
            <a:extLst>
              <a:ext uri="{FF2B5EF4-FFF2-40B4-BE49-F238E27FC236}">
                <a16:creationId xmlns:a16="http://schemas.microsoft.com/office/drawing/2014/main" id="{185A94F4-A5AB-251D-C407-B84639916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A804FCA6-4E61-585A-EC1A-B3005B2C48B2}"/>
              </a:ext>
            </a:extLst>
          </p:cNvPr>
          <p:cNvSpPr>
            <a:spLocks noGrp="1"/>
          </p:cNvSpPr>
          <p:nvPr>
            <p:ph type="ctrTitle"/>
          </p:nvPr>
        </p:nvSpPr>
        <p:spPr>
          <a:xfrm>
            <a:off x="965200" y="415829"/>
            <a:ext cx="9015413" cy="1422699"/>
          </a:xfrm>
        </p:spPr>
        <p:txBody>
          <a:bodyPr/>
          <a:lstStyle/>
          <a:p>
            <a:r>
              <a:rPr lang="en-US" dirty="0"/>
              <a:t>What is IDOT?</a:t>
            </a:r>
          </a:p>
        </p:txBody>
      </p:sp>
      <p:sp>
        <p:nvSpPr>
          <p:cNvPr id="8" name="Subtitle 7">
            <a:extLst>
              <a:ext uri="{FF2B5EF4-FFF2-40B4-BE49-F238E27FC236}">
                <a16:creationId xmlns:a16="http://schemas.microsoft.com/office/drawing/2014/main" id="{D3714073-B91B-C2FD-75DF-2BAFEF25578E}"/>
              </a:ext>
            </a:extLst>
          </p:cNvPr>
          <p:cNvSpPr>
            <a:spLocks noGrp="1"/>
          </p:cNvSpPr>
          <p:nvPr>
            <p:ph type="subTitle" idx="1"/>
          </p:nvPr>
        </p:nvSpPr>
        <p:spPr>
          <a:xfrm>
            <a:off x="965200" y="2052537"/>
            <a:ext cx="9939506" cy="3789464"/>
          </a:xfrm>
        </p:spPr>
        <p:txBody>
          <a:bodyPr>
            <a:normAutofit/>
          </a:bodyPr>
          <a:lstStyle/>
          <a:p>
            <a:pPr marL="342900" indent="-342900">
              <a:buFont typeface="Arial" panose="020B0604020202020204" pitchFamily="34" charset="0"/>
              <a:buChar char="•"/>
            </a:pPr>
            <a:r>
              <a:rPr lang="en-US" sz="3200" cap="none" dirty="0">
                <a:solidFill>
                  <a:schemeClr val="tx1"/>
                </a:solidFill>
              </a:rPr>
              <a:t>IDOT Is Statewide Transportation Agency</a:t>
            </a:r>
          </a:p>
          <a:p>
            <a:pPr marL="342900" indent="-342900">
              <a:buFont typeface="Arial" panose="020B0604020202020204" pitchFamily="34" charset="0"/>
              <a:buChar char="•"/>
            </a:pPr>
            <a:r>
              <a:rPr lang="en-US" sz="3200" cap="none" dirty="0">
                <a:solidFill>
                  <a:schemeClr val="tx1"/>
                </a:solidFill>
              </a:rPr>
              <a:t>Mission: Safe, Cost‑effective Multimodal Transportation</a:t>
            </a:r>
          </a:p>
          <a:p>
            <a:pPr marL="342900" indent="-342900">
              <a:buFont typeface="Arial" panose="020B0604020202020204" pitchFamily="34" charset="0"/>
              <a:buChar char="•"/>
            </a:pPr>
            <a:r>
              <a:rPr lang="en-US" sz="3200" cap="none" dirty="0">
                <a:solidFill>
                  <a:schemeClr val="tx1"/>
                </a:solidFill>
              </a:rPr>
              <a:t>Multimodal: Roads, Bridges, Railroads, Transit, Bikeways, Airports, Waterways, Port Districts</a:t>
            </a:r>
          </a:p>
          <a:p>
            <a:pPr marL="342900" indent="-342900">
              <a:buFont typeface="Arial" panose="020B0604020202020204" pitchFamily="34" charset="0"/>
              <a:buChar char="•"/>
            </a:pPr>
            <a:r>
              <a:rPr lang="en-US" sz="3200" cap="none" dirty="0">
                <a:solidFill>
                  <a:schemeClr val="tx1"/>
                </a:solidFill>
              </a:rPr>
              <a:t>State Led Project &amp; Local Led Projects</a:t>
            </a:r>
          </a:p>
        </p:txBody>
      </p:sp>
      <p:sp>
        <p:nvSpPr>
          <p:cNvPr id="14" name="TextBox 13">
            <a:extLst>
              <a:ext uri="{FF2B5EF4-FFF2-40B4-BE49-F238E27FC236}">
                <a16:creationId xmlns:a16="http://schemas.microsoft.com/office/drawing/2014/main" id="{54B99A2D-D0A8-34E5-9DFC-5B478F467AF0}"/>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959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Map&#10;&#10;Description automatically generated">
            <a:extLst>
              <a:ext uri="{FF2B5EF4-FFF2-40B4-BE49-F238E27FC236}">
                <a16:creationId xmlns:a16="http://schemas.microsoft.com/office/drawing/2014/main" id="{BFE35470-C3D2-9635-E016-7E464E82CBE0}"/>
              </a:ext>
            </a:extLst>
          </p:cNvPr>
          <p:cNvPicPr>
            <a:picLocks noGrp="1" noChangeAspect="1"/>
          </p:cNvPicPr>
          <p:nvPr>
            <p:ph sz="quarter" idx="4"/>
          </p:nvPr>
        </p:nvPicPr>
        <p:blipFill>
          <a:blip r:embed="rId3"/>
          <a:stretch>
            <a:fillRect/>
          </a:stretch>
        </p:blipFill>
        <p:spPr>
          <a:xfrm>
            <a:off x="7058025" y="1576171"/>
            <a:ext cx="4917103" cy="5124645"/>
          </a:xfrm>
        </p:spPr>
      </p:pic>
      <p:sp>
        <p:nvSpPr>
          <p:cNvPr id="2" name="Title 1">
            <a:extLst>
              <a:ext uri="{FF2B5EF4-FFF2-40B4-BE49-F238E27FC236}">
                <a16:creationId xmlns:a16="http://schemas.microsoft.com/office/drawing/2014/main" id="{C0331AA2-1235-BA8C-B922-62A5956EE4E0}"/>
              </a:ext>
            </a:extLst>
          </p:cNvPr>
          <p:cNvSpPr>
            <a:spLocks noGrp="1"/>
          </p:cNvSpPr>
          <p:nvPr>
            <p:ph type="title"/>
          </p:nvPr>
        </p:nvSpPr>
        <p:spPr/>
        <p:txBody>
          <a:bodyPr/>
          <a:lstStyle/>
          <a:p>
            <a:r>
              <a:rPr lang="en-US" dirty="0"/>
              <a:t>REBUILD ILLINOIS PROJECTS</a:t>
            </a:r>
          </a:p>
        </p:txBody>
      </p:sp>
      <p:sp>
        <p:nvSpPr>
          <p:cNvPr id="3" name="Text Placeholder 2">
            <a:extLst>
              <a:ext uri="{FF2B5EF4-FFF2-40B4-BE49-F238E27FC236}">
                <a16:creationId xmlns:a16="http://schemas.microsoft.com/office/drawing/2014/main" id="{7BBDD5C3-75D2-0238-041F-FC65202EC28A}"/>
              </a:ext>
            </a:extLst>
          </p:cNvPr>
          <p:cNvSpPr>
            <a:spLocks noGrp="1"/>
          </p:cNvSpPr>
          <p:nvPr>
            <p:ph type="body" idx="1"/>
          </p:nvPr>
        </p:nvSpPr>
        <p:spPr>
          <a:xfrm>
            <a:off x="812054" y="2403475"/>
            <a:ext cx="6088809" cy="576262"/>
          </a:xfrm>
        </p:spPr>
        <p:txBody>
          <a:bodyPr/>
          <a:lstStyle/>
          <a:p>
            <a:r>
              <a:rPr lang="en-US" b="1" dirty="0">
                <a:solidFill>
                  <a:schemeClr val="tx1"/>
                </a:solidFill>
              </a:rPr>
              <a:t>IL 4 REHABILITATION FROM I-55 TO IL 143</a:t>
            </a:r>
          </a:p>
        </p:txBody>
      </p:sp>
      <p:sp>
        <p:nvSpPr>
          <p:cNvPr id="4" name="Content Placeholder 3">
            <a:extLst>
              <a:ext uri="{FF2B5EF4-FFF2-40B4-BE49-F238E27FC236}">
                <a16:creationId xmlns:a16="http://schemas.microsoft.com/office/drawing/2014/main" id="{12743F3E-2174-346C-92B3-239A2533F4BB}"/>
              </a:ext>
            </a:extLst>
          </p:cNvPr>
          <p:cNvSpPr>
            <a:spLocks noGrp="1"/>
          </p:cNvSpPr>
          <p:nvPr>
            <p:ph sz="half" idx="2"/>
          </p:nvPr>
        </p:nvSpPr>
        <p:spPr>
          <a:xfrm>
            <a:off x="812054" y="3179762"/>
            <a:ext cx="5745910" cy="2840039"/>
          </a:xfrm>
        </p:spPr>
        <p:txBody>
          <a:bodyPr/>
          <a:lstStyle/>
          <a:p>
            <a:r>
              <a:rPr lang="en-US" dirty="0">
                <a:solidFill>
                  <a:schemeClr val="tx1"/>
                </a:solidFill>
              </a:rPr>
              <a:t>$49.5 MILLION</a:t>
            </a:r>
          </a:p>
          <a:p>
            <a:r>
              <a:rPr lang="en-US" dirty="0">
                <a:solidFill>
                  <a:schemeClr val="tx1"/>
                </a:solidFill>
              </a:rPr>
              <a:t>PAVEMENT REHABILITATION, SHOULDERS AND DRAINAGE IMPROVEMENTS</a:t>
            </a:r>
          </a:p>
          <a:p>
            <a:r>
              <a:rPr lang="en-US" dirty="0">
                <a:solidFill>
                  <a:schemeClr val="tx1"/>
                </a:solidFill>
              </a:rPr>
              <a:t>SIGNIFICANT TRUCK ROUTE CONNECTOR BETWEEN I-55 AND I-64</a:t>
            </a:r>
          </a:p>
        </p:txBody>
      </p:sp>
      <p:sp>
        <p:nvSpPr>
          <p:cNvPr id="13" name="Oval 12">
            <a:extLst>
              <a:ext uri="{FF2B5EF4-FFF2-40B4-BE49-F238E27FC236}">
                <a16:creationId xmlns:a16="http://schemas.microsoft.com/office/drawing/2014/main" id="{01C47689-5A0A-5CD3-1757-9B4CB08988A6}"/>
              </a:ext>
            </a:extLst>
          </p:cNvPr>
          <p:cNvSpPr/>
          <p:nvPr/>
        </p:nvSpPr>
        <p:spPr>
          <a:xfrm>
            <a:off x="9351169" y="1872267"/>
            <a:ext cx="900113" cy="46714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4BDFD8-75BD-7D7D-7CAC-C710D23207F0}"/>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6" name="Picture 2" descr="Region Map with County Numbers">
            <a:extLst>
              <a:ext uri="{FF2B5EF4-FFF2-40B4-BE49-F238E27FC236}">
                <a16:creationId xmlns:a16="http://schemas.microsoft.com/office/drawing/2014/main" id="{241C5F03-EA02-F213-743A-6B0669F2C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3DD78D4B-BB16-140E-41E9-E1442AE2C5F0}"/>
              </a:ext>
            </a:extLst>
          </p:cNvPr>
          <p:cNvSpPr/>
          <p:nvPr/>
        </p:nvSpPr>
        <p:spPr>
          <a:xfrm>
            <a:off x="11182162" y="1061185"/>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52619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74B1-02E3-B915-E7F0-1D0EEDC7A434}"/>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REBUILD ILLINOIS PROJECTS</a:t>
            </a:r>
            <a:endParaRPr lang="en-US" dirty="0"/>
          </a:p>
        </p:txBody>
      </p:sp>
      <p:sp>
        <p:nvSpPr>
          <p:cNvPr id="3" name="Text Placeholder 2">
            <a:extLst>
              <a:ext uri="{FF2B5EF4-FFF2-40B4-BE49-F238E27FC236}">
                <a16:creationId xmlns:a16="http://schemas.microsoft.com/office/drawing/2014/main" id="{ACA4A7CA-5C25-A044-D41C-C10DB23FD199}"/>
              </a:ext>
            </a:extLst>
          </p:cNvPr>
          <p:cNvSpPr>
            <a:spLocks noGrp="1"/>
          </p:cNvSpPr>
          <p:nvPr>
            <p:ph type="body" idx="1"/>
          </p:nvPr>
        </p:nvSpPr>
        <p:spPr>
          <a:xfrm>
            <a:off x="231222" y="3140869"/>
            <a:ext cx="6776067" cy="576262"/>
          </a:xfrm>
        </p:spPr>
        <p:txBody>
          <a:bodyPr/>
          <a:lstStyle/>
          <a:p>
            <a:r>
              <a:rPr lang="en-US" b="1" dirty="0">
                <a:solidFill>
                  <a:schemeClr val="tx1"/>
                </a:solidFill>
              </a:rPr>
              <a:t>I-57 PAVEMENT REPLACEMENT FROM </a:t>
            </a:r>
          </a:p>
          <a:p>
            <a:r>
              <a:rPr lang="en-US" b="1" dirty="0">
                <a:solidFill>
                  <a:schemeClr val="tx1"/>
                </a:solidFill>
              </a:rPr>
              <a:t>N OF IL 161 TO US 50</a:t>
            </a:r>
          </a:p>
          <a:p>
            <a:endParaRPr lang="en-US" dirty="0"/>
          </a:p>
        </p:txBody>
      </p:sp>
      <p:sp>
        <p:nvSpPr>
          <p:cNvPr id="4" name="Content Placeholder 3">
            <a:extLst>
              <a:ext uri="{FF2B5EF4-FFF2-40B4-BE49-F238E27FC236}">
                <a16:creationId xmlns:a16="http://schemas.microsoft.com/office/drawing/2014/main" id="{74705367-B740-4B9E-C890-55E1D4418EB6}"/>
              </a:ext>
            </a:extLst>
          </p:cNvPr>
          <p:cNvSpPr>
            <a:spLocks noGrp="1"/>
          </p:cNvSpPr>
          <p:nvPr>
            <p:ph sz="half" idx="2"/>
          </p:nvPr>
        </p:nvSpPr>
        <p:spPr>
          <a:xfrm>
            <a:off x="313768" y="3580978"/>
            <a:ext cx="4825158" cy="2840039"/>
          </a:xfrm>
        </p:spPr>
        <p:txBody>
          <a:bodyPr/>
          <a:lstStyle/>
          <a:p>
            <a:r>
              <a:rPr lang="en-US" dirty="0"/>
              <a:t>$172.9 MILLION</a:t>
            </a:r>
          </a:p>
          <a:p>
            <a:r>
              <a:rPr lang="en-US" dirty="0"/>
              <a:t>ABOUT 20,000 ADT</a:t>
            </a:r>
          </a:p>
          <a:p>
            <a:r>
              <a:rPr lang="en-US" dirty="0"/>
              <a:t>54% TRUCKS</a:t>
            </a:r>
          </a:p>
        </p:txBody>
      </p:sp>
      <p:pic>
        <p:nvPicPr>
          <p:cNvPr id="8" name="Content Placeholder 7" descr="Map&#10;&#10;Description automatically generated">
            <a:extLst>
              <a:ext uri="{FF2B5EF4-FFF2-40B4-BE49-F238E27FC236}">
                <a16:creationId xmlns:a16="http://schemas.microsoft.com/office/drawing/2014/main" id="{7141A02D-4148-F822-B302-0E8FD6560BE8}"/>
              </a:ext>
            </a:extLst>
          </p:cNvPr>
          <p:cNvPicPr>
            <a:picLocks noGrp="1" noChangeAspect="1"/>
          </p:cNvPicPr>
          <p:nvPr>
            <p:ph sz="quarter" idx="4"/>
          </p:nvPr>
        </p:nvPicPr>
        <p:blipFill>
          <a:blip r:embed="rId3"/>
          <a:stretch>
            <a:fillRect/>
          </a:stretch>
        </p:blipFill>
        <p:spPr>
          <a:xfrm>
            <a:off x="7244310" y="1156996"/>
            <a:ext cx="4894549" cy="5701004"/>
          </a:xfrm>
        </p:spPr>
      </p:pic>
      <p:sp>
        <p:nvSpPr>
          <p:cNvPr id="9" name="Oval 8">
            <a:extLst>
              <a:ext uri="{FF2B5EF4-FFF2-40B4-BE49-F238E27FC236}">
                <a16:creationId xmlns:a16="http://schemas.microsoft.com/office/drawing/2014/main" id="{6260379C-313D-AC58-FB64-44B70B3C05AD}"/>
              </a:ext>
            </a:extLst>
          </p:cNvPr>
          <p:cNvSpPr/>
          <p:nvPr/>
        </p:nvSpPr>
        <p:spPr>
          <a:xfrm rot="21289550">
            <a:off x="9845256" y="2413422"/>
            <a:ext cx="774608" cy="344299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172201F-34C5-744B-CBB6-F9EA5B90B0E3}"/>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3955CB7D-98C9-7CB7-0FEC-D5F3DA6D6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58" y="34075"/>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537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817CB-86AD-8CD7-EC44-5950AD8E6688}"/>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EBEBEB"/>
                </a:solidFill>
                <a:effectLst/>
                <a:uLnTx/>
                <a:uFillTx/>
                <a:latin typeface="Century Gothic" panose="020B0502020202020204"/>
                <a:ea typeface="+mj-ea"/>
                <a:cs typeface="+mj-cs"/>
              </a:rPr>
              <a:t>REBUILD ILLINOIS PROJECTS</a:t>
            </a:r>
            <a:endParaRPr lang="en-US" dirty="0"/>
          </a:p>
        </p:txBody>
      </p:sp>
      <p:sp>
        <p:nvSpPr>
          <p:cNvPr id="3" name="Text Placeholder 2">
            <a:extLst>
              <a:ext uri="{FF2B5EF4-FFF2-40B4-BE49-F238E27FC236}">
                <a16:creationId xmlns:a16="http://schemas.microsoft.com/office/drawing/2014/main" id="{76F5EF99-8605-CB54-7971-AEF8808FF1CE}"/>
              </a:ext>
            </a:extLst>
          </p:cNvPr>
          <p:cNvSpPr>
            <a:spLocks noGrp="1"/>
          </p:cNvSpPr>
          <p:nvPr>
            <p:ph type="body" idx="1"/>
          </p:nvPr>
        </p:nvSpPr>
        <p:spPr>
          <a:xfrm>
            <a:off x="526304" y="2315369"/>
            <a:ext cx="4825157" cy="576262"/>
          </a:xfrm>
        </p:spPr>
        <p:txBody>
          <a:bodyPr/>
          <a:lstStyle/>
          <a:p>
            <a:r>
              <a:rPr lang="en-US" b="1" dirty="0">
                <a:solidFill>
                  <a:schemeClr val="tx1"/>
                </a:solidFill>
              </a:rPr>
              <a:t>IL 4 PAVEMENT REPLACEMENT</a:t>
            </a:r>
          </a:p>
        </p:txBody>
      </p:sp>
      <p:sp>
        <p:nvSpPr>
          <p:cNvPr id="4" name="Content Placeholder 3">
            <a:extLst>
              <a:ext uri="{FF2B5EF4-FFF2-40B4-BE49-F238E27FC236}">
                <a16:creationId xmlns:a16="http://schemas.microsoft.com/office/drawing/2014/main" id="{829661C6-4DE5-65D8-75A6-5EFF1596C4D6}"/>
              </a:ext>
            </a:extLst>
          </p:cNvPr>
          <p:cNvSpPr>
            <a:spLocks noGrp="1"/>
          </p:cNvSpPr>
          <p:nvPr>
            <p:ph sz="half" idx="2"/>
          </p:nvPr>
        </p:nvSpPr>
        <p:spPr>
          <a:xfrm>
            <a:off x="526304" y="3044293"/>
            <a:ext cx="4825158" cy="2840039"/>
          </a:xfrm>
        </p:spPr>
        <p:txBody>
          <a:bodyPr/>
          <a:lstStyle/>
          <a:p>
            <a:r>
              <a:rPr lang="en-US" dirty="0"/>
              <a:t>$21 MILLION</a:t>
            </a:r>
          </a:p>
          <a:p>
            <a:r>
              <a:rPr lang="en-US" dirty="0"/>
              <a:t>SOUTHERN DR TO PERRIN RD</a:t>
            </a:r>
          </a:p>
          <a:p>
            <a:r>
              <a:rPr lang="en-US" dirty="0"/>
              <a:t>ABOUT 6,000 ADT</a:t>
            </a:r>
          </a:p>
          <a:p>
            <a:r>
              <a:rPr lang="en-US" dirty="0"/>
              <a:t>20% TRUCKS</a:t>
            </a:r>
          </a:p>
        </p:txBody>
      </p:sp>
      <p:pic>
        <p:nvPicPr>
          <p:cNvPr id="8" name="Content Placeholder 7" descr="Map&#10;&#10;AI-generated content may be incorrect.">
            <a:extLst>
              <a:ext uri="{FF2B5EF4-FFF2-40B4-BE49-F238E27FC236}">
                <a16:creationId xmlns:a16="http://schemas.microsoft.com/office/drawing/2014/main" id="{47B4095C-A897-AFE7-1CBD-F675AC932EA7}"/>
              </a:ext>
            </a:extLst>
          </p:cNvPr>
          <p:cNvPicPr>
            <a:picLocks noGrp="1" noChangeAspect="1"/>
          </p:cNvPicPr>
          <p:nvPr>
            <p:ph sz="quarter" idx="4"/>
          </p:nvPr>
        </p:nvPicPr>
        <p:blipFill>
          <a:blip r:embed="rId3"/>
          <a:stretch>
            <a:fillRect/>
          </a:stretch>
        </p:blipFill>
        <p:spPr>
          <a:xfrm>
            <a:off x="8377382" y="1959172"/>
            <a:ext cx="3612621" cy="4898828"/>
          </a:xfrm>
        </p:spPr>
      </p:pic>
      <p:sp>
        <p:nvSpPr>
          <p:cNvPr id="9" name="Oval 8">
            <a:extLst>
              <a:ext uri="{FF2B5EF4-FFF2-40B4-BE49-F238E27FC236}">
                <a16:creationId xmlns:a16="http://schemas.microsoft.com/office/drawing/2014/main" id="{A7738531-2959-494E-15C5-67B999209096}"/>
              </a:ext>
            </a:extLst>
          </p:cNvPr>
          <p:cNvSpPr/>
          <p:nvPr/>
        </p:nvSpPr>
        <p:spPr>
          <a:xfrm>
            <a:off x="10242333" y="3306619"/>
            <a:ext cx="495733" cy="257771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22DE5C5-FDEA-CDFB-9AEE-4FF77F2C1BD5}"/>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7" name="Picture 2" descr="Region Map with County Numbers">
            <a:extLst>
              <a:ext uri="{FF2B5EF4-FFF2-40B4-BE49-F238E27FC236}">
                <a16:creationId xmlns:a16="http://schemas.microsoft.com/office/drawing/2014/main" id="{5D4B6DC0-6DB5-08CC-5199-5C7C74FB9C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58" y="34075"/>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0" name="Freeform: Shape 9">
            <a:extLst>
              <a:ext uri="{FF2B5EF4-FFF2-40B4-BE49-F238E27FC236}">
                <a16:creationId xmlns:a16="http://schemas.microsoft.com/office/drawing/2014/main" id="{CEF545B2-49DB-5379-3E71-542EDF5E1D6B}"/>
              </a:ext>
            </a:extLst>
          </p:cNvPr>
          <p:cNvSpPr/>
          <p:nvPr/>
        </p:nvSpPr>
        <p:spPr>
          <a:xfrm>
            <a:off x="11290524" y="1052830"/>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7652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F52F6-4CCB-B8CE-9E78-65259ADF1430}"/>
              </a:ext>
            </a:extLst>
          </p:cNvPr>
          <p:cNvSpPr>
            <a:spLocks noGrp="1"/>
          </p:cNvSpPr>
          <p:nvPr>
            <p:ph type="title"/>
          </p:nvPr>
        </p:nvSpPr>
        <p:spPr>
          <a:xfrm>
            <a:off x="1442821" y="1117601"/>
            <a:ext cx="8761413" cy="706964"/>
          </a:xfrm>
        </p:spPr>
        <p:txBody>
          <a:bodyPr/>
          <a:lstStyle/>
          <a:p>
            <a:pPr algn="ctr"/>
            <a:r>
              <a:rPr lang="en-US" sz="4400" dirty="0"/>
              <a:t>District 8 Local Roads Program </a:t>
            </a:r>
            <a:br>
              <a:rPr lang="en-US" sz="4400" dirty="0"/>
            </a:br>
            <a:r>
              <a:rPr lang="en-US" sz="4400" dirty="0"/>
              <a:t>(FY26-FY29)</a:t>
            </a:r>
            <a:br>
              <a:rPr lang="en-US" dirty="0"/>
            </a:br>
            <a:endParaRPr lang="en-US" dirty="0"/>
          </a:p>
        </p:txBody>
      </p:sp>
      <p:sp>
        <p:nvSpPr>
          <p:cNvPr id="4" name="Content Placeholder 3">
            <a:extLst>
              <a:ext uri="{FF2B5EF4-FFF2-40B4-BE49-F238E27FC236}">
                <a16:creationId xmlns:a16="http://schemas.microsoft.com/office/drawing/2014/main" id="{ABF04450-04DF-2F0A-FB0F-1BD3D651AF1D}"/>
              </a:ext>
            </a:extLst>
          </p:cNvPr>
          <p:cNvSpPr>
            <a:spLocks noGrp="1"/>
          </p:cNvSpPr>
          <p:nvPr>
            <p:ph sz="half" idx="2"/>
          </p:nvPr>
        </p:nvSpPr>
        <p:spPr>
          <a:xfrm>
            <a:off x="1154954" y="2607734"/>
            <a:ext cx="9563846" cy="3412068"/>
          </a:xfrm>
        </p:spPr>
        <p:txBody>
          <a:bodyPr>
            <a:normAutofit fontScale="85000" lnSpcReduction="20000"/>
          </a:bodyPr>
          <a:lstStyle/>
          <a:p>
            <a:r>
              <a:rPr lang="en-US" sz="2800" dirty="0"/>
              <a:t>Four – Year Program: FY 26 – FY 29</a:t>
            </a:r>
          </a:p>
          <a:p>
            <a:pPr marL="0" indent="0">
              <a:buNone/>
            </a:pPr>
            <a:endParaRPr lang="en-US" sz="2800" dirty="0"/>
          </a:p>
          <a:p>
            <a:r>
              <a:rPr lang="en-US" sz="2800" dirty="0"/>
              <a:t>Total Funding: $220+ M</a:t>
            </a:r>
          </a:p>
          <a:p>
            <a:pPr lvl="1"/>
            <a:r>
              <a:rPr lang="en-US" sz="2600" dirty="0"/>
              <a:t>Anticipated 250+ Projects</a:t>
            </a:r>
          </a:p>
          <a:p>
            <a:pPr lvl="1"/>
            <a:r>
              <a:rPr lang="en-US" sz="2600" dirty="0"/>
              <a:t>60+ Bridge Projects</a:t>
            </a:r>
          </a:p>
          <a:p>
            <a:pPr lvl="1"/>
            <a:r>
              <a:rPr lang="en-US" sz="2600" dirty="0"/>
              <a:t>10+ Safety Projects</a:t>
            </a:r>
          </a:p>
          <a:p>
            <a:endParaRPr lang="en-US" sz="2800" dirty="0"/>
          </a:p>
          <a:p>
            <a:r>
              <a:rPr lang="en-US" sz="2800" dirty="0"/>
              <a:t>Available Online (Included in MYP)</a:t>
            </a:r>
          </a:p>
        </p:txBody>
      </p:sp>
      <p:sp>
        <p:nvSpPr>
          <p:cNvPr id="7" name="TextBox 6">
            <a:extLst>
              <a:ext uri="{FF2B5EF4-FFF2-40B4-BE49-F238E27FC236}">
                <a16:creationId xmlns:a16="http://schemas.microsoft.com/office/drawing/2014/main" id="{5A4376A9-B2C7-B698-2F81-52653DBCE94A}"/>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spTree>
    <p:extLst>
      <p:ext uri="{BB962C8B-B14F-4D97-AF65-F5344CB8AC3E}">
        <p14:creationId xmlns:p14="http://schemas.microsoft.com/office/powerpoint/2010/main" val="28730049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4F8C-5C6F-1931-097B-F11F1D7E53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1ABB6-4DB7-984A-EDD7-410F0C350AE7}"/>
              </a:ext>
            </a:extLst>
          </p:cNvPr>
          <p:cNvSpPr>
            <a:spLocks noGrp="1"/>
          </p:cNvSpPr>
          <p:nvPr>
            <p:ph type="title"/>
          </p:nvPr>
        </p:nvSpPr>
        <p:spPr>
          <a:xfrm>
            <a:off x="183488" y="257937"/>
            <a:ext cx="10044246" cy="1400530"/>
          </a:xfrm>
        </p:spPr>
        <p:txBody>
          <a:bodyPr/>
          <a:lstStyle/>
          <a:p>
            <a:r>
              <a:rPr lang="en-US" sz="5400" dirty="0"/>
              <a:t>LOCAL ROADS PROJECTS</a:t>
            </a:r>
          </a:p>
        </p:txBody>
      </p:sp>
      <p:pic>
        <p:nvPicPr>
          <p:cNvPr id="8" name="Content Placeholder 7" descr="A picture containing diagram&#10;&#10;AI-generated content may be incorrect.">
            <a:extLst>
              <a:ext uri="{FF2B5EF4-FFF2-40B4-BE49-F238E27FC236}">
                <a16:creationId xmlns:a16="http://schemas.microsoft.com/office/drawing/2014/main" id="{B460D42E-2D94-5406-E4D6-83B329D855FC}"/>
              </a:ext>
            </a:extLst>
          </p:cNvPr>
          <p:cNvPicPr>
            <a:picLocks noGrp="1" noChangeAspect="1"/>
          </p:cNvPicPr>
          <p:nvPr>
            <p:ph idx="1"/>
          </p:nvPr>
        </p:nvPicPr>
        <p:blipFill>
          <a:blip r:embed="rId3"/>
          <a:stretch>
            <a:fillRect/>
          </a:stretch>
        </p:blipFill>
        <p:spPr>
          <a:xfrm>
            <a:off x="7849288" y="2240334"/>
            <a:ext cx="4231628" cy="4246944"/>
          </a:xfrm>
        </p:spPr>
      </p:pic>
      <p:sp>
        <p:nvSpPr>
          <p:cNvPr id="3" name="TextBox 2">
            <a:extLst>
              <a:ext uri="{FF2B5EF4-FFF2-40B4-BE49-F238E27FC236}">
                <a16:creationId xmlns:a16="http://schemas.microsoft.com/office/drawing/2014/main" id="{DFEEC112-AC70-2977-3E97-779876B1E740}"/>
              </a:ext>
            </a:extLst>
          </p:cNvPr>
          <p:cNvSpPr txBox="1"/>
          <p:nvPr/>
        </p:nvSpPr>
        <p:spPr>
          <a:xfrm>
            <a:off x="10490200" y="372533"/>
            <a:ext cx="609600" cy="461665"/>
          </a:xfrm>
          <a:prstGeom prst="rect">
            <a:avLst/>
          </a:prstGeom>
          <a:noFill/>
        </p:spPr>
        <p:txBody>
          <a:bodyPr wrap="square" rtlCol="0">
            <a:spAutoFit/>
          </a:bodyPr>
          <a:lstStyle/>
          <a:p>
            <a:r>
              <a:rPr lang="en-US" sz="2400" b="1" dirty="0"/>
              <a:t>D8</a:t>
            </a:r>
          </a:p>
        </p:txBody>
      </p:sp>
      <p:pic>
        <p:nvPicPr>
          <p:cNvPr id="4" name="Picture 2" descr="Region Map with County Numbers">
            <a:extLst>
              <a:ext uri="{FF2B5EF4-FFF2-40B4-BE49-F238E27FC236}">
                <a16:creationId xmlns:a16="http://schemas.microsoft.com/office/drawing/2014/main" id="{8F3AF546-830B-F3D4-795F-762A5D04D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58" y="34075"/>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1BF45152-C91F-D8E9-A913-D4956797B6FC}"/>
              </a:ext>
            </a:extLst>
          </p:cNvPr>
          <p:cNvSpPr/>
          <p:nvPr/>
        </p:nvSpPr>
        <p:spPr>
          <a:xfrm>
            <a:off x="11278414" y="1052830"/>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537A2FF-AA31-FA33-3C08-639640685EC8}"/>
              </a:ext>
            </a:extLst>
          </p:cNvPr>
          <p:cNvSpPr txBox="1"/>
          <p:nvPr/>
        </p:nvSpPr>
        <p:spPr>
          <a:xfrm>
            <a:off x="797900" y="1681544"/>
            <a:ext cx="7740372" cy="5078313"/>
          </a:xfrm>
          <a:prstGeom prst="rect">
            <a:avLst/>
          </a:prstGeom>
          <a:noFill/>
        </p:spPr>
        <p:txBody>
          <a:bodyPr wrap="square" lIns="91440" tIns="45720" rIns="91440" bIns="45720" anchor="t">
            <a:spAutoFit/>
          </a:bodyPr>
          <a:lstStyle/>
          <a:p>
            <a:r>
              <a:rPr lang="en-US" dirty="0"/>
              <a:t>Resurfacing on Bluff Rd in Monroe County, 5.4 miles, $2.98M</a:t>
            </a:r>
          </a:p>
          <a:p>
            <a:endParaRPr lang="en-US" dirty="0"/>
          </a:p>
          <a:p>
            <a:r>
              <a:rPr lang="en-US" dirty="0"/>
              <a:t>Resurfacing on County Line Rd in Randolph County, $3.9M</a:t>
            </a:r>
          </a:p>
          <a:p>
            <a:endParaRPr lang="en-US" dirty="0"/>
          </a:p>
          <a:p>
            <a:r>
              <a:rPr lang="en-US" dirty="0"/>
              <a:t>Roundabout on Freeburg Ave at IL 158 &amp; IL 3 in Belleville, $4.7M</a:t>
            </a:r>
          </a:p>
          <a:p>
            <a:endParaRPr lang="en-US" dirty="0"/>
          </a:p>
          <a:p>
            <a:r>
              <a:rPr lang="en-US" dirty="0"/>
              <a:t>Resurfacing on Dr. Martin Luther King Jr Dr in E St. Louis, 0.4 mi $799K</a:t>
            </a:r>
          </a:p>
          <a:p>
            <a:endParaRPr lang="en-US" dirty="0"/>
          </a:p>
          <a:p>
            <a:r>
              <a:rPr lang="en-US" dirty="0"/>
              <a:t>Shared Use Path on Ashland Ave in Fairview Heights, 0.72 mi $880K</a:t>
            </a:r>
          </a:p>
          <a:p>
            <a:endParaRPr lang="en-US" dirty="0"/>
          </a:p>
          <a:p>
            <a:r>
              <a:rPr lang="en-US" dirty="0"/>
              <a:t>Widening on Green Mount Rd in Shiloh, 1.6 mi, $7.3M</a:t>
            </a:r>
          </a:p>
          <a:p>
            <a:endParaRPr lang="en-US" dirty="0"/>
          </a:p>
          <a:p>
            <a:r>
              <a:rPr lang="en-US" dirty="0"/>
              <a:t>Intersection Reconstruction and Resurfacing on Tolle Lane in Godfrey, $1.9M</a:t>
            </a:r>
          </a:p>
          <a:p>
            <a:endParaRPr lang="en-US" dirty="0"/>
          </a:p>
          <a:p>
            <a:r>
              <a:rPr lang="en-US" dirty="0"/>
              <a:t>Resurfacing on HH Road in Waterloo, $1M</a:t>
            </a:r>
          </a:p>
          <a:p>
            <a:endParaRPr lang="en-US" dirty="0"/>
          </a:p>
          <a:p>
            <a:r>
              <a:rPr lang="en-US" dirty="0"/>
              <a:t>Roundabout on IL 162 &amp; Old Troy Road in Madison County, $3.8M</a:t>
            </a:r>
            <a:endParaRPr lang="en-US" sz="1400" dirty="0"/>
          </a:p>
        </p:txBody>
      </p:sp>
      <p:sp>
        <p:nvSpPr>
          <p:cNvPr id="12" name="Circle: Hollow 11">
            <a:extLst>
              <a:ext uri="{FF2B5EF4-FFF2-40B4-BE49-F238E27FC236}">
                <a16:creationId xmlns:a16="http://schemas.microsoft.com/office/drawing/2014/main" id="{DBDFF441-D1F2-37B6-982A-563858B7FDF2}"/>
              </a:ext>
            </a:extLst>
          </p:cNvPr>
          <p:cNvSpPr/>
          <p:nvPr/>
        </p:nvSpPr>
        <p:spPr>
          <a:xfrm>
            <a:off x="549818" y="6377032"/>
            <a:ext cx="206733" cy="223031"/>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ircle: Hollow 12">
            <a:extLst>
              <a:ext uri="{FF2B5EF4-FFF2-40B4-BE49-F238E27FC236}">
                <a16:creationId xmlns:a16="http://schemas.microsoft.com/office/drawing/2014/main" id="{A8FBB7A2-B90B-1FAC-9484-CBAAF1AD9C60}"/>
              </a:ext>
            </a:extLst>
          </p:cNvPr>
          <p:cNvSpPr/>
          <p:nvPr/>
        </p:nvSpPr>
        <p:spPr>
          <a:xfrm>
            <a:off x="9648558" y="4109186"/>
            <a:ext cx="206733" cy="223031"/>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Circle: Hollow 13">
            <a:extLst>
              <a:ext uri="{FF2B5EF4-FFF2-40B4-BE49-F238E27FC236}">
                <a16:creationId xmlns:a16="http://schemas.microsoft.com/office/drawing/2014/main" id="{647FD61A-26B2-A935-8695-CB0F785C18E7}"/>
              </a:ext>
            </a:extLst>
          </p:cNvPr>
          <p:cNvSpPr/>
          <p:nvPr/>
        </p:nvSpPr>
        <p:spPr>
          <a:xfrm>
            <a:off x="534139" y="2865167"/>
            <a:ext cx="206733" cy="223031"/>
          </a:xfrm>
          <a:prstGeom prst="donu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Minus Sign 15">
            <a:extLst>
              <a:ext uri="{FF2B5EF4-FFF2-40B4-BE49-F238E27FC236}">
                <a16:creationId xmlns:a16="http://schemas.microsoft.com/office/drawing/2014/main" id="{8540DF3C-39D2-3A5A-8DD1-6FDE2F6A105A}"/>
              </a:ext>
            </a:extLst>
          </p:cNvPr>
          <p:cNvSpPr/>
          <p:nvPr/>
        </p:nvSpPr>
        <p:spPr>
          <a:xfrm>
            <a:off x="427014" y="3318071"/>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Minus Sign 16">
            <a:extLst>
              <a:ext uri="{FF2B5EF4-FFF2-40B4-BE49-F238E27FC236}">
                <a16:creationId xmlns:a16="http://schemas.microsoft.com/office/drawing/2014/main" id="{738FBBA8-9309-FE48-FD16-1CF87FFAA3D8}"/>
              </a:ext>
            </a:extLst>
          </p:cNvPr>
          <p:cNvSpPr/>
          <p:nvPr/>
        </p:nvSpPr>
        <p:spPr>
          <a:xfrm>
            <a:off x="418976" y="2207593"/>
            <a:ext cx="389613" cy="410889"/>
          </a:xfrm>
          <a:prstGeom prst="mathMinus">
            <a:avLst/>
          </a:prstGeom>
          <a:solidFill>
            <a:schemeClr val="accent4"/>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Minus Sign 17">
            <a:extLst>
              <a:ext uri="{FF2B5EF4-FFF2-40B4-BE49-F238E27FC236}">
                <a16:creationId xmlns:a16="http://schemas.microsoft.com/office/drawing/2014/main" id="{E659F2ED-3E85-B511-CD0B-C4AA78BCBF19}"/>
              </a:ext>
            </a:extLst>
          </p:cNvPr>
          <p:cNvSpPr/>
          <p:nvPr/>
        </p:nvSpPr>
        <p:spPr>
          <a:xfrm>
            <a:off x="418977" y="1658467"/>
            <a:ext cx="389613" cy="410889"/>
          </a:xfrm>
          <a:prstGeom prst="mathMinus">
            <a:avLst/>
          </a:prstGeom>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Flowchart: Extract 19">
            <a:extLst>
              <a:ext uri="{FF2B5EF4-FFF2-40B4-BE49-F238E27FC236}">
                <a16:creationId xmlns:a16="http://schemas.microsoft.com/office/drawing/2014/main" id="{6EDFC869-D91D-433C-7EC5-25CC0833C3C3}"/>
              </a:ext>
            </a:extLst>
          </p:cNvPr>
          <p:cNvSpPr/>
          <p:nvPr/>
        </p:nvSpPr>
        <p:spPr>
          <a:xfrm>
            <a:off x="537892" y="3924889"/>
            <a:ext cx="230588" cy="223031"/>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ross 20">
            <a:extLst>
              <a:ext uri="{FF2B5EF4-FFF2-40B4-BE49-F238E27FC236}">
                <a16:creationId xmlns:a16="http://schemas.microsoft.com/office/drawing/2014/main" id="{27E75C95-5642-22E4-3735-C044C36C1B3E}"/>
              </a:ext>
            </a:extLst>
          </p:cNvPr>
          <p:cNvSpPr/>
          <p:nvPr/>
        </p:nvSpPr>
        <p:spPr>
          <a:xfrm>
            <a:off x="540618" y="4507971"/>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ross 21">
            <a:extLst>
              <a:ext uri="{FF2B5EF4-FFF2-40B4-BE49-F238E27FC236}">
                <a16:creationId xmlns:a16="http://schemas.microsoft.com/office/drawing/2014/main" id="{4F01CDB6-F5CD-7A50-017F-8DF8D5D1B5D6}"/>
              </a:ext>
            </a:extLst>
          </p:cNvPr>
          <p:cNvSpPr/>
          <p:nvPr/>
        </p:nvSpPr>
        <p:spPr>
          <a:xfrm>
            <a:off x="595141" y="5059332"/>
            <a:ext cx="202759" cy="202542"/>
          </a:xfrm>
          <a:prstGeom prst="plus">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ircle: Hollow 22">
            <a:extLst>
              <a:ext uri="{FF2B5EF4-FFF2-40B4-BE49-F238E27FC236}">
                <a16:creationId xmlns:a16="http://schemas.microsoft.com/office/drawing/2014/main" id="{F40E5F0F-D7C9-D3BA-5727-A87CF0D456BB}"/>
              </a:ext>
            </a:extLst>
          </p:cNvPr>
          <p:cNvSpPr/>
          <p:nvPr/>
        </p:nvSpPr>
        <p:spPr>
          <a:xfrm>
            <a:off x="9540200" y="4671796"/>
            <a:ext cx="230588" cy="257822"/>
          </a:xfrm>
          <a:prstGeom prst="donu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Minus Sign 23">
            <a:extLst>
              <a:ext uri="{FF2B5EF4-FFF2-40B4-BE49-F238E27FC236}">
                <a16:creationId xmlns:a16="http://schemas.microsoft.com/office/drawing/2014/main" id="{BC2A5B74-21A6-0914-B4B3-627B24A03564}"/>
              </a:ext>
            </a:extLst>
          </p:cNvPr>
          <p:cNvSpPr/>
          <p:nvPr/>
        </p:nvSpPr>
        <p:spPr>
          <a:xfrm rot="16920000">
            <a:off x="8955810" y="4777388"/>
            <a:ext cx="389613" cy="410889"/>
          </a:xfrm>
          <a:prstGeom prst="mathMinus">
            <a:avLst/>
          </a:prstGeom>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5" name="Minus Sign 24">
            <a:extLst>
              <a:ext uri="{FF2B5EF4-FFF2-40B4-BE49-F238E27FC236}">
                <a16:creationId xmlns:a16="http://schemas.microsoft.com/office/drawing/2014/main" id="{C6A9B542-949C-A97C-AD6D-3BB5CA56EA9C}"/>
              </a:ext>
            </a:extLst>
          </p:cNvPr>
          <p:cNvSpPr/>
          <p:nvPr/>
        </p:nvSpPr>
        <p:spPr>
          <a:xfrm>
            <a:off x="9657090" y="5758807"/>
            <a:ext cx="389613" cy="410889"/>
          </a:xfrm>
          <a:prstGeom prst="mathMinus">
            <a:avLst/>
          </a:prstGeom>
          <a:solidFill>
            <a:schemeClr val="accent4"/>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6" name="Minus Sign 25">
            <a:extLst>
              <a:ext uri="{FF2B5EF4-FFF2-40B4-BE49-F238E27FC236}">
                <a16:creationId xmlns:a16="http://schemas.microsoft.com/office/drawing/2014/main" id="{2A8188F3-0860-CEA3-7E05-60B5640C22CA}"/>
              </a:ext>
            </a:extLst>
          </p:cNvPr>
          <p:cNvSpPr/>
          <p:nvPr/>
        </p:nvSpPr>
        <p:spPr>
          <a:xfrm>
            <a:off x="9075984" y="4268261"/>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7" name="Flowchart: Extract 26">
            <a:extLst>
              <a:ext uri="{FF2B5EF4-FFF2-40B4-BE49-F238E27FC236}">
                <a16:creationId xmlns:a16="http://schemas.microsoft.com/office/drawing/2014/main" id="{89A16BE5-CDAA-5A6E-54B2-17D218837CDB}"/>
              </a:ext>
            </a:extLst>
          </p:cNvPr>
          <p:cNvSpPr/>
          <p:nvPr/>
        </p:nvSpPr>
        <p:spPr>
          <a:xfrm>
            <a:off x="9485650" y="4449029"/>
            <a:ext cx="230588" cy="223031"/>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ross 27">
            <a:extLst>
              <a:ext uri="{FF2B5EF4-FFF2-40B4-BE49-F238E27FC236}">
                <a16:creationId xmlns:a16="http://schemas.microsoft.com/office/drawing/2014/main" id="{F1A3E8F4-FDC8-2212-018B-4D2048D74145}"/>
              </a:ext>
            </a:extLst>
          </p:cNvPr>
          <p:cNvSpPr/>
          <p:nvPr/>
        </p:nvSpPr>
        <p:spPr>
          <a:xfrm>
            <a:off x="9714344" y="4473860"/>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ross 28">
            <a:extLst>
              <a:ext uri="{FF2B5EF4-FFF2-40B4-BE49-F238E27FC236}">
                <a16:creationId xmlns:a16="http://schemas.microsoft.com/office/drawing/2014/main" id="{A1CCDE44-64AB-8984-13B9-4374588CECD8}"/>
              </a:ext>
            </a:extLst>
          </p:cNvPr>
          <p:cNvSpPr/>
          <p:nvPr/>
        </p:nvSpPr>
        <p:spPr>
          <a:xfrm>
            <a:off x="9186088" y="3608019"/>
            <a:ext cx="202759" cy="202542"/>
          </a:xfrm>
          <a:prstGeom prst="plus">
            <a:avLst/>
          </a:prstGeom>
          <a:solidFill>
            <a:schemeClr val="accent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Minus Sign 5">
            <a:extLst>
              <a:ext uri="{FF2B5EF4-FFF2-40B4-BE49-F238E27FC236}">
                <a16:creationId xmlns:a16="http://schemas.microsoft.com/office/drawing/2014/main" id="{FC81E53A-F15E-7B52-61AB-20C75BAEB4F2}"/>
              </a:ext>
            </a:extLst>
          </p:cNvPr>
          <p:cNvSpPr/>
          <p:nvPr/>
        </p:nvSpPr>
        <p:spPr>
          <a:xfrm>
            <a:off x="458379" y="5722218"/>
            <a:ext cx="389613" cy="410889"/>
          </a:xfrm>
          <a:prstGeom prst="mathMinus">
            <a:avLst/>
          </a:prstGeom>
          <a:solidFill>
            <a:schemeClr val="accent2"/>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Minus Sign 6">
            <a:extLst>
              <a:ext uri="{FF2B5EF4-FFF2-40B4-BE49-F238E27FC236}">
                <a16:creationId xmlns:a16="http://schemas.microsoft.com/office/drawing/2014/main" id="{6AAA718D-473F-085F-71D7-4ABBF47D2144}"/>
              </a:ext>
            </a:extLst>
          </p:cNvPr>
          <p:cNvSpPr/>
          <p:nvPr/>
        </p:nvSpPr>
        <p:spPr>
          <a:xfrm>
            <a:off x="9155708" y="4929618"/>
            <a:ext cx="389613" cy="410889"/>
          </a:xfrm>
          <a:prstGeom prst="mathMinus">
            <a:avLst/>
          </a:prstGeom>
          <a:solidFill>
            <a:schemeClr val="accent2"/>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10" name="Picture 9" descr="chain links">
            <a:extLst>
              <a:ext uri="{FF2B5EF4-FFF2-40B4-BE49-F238E27FC236}">
                <a16:creationId xmlns:a16="http://schemas.microsoft.com/office/drawing/2014/main" id="{E55D8DD1-4430-F02D-3DD8-28EC58F84E47}"/>
              </a:ext>
            </a:extLst>
          </p:cNvPr>
          <p:cNvPicPr>
            <a:picLocks noChangeAspect="1"/>
          </p:cNvPicPr>
          <p:nvPr/>
        </p:nvPicPr>
        <p:blipFill rotWithShape="1">
          <a:blip r:embed="rId5">
            <a:duotone>
              <a:prstClr val="black"/>
              <a:schemeClr val="accent5">
                <a:tint val="45000"/>
                <a:satMod val="400000"/>
              </a:schemeClr>
            </a:duotone>
            <a:alphaModFix amt="8000"/>
          </a:blip>
          <a:srcRect t="23391" r="9091"/>
          <a:stretch/>
        </p:blipFill>
        <p:spPr>
          <a:xfrm>
            <a:off x="0" y="10"/>
            <a:ext cx="12217400" cy="6857990"/>
          </a:xfrm>
          <a:prstGeom prst="rect">
            <a:avLst/>
          </a:prstGeom>
        </p:spPr>
      </p:pic>
    </p:spTree>
    <p:extLst>
      <p:ext uri="{BB962C8B-B14F-4D97-AF65-F5344CB8AC3E}">
        <p14:creationId xmlns:p14="http://schemas.microsoft.com/office/powerpoint/2010/main" val="2755499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F987B-5604-0246-C84C-BB465D6EE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E7A73-A890-1B95-D018-AE729EEF818E}"/>
              </a:ext>
            </a:extLst>
          </p:cNvPr>
          <p:cNvSpPr>
            <a:spLocks noGrp="1"/>
          </p:cNvSpPr>
          <p:nvPr>
            <p:ph type="title"/>
          </p:nvPr>
        </p:nvSpPr>
        <p:spPr>
          <a:xfrm>
            <a:off x="778934" y="973668"/>
            <a:ext cx="9145900" cy="706964"/>
          </a:xfrm>
        </p:spPr>
        <p:txBody>
          <a:bodyPr/>
          <a:lstStyle/>
          <a:p>
            <a:r>
              <a:rPr kumimoji="0" lang="en-US" sz="4400" b="0" i="0" u="none" strike="noStrike" kern="1200" cap="none" spc="0" normalizeH="0" baseline="0" noProof="0" dirty="0">
                <a:ln>
                  <a:noFill/>
                </a:ln>
                <a:solidFill>
                  <a:srgbClr val="EBEBEB"/>
                </a:solidFill>
                <a:effectLst/>
                <a:uLnTx/>
                <a:uFillTx/>
                <a:latin typeface="Gill Sans MT" panose="020B0502020104020203" pitchFamily="34" charset="0"/>
                <a:ea typeface="+mj-ea"/>
                <a:cs typeface="+mj-cs"/>
              </a:rPr>
              <a:t>UPCOMING</a:t>
            </a:r>
            <a:r>
              <a:rPr lang="en-US" sz="4400" dirty="0">
                <a:solidFill>
                  <a:srgbClr val="EBEBEB"/>
                </a:solidFill>
                <a:latin typeface="Gill Sans MT" panose="020B0502020104020203" pitchFamily="34" charset="0"/>
              </a:rPr>
              <a:t> CONSTRUCTION (ANTICIPATED NEXT 12 MONTHS)</a:t>
            </a:r>
            <a:endParaRPr lang="en-US" dirty="0"/>
          </a:p>
        </p:txBody>
      </p:sp>
      <p:sp>
        <p:nvSpPr>
          <p:cNvPr id="3" name="Content Placeholder 2">
            <a:extLst>
              <a:ext uri="{FF2B5EF4-FFF2-40B4-BE49-F238E27FC236}">
                <a16:creationId xmlns:a16="http://schemas.microsoft.com/office/drawing/2014/main" id="{CF560F55-FE27-194A-FCE1-A253F0DA543E}"/>
              </a:ext>
            </a:extLst>
          </p:cNvPr>
          <p:cNvSpPr>
            <a:spLocks noGrp="1"/>
          </p:cNvSpPr>
          <p:nvPr>
            <p:ph sz="half" idx="1"/>
          </p:nvPr>
        </p:nvSpPr>
        <p:spPr>
          <a:xfrm>
            <a:off x="94267" y="2339549"/>
            <a:ext cx="11538933" cy="4415814"/>
          </a:xfrm>
        </p:spPr>
        <p:txBody>
          <a:bodyPr>
            <a:normAutofit/>
          </a:bodyPr>
          <a:lstStyle/>
          <a:p>
            <a:pPr>
              <a:buFont typeface="Century Gothic" panose="020B0502020202020204" pitchFamily="34" charset="0"/>
              <a:buChar char="►"/>
            </a:pPr>
            <a:r>
              <a:rPr lang="en-US" dirty="0">
                <a:solidFill>
                  <a:schemeClr val="tx1"/>
                </a:solidFill>
              </a:rPr>
              <a:t>I-57 RECONSTRUCTION FROM COUNTY LINE TO NORTH OF MOUNDS RD IN PULASKI CO $36M</a:t>
            </a:r>
          </a:p>
          <a:p>
            <a:pPr>
              <a:buFont typeface="Century Gothic" panose="020B0502020202020204" pitchFamily="34" charset="0"/>
              <a:buChar char="►"/>
            </a:pPr>
            <a:r>
              <a:rPr lang="en-US" dirty="0">
                <a:solidFill>
                  <a:schemeClr val="tx1"/>
                </a:solidFill>
              </a:rPr>
              <a:t>IL 14 PAVEMENT RECONSTRUCTION FROM I-57 NB RAMP TO BENTON SQUARE IN BENTON $6.6M</a:t>
            </a:r>
          </a:p>
          <a:p>
            <a:pPr>
              <a:buFont typeface="Century Gothic" panose="020B0502020202020204" pitchFamily="34" charset="0"/>
              <a:buChar char="►"/>
            </a:pPr>
            <a:r>
              <a:rPr lang="en-US" dirty="0">
                <a:solidFill>
                  <a:schemeClr val="tx1"/>
                </a:solidFill>
              </a:rPr>
              <a:t>IL 13 WB PAVEMENT RECONSTRUCTION FROM WALL ST TO MARION ST IN CARBONDALE $5M</a:t>
            </a:r>
          </a:p>
          <a:p>
            <a:pPr>
              <a:buFont typeface="Century Gothic" panose="020B0502020202020204" pitchFamily="34" charset="0"/>
              <a:buChar char="►"/>
            </a:pPr>
            <a:r>
              <a:rPr lang="en-US" dirty="0">
                <a:solidFill>
                  <a:schemeClr val="tx1"/>
                </a:solidFill>
              </a:rPr>
              <a:t>IL 37 PAVEMENT REPLACEMENT &amp; I-64 RAMP PATCHING AT I-64 &amp; IL 37 INTERCHANGE $2.8M</a:t>
            </a:r>
          </a:p>
          <a:p>
            <a:pPr>
              <a:buFont typeface="Century Gothic" panose="020B0502020202020204" pitchFamily="34" charset="0"/>
              <a:buChar char="►"/>
            </a:pPr>
            <a:r>
              <a:rPr lang="en-US" dirty="0">
                <a:solidFill>
                  <a:schemeClr val="tx1"/>
                </a:solidFill>
              </a:rPr>
              <a:t>IL 37 FROM BONNIE TO I-64 SAFETY PROJECT (STRUCTURE REPLACEMENT, SHOULDERS, ETC) $9M</a:t>
            </a:r>
          </a:p>
          <a:p>
            <a:pPr>
              <a:buFont typeface="Century Gothic" panose="020B0502020202020204" pitchFamily="34" charset="0"/>
              <a:buChar char="►"/>
            </a:pPr>
            <a:r>
              <a:rPr lang="en-US" dirty="0">
                <a:solidFill>
                  <a:schemeClr val="tx1"/>
                </a:solidFill>
              </a:rPr>
              <a:t>I-64 BRIDGE REPLACEMENT OVER CASEY FORK &amp; UP RR IN JEFFERSON COUNTY $20M</a:t>
            </a:r>
          </a:p>
          <a:p>
            <a:pPr>
              <a:buFont typeface="Century Gothic" panose="020B0502020202020204" pitchFamily="34" charset="0"/>
              <a:buChar char="►"/>
            </a:pPr>
            <a:r>
              <a:rPr lang="en-US" dirty="0">
                <a:solidFill>
                  <a:schemeClr val="tx1"/>
                </a:solidFill>
              </a:rPr>
              <a:t>IL 152 FROM IL 127 TO US 51 SHOULDERS AND DRAINAGE IMPROVEMENTS NEAR DUQUOIN $13.5M</a:t>
            </a:r>
          </a:p>
          <a:p>
            <a:pPr>
              <a:buFont typeface="Century Gothic" panose="020B0502020202020204" pitchFamily="34" charset="0"/>
              <a:buChar char="►"/>
            </a:pPr>
            <a:r>
              <a:rPr lang="en-US" dirty="0">
                <a:solidFill>
                  <a:schemeClr val="tx1"/>
                </a:solidFill>
              </a:rPr>
              <a:t>HERRIN ROAD EXTENSION FROM HERRIN RD ROUNDABOUT TO CASINO ROUNDABOUT $19M</a:t>
            </a:r>
          </a:p>
          <a:p>
            <a:pPr>
              <a:buFont typeface="Century Gothic" panose="020B0502020202020204" pitchFamily="34" charset="0"/>
              <a:buChar char="►"/>
            </a:pPr>
            <a:r>
              <a:rPr lang="en-US" dirty="0">
                <a:solidFill>
                  <a:schemeClr val="tx1"/>
                </a:solidFill>
              </a:rPr>
              <a:t>IL 37 AND LONGSTREET ROUNDABOUT $2.5M</a:t>
            </a:r>
          </a:p>
          <a:p>
            <a:pPr>
              <a:buFont typeface="Century Gothic" panose="020B0502020202020204" pitchFamily="34" charset="0"/>
              <a:buChar char="►"/>
            </a:pPr>
            <a:endParaRPr lang="en-US" dirty="0">
              <a:solidFill>
                <a:schemeClr val="tx1"/>
              </a:solidFill>
            </a:endParaRPr>
          </a:p>
          <a:p>
            <a:endParaRPr lang="en-US" dirty="0"/>
          </a:p>
        </p:txBody>
      </p:sp>
      <p:sp>
        <p:nvSpPr>
          <p:cNvPr id="4" name="TextBox 3">
            <a:extLst>
              <a:ext uri="{FF2B5EF4-FFF2-40B4-BE49-F238E27FC236}">
                <a16:creationId xmlns:a16="http://schemas.microsoft.com/office/drawing/2014/main" id="{F7541CBC-3E1F-2772-0012-C1B00B393E4D}"/>
              </a:ext>
            </a:extLst>
          </p:cNvPr>
          <p:cNvSpPr txBox="1"/>
          <p:nvPr/>
        </p:nvSpPr>
        <p:spPr>
          <a:xfrm>
            <a:off x="10490200" y="372533"/>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D9</a:t>
            </a:r>
          </a:p>
        </p:txBody>
      </p:sp>
      <p:pic>
        <p:nvPicPr>
          <p:cNvPr id="5" name="Picture 2" descr="Region Map with County Numbers">
            <a:extLst>
              <a:ext uri="{FF2B5EF4-FFF2-40B4-BE49-F238E27FC236}">
                <a16:creationId xmlns:a16="http://schemas.microsoft.com/office/drawing/2014/main" id="{B4AEB8EC-DAD8-8A15-57E0-6800C4DDD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20E334A5-C93C-E847-6651-E5721171280A}"/>
              </a:ext>
            </a:extLst>
          </p:cNvPr>
          <p:cNvSpPr/>
          <p:nvPr/>
        </p:nvSpPr>
        <p:spPr>
          <a:xfrm>
            <a:off x="11541255" y="1394758"/>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6007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664DD-3E05-EC21-0BBF-7B37B59147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32AB4-26FA-EAE2-FCB5-DF49E832EAF4}"/>
              </a:ext>
            </a:extLst>
          </p:cNvPr>
          <p:cNvSpPr>
            <a:spLocks noGrp="1"/>
          </p:cNvSpPr>
          <p:nvPr>
            <p:ph type="title"/>
          </p:nvPr>
        </p:nvSpPr>
        <p:spPr>
          <a:xfrm>
            <a:off x="778934" y="973668"/>
            <a:ext cx="9145900" cy="706964"/>
          </a:xfrm>
        </p:spPr>
        <p:txBody>
          <a:bodyPr/>
          <a:lstStyle/>
          <a:p>
            <a:pPr algn="ctr"/>
            <a:r>
              <a:rPr kumimoji="0" lang="en-US" sz="4400" b="0" i="0" u="none" strike="noStrike" kern="1200" cap="none" spc="0" normalizeH="0" baseline="0" noProof="0" dirty="0">
                <a:ln>
                  <a:noFill/>
                </a:ln>
                <a:solidFill>
                  <a:srgbClr val="EBEBEB"/>
                </a:solidFill>
                <a:effectLst/>
                <a:uLnTx/>
                <a:uFillTx/>
                <a:latin typeface="Gill Sans MT" panose="020B0502020104020203" pitchFamily="34" charset="0"/>
                <a:ea typeface="+mj-ea"/>
                <a:cs typeface="+mj-cs"/>
              </a:rPr>
              <a:t>FUTURE</a:t>
            </a:r>
            <a:r>
              <a:rPr lang="en-US" sz="4400" dirty="0">
                <a:solidFill>
                  <a:srgbClr val="EBEBEB"/>
                </a:solidFill>
                <a:latin typeface="Gill Sans MT" panose="020B0502020104020203" pitchFamily="34" charset="0"/>
              </a:rPr>
              <a:t> CONSTRUCTION </a:t>
            </a:r>
            <a:br>
              <a:rPr lang="en-US" sz="4400" dirty="0">
                <a:solidFill>
                  <a:srgbClr val="EBEBEB"/>
                </a:solidFill>
                <a:latin typeface="Gill Sans MT" panose="020B0502020104020203" pitchFamily="34" charset="0"/>
              </a:rPr>
            </a:br>
            <a:r>
              <a:rPr lang="en-US" sz="4400" dirty="0">
                <a:solidFill>
                  <a:srgbClr val="EBEBEB"/>
                </a:solidFill>
                <a:latin typeface="Gill Sans MT" panose="020B0502020104020203" pitchFamily="34" charset="0"/>
              </a:rPr>
              <a:t>(MULTI-YEAR PROGRAM)</a:t>
            </a:r>
            <a:endParaRPr lang="en-US" dirty="0"/>
          </a:p>
        </p:txBody>
      </p:sp>
      <p:sp>
        <p:nvSpPr>
          <p:cNvPr id="4" name="TextBox 3">
            <a:extLst>
              <a:ext uri="{FF2B5EF4-FFF2-40B4-BE49-F238E27FC236}">
                <a16:creationId xmlns:a16="http://schemas.microsoft.com/office/drawing/2014/main" id="{94350ED9-F5D2-DF27-5594-BE8EAE165EDF}"/>
              </a:ext>
            </a:extLst>
          </p:cNvPr>
          <p:cNvSpPr txBox="1"/>
          <p:nvPr/>
        </p:nvSpPr>
        <p:spPr>
          <a:xfrm>
            <a:off x="10490200" y="372533"/>
            <a:ext cx="609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a:ea typeface="+mn-ea"/>
                <a:cs typeface="+mn-cs"/>
              </a:rPr>
              <a:t>D9</a:t>
            </a:r>
          </a:p>
        </p:txBody>
      </p:sp>
      <p:pic>
        <p:nvPicPr>
          <p:cNvPr id="5" name="Picture 2" descr="Region Map with County Numbers">
            <a:extLst>
              <a:ext uri="{FF2B5EF4-FFF2-40B4-BE49-F238E27FC236}">
                <a16:creationId xmlns:a16="http://schemas.microsoft.com/office/drawing/2014/main" id="{6B86B5E5-917F-A128-5206-CBB9E97F2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4871" y="27971"/>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7" name="Freeform: Shape 6">
            <a:extLst>
              <a:ext uri="{FF2B5EF4-FFF2-40B4-BE49-F238E27FC236}">
                <a16:creationId xmlns:a16="http://schemas.microsoft.com/office/drawing/2014/main" id="{B8BED45D-B814-A641-88F6-93D9A551C86A}"/>
              </a:ext>
            </a:extLst>
          </p:cNvPr>
          <p:cNvSpPr/>
          <p:nvPr/>
        </p:nvSpPr>
        <p:spPr>
          <a:xfrm>
            <a:off x="11541255" y="1394758"/>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206867E-C0FD-E438-C426-DE9D5C5CBA80}"/>
              </a:ext>
            </a:extLst>
          </p:cNvPr>
          <p:cNvSpPr txBox="1"/>
          <p:nvPr/>
        </p:nvSpPr>
        <p:spPr>
          <a:xfrm>
            <a:off x="550084" y="2333685"/>
            <a:ext cx="9940116" cy="4524315"/>
          </a:xfrm>
          <a:prstGeom prst="rect">
            <a:avLst/>
          </a:prstGeom>
          <a:noFill/>
        </p:spPr>
        <p:txBody>
          <a:bodyPr wrap="square" rtlCol="0">
            <a:spAutoFit/>
          </a:bodyPr>
          <a:lstStyle/>
          <a:p>
            <a:pPr marL="285750" indent="-285750">
              <a:buFont typeface="Arial" panose="020B0604020202020204" pitchFamily="34" charset="0"/>
              <a:buChar char="•"/>
            </a:pPr>
            <a:r>
              <a:rPr lang="en-US" dirty="0"/>
              <a:t>BRIDGE REPLACEMENT AT OHIO RIVER 1 MILE SOUTH OF CAIRO.  KENTUCKY IS LEAD.  $67.4M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RECONSTRUCTION OF I-57/US 51 FROM MISSISSIPPI RIVER AT CAIRO TO 1.3 MILES NORTH OF MOUNDS RD. 9 MILES. $70.4M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RESURFACING OF IL 37/14 FOR 1.8 MILES FROM IL 14 TO THE BENTON SOUTH CORPORATE LIMITS AND A CONSTRUCTION OF A ROUNDABOUT AT BENTON SQUARE. $28M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RESURFACING FOR 13.8 MILES AND NEW SHOULDER FROM CAMPGROUND RD IN BONNIE TO IL 14 IN BENTON, INCLUDING A 5 MILE BIKEWAY $41M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SLOPE STABILIZATION ON IL 141 FROM THE LITTLE WABASH RIVER NORTH OF NEW HAVEN TO THE WABASH RIVER. $39M</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92276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7DFBF-9A40-5DC1-24CD-A3203B4937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E301D-77B1-0B9B-CD8C-FD9CBA801DCD}"/>
              </a:ext>
            </a:extLst>
          </p:cNvPr>
          <p:cNvSpPr>
            <a:spLocks noGrp="1"/>
          </p:cNvSpPr>
          <p:nvPr>
            <p:ph type="title"/>
          </p:nvPr>
        </p:nvSpPr>
        <p:spPr>
          <a:xfrm>
            <a:off x="1442821" y="1117601"/>
            <a:ext cx="8761413" cy="706964"/>
          </a:xfrm>
        </p:spPr>
        <p:txBody>
          <a:bodyPr/>
          <a:lstStyle/>
          <a:p>
            <a:pPr algn="ctr"/>
            <a:r>
              <a:rPr lang="en-US" sz="4400" dirty="0"/>
              <a:t>District 9 Local Roads Program </a:t>
            </a:r>
            <a:br>
              <a:rPr lang="en-US" sz="4400" dirty="0"/>
            </a:br>
            <a:r>
              <a:rPr lang="en-US" sz="4400" dirty="0"/>
              <a:t>(FY26-FY29)</a:t>
            </a:r>
            <a:br>
              <a:rPr lang="en-US" dirty="0"/>
            </a:br>
            <a:endParaRPr lang="en-US" dirty="0"/>
          </a:p>
        </p:txBody>
      </p:sp>
      <p:sp>
        <p:nvSpPr>
          <p:cNvPr id="4" name="Content Placeholder 3">
            <a:extLst>
              <a:ext uri="{FF2B5EF4-FFF2-40B4-BE49-F238E27FC236}">
                <a16:creationId xmlns:a16="http://schemas.microsoft.com/office/drawing/2014/main" id="{F3418027-69AF-D00C-3849-E506889BD226}"/>
              </a:ext>
            </a:extLst>
          </p:cNvPr>
          <p:cNvSpPr>
            <a:spLocks noGrp="1"/>
          </p:cNvSpPr>
          <p:nvPr>
            <p:ph sz="half" idx="2"/>
          </p:nvPr>
        </p:nvSpPr>
        <p:spPr>
          <a:xfrm>
            <a:off x="1154954" y="2607734"/>
            <a:ext cx="9563846" cy="3412068"/>
          </a:xfrm>
        </p:spPr>
        <p:txBody>
          <a:bodyPr>
            <a:normAutofit fontScale="85000" lnSpcReduction="20000"/>
          </a:bodyPr>
          <a:lstStyle/>
          <a:p>
            <a:r>
              <a:rPr lang="en-US" sz="2800" dirty="0"/>
              <a:t>Four – Year Program: FY 26 – FY 29</a:t>
            </a:r>
          </a:p>
          <a:p>
            <a:pPr marL="0" indent="0">
              <a:buNone/>
            </a:pPr>
            <a:endParaRPr lang="en-US" sz="2800" dirty="0"/>
          </a:p>
          <a:p>
            <a:r>
              <a:rPr lang="en-US" sz="2800" dirty="0"/>
              <a:t>Total Funding: $100+ M</a:t>
            </a:r>
          </a:p>
          <a:p>
            <a:pPr lvl="1"/>
            <a:r>
              <a:rPr lang="en-US" sz="2600" dirty="0"/>
              <a:t>Anticipated 100+ Projects</a:t>
            </a:r>
          </a:p>
          <a:p>
            <a:pPr lvl="1"/>
            <a:r>
              <a:rPr lang="en-US" sz="2600" dirty="0"/>
              <a:t>50+ Bridge Projects</a:t>
            </a:r>
          </a:p>
          <a:p>
            <a:pPr lvl="1"/>
            <a:r>
              <a:rPr lang="en-US" sz="2600" dirty="0"/>
              <a:t>5+ Safety Projects</a:t>
            </a:r>
          </a:p>
          <a:p>
            <a:endParaRPr lang="en-US" sz="2800" dirty="0"/>
          </a:p>
          <a:p>
            <a:r>
              <a:rPr lang="en-US" sz="2800" dirty="0"/>
              <a:t>Available Online (Included in MYP)</a:t>
            </a:r>
          </a:p>
        </p:txBody>
      </p:sp>
      <p:sp>
        <p:nvSpPr>
          <p:cNvPr id="7" name="TextBox 6">
            <a:extLst>
              <a:ext uri="{FF2B5EF4-FFF2-40B4-BE49-F238E27FC236}">
                <a16:creationId xmlns:a16="http://schemas.microsoft.com/office/drawing/2014/main" id="{FBD642A1-4E2F-484A-0448-66FB4A339579}"/>
              </a:ext>
            </a:extLst>
          </p:cNvPr>
          <p:cNvSpPr txBox="1"/>
          <p:nvPr/>
        </p:nvSpPr>
        <p:spPr>
          <a:xfrm>
            <a:off x="10490200" y="372533"/>
            <a:ext cx="609600" cy="461665"/>
          </a:xfrm>
          <a:prstGeom prst="rect">
            <a:avLst/>
          </a:prstGeom>
          <a:noFill/>
        </p:spPr>
        <p:txBody>
          <a:bodyPr wrap="square" rtlCol="0">
            <a:spAutoFit/>
          </a:bodyPr>
          <a:lstStyle/>
          <a:p>
            <a:r>
              <a:rPr lang="en-US" sz="2400" b="1" dirty="0"/>
              <a:t>D9</a:t>
            </a:r>
          </a:p>
        </p:txBody>
      </p:sp>
    </p:spTree>
    <p:extLst>
      <p:ext uri="{BB962C8B-B14F-4D97-AF65-F5344CB8AC3E}">
        <p14:creationId xmlns:p14="http://schemas.microsoft.com/office/powerpoint/2010/main" val="23495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77A23-C96C-C1AE-2927-BC2B971F2C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5B0F50-99BE-B58E-570D-69F6B32D873D}"/>
              </a:ext>
            </a:extLst>
          </p:cNvPr>
          <p:cNvSpPr>
            <a:spLocks noGrp="1"/>
          </p:cNvSpPr>
          <p:nvPr>
            <p:ph type="title"/>
          </p:nvPr>
        </p:nvSpPr>
        <p:spPr>
          <a:xfrm>
            <a:off x="721291" y="185453"/>
            <a:ext cx="9404723" cy="1400530"/>
          </a:xfrm>
        </p:spPr>
        <p:txBody>
          <a:bodyPr/>
          <a:lstStyle/>
          <a:p>
            <a:r>
              <a:rPr lang="en-US" sz="5400" dirty="0"/>
              <a:t>LOCAL ROADS PROJECTS</a:t>
            </a:r>
          </a:p>
        </p:txBody>
      </p:sp>
      <p:pic>
        <p:nvPicPr>
          <p:cNvPr id="8" name="Content Placeholder 7" descr="Map&#10;&#10;AI-generated content may be incorrect.">
            <a:extLst>
              <a:ext uri="{FF2B5EF4-FFF2-40B4-BE49-F238E27FC236}">
                <a16:creationId xmlns:a16="http://schemas.microsoft.com/office/drawing/2014/main" id="{762356B5-C86E-A115-8BAA-65F19212BCF5}"/>
              </a:ext>
            </a:extLst>
          </p:cNvPr>
          <p:cNvPicPr>
            <a:picLocks noGrp="1" noChangeAspect="1"/>
          </p:cNvPicPr>
          <p:nvPr>
            <p:ph idx="1"/>
          </p:nvPr>
        </p:nvPicPr>
        <p:blipFill>
          <a:blip r:embed="rId3"/>
          <a:stretch>
            <a:fillRect/>
          </a:stretch>
        </p:blipFill>
        <p:spPr>
          <a:xfrm>
            <a:off x="8582866" y="2906405"/>
            <a:ext cx="2667000" cy="2790825"/>
          </a:xfrm>
        </p:spPr>
      </p:pic>
      <p:pic>
        <p:nvPicPr>
          <p:cNvPr id="4" name="Picture 2" descr="Region Map with County Numbers">
            <a:extLst>
              <a:ext uri="{FF2B5EF4-FFF2-40B4-BE49-F238E27FC236}">
                <a16:creationId xmlns:a16="http://schemas.microsoft.com/office/drawing/2014/main" id="{ECF7CB70-30A0-B8E7-FCB2-9A23712830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6258" y="34075"/>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B4935602-D4E2-7F23-BE5A-9F77699A9656}"/>
              </a:ext>
            </a:extLst>
          </p:cNvPr>
          <p:cNvSpPr/>
          <p:nvPr/>
        </p:nvSpPr>
        <p:spPr>
          <a:xfrm>
            <a:off x="11620101" y="1400862"/>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AE47BE65-A1AF-DA40-4628-ED5DCD7E423C}"/>
              </a:ext>
            </a:extLst>
          </p:cNvPr>
          <p:cNvSpPr txBox="1"/>
          <p:nvPr/>
        </p:nvSpPr>
        <p:spPr>
          <a:xfrm>
            <a:off x="10490200" y="372533"/>
            <a:ext cx="609600" cy="461665"/>
          </a:xfrm>
          <a:prstGeom prst="rect">
            <a:avLst/>
          </a:prstGeom>
          <a:noFill/>
        </p:spPr>
        <p:txBody>
          <a:bodyPr wrap="square" rtlCol="0">
            <a:spAutoFit/>
          </a:bodyPr>
          <a:lstStyle/>
          <a:p>
            <a:r>
              <a:rPr lang="en-US" sz="2400" b="1" dirty="0"/>
              <a:t>D9</a:t>
            </a:r>
          </a:p>
        </p:txBody>
      </p:sp>
      <p:sp>
        <p:nvSpPr>
          <p:cNvPr id="5" name="TextBox 4">
            <a:extLst>
              <a:ext uri="{FF2B5EF4-FFF2-40B4-BE49-F238E27FC236}">
                <a16:creationId xmlns:a16="http://schemas.microsoft.com/office/drawing/2014/main" id="{5305D3FF-C559-B684-CDCA-61F2EE853A33}"/>
              </a:ext>
            </a:extLst>
          </p:cNvPr>
          <p:cNvSpPr txBox="1"/>
          <p:nvPr/>
        </p:nvSpPr>
        <p:spPr>
          <a:xfrm>
            <a:off x="870812" y="1283146"/>
            <a:ext cx="8254958" cy="5355312"/>
          </a:xfrm>
          <a:prstGeom prst="rect">
            <a:avLst/>
          </a:prstGeom>
          <a:noFill/>
        </p:spPr>
        <p:txBody>
          <a:bodyPr wrap="square" lIns="91440" tIns="45720" rIns="91440" bIns="45720" anchor="t">
            <a:spAutoFit/>
          </a:bodyPr>
          <a:lstStyle/>
          <a:p>
            <a:r>
              <a:rPr lang="en-US" dirty="0"/>
              <a:t>Roundabout on Cambria/Grand Rd in Williamson County,  $2.6M</a:t>
            </a:r>
          </a:p>
          <a:p>
            <a:endParaRPr lang="en-US" dirty="0"/>
          </a:p>
          <a:p>
            <a:r>
              <a:rPr lang="en-US" dirty="0"/>
              <a:t>Bridge Replacement with Intersection Realignment Greens Market Rd in Perry County, $2.7M</a:t>
            </a:r>
          </a:p>
          <a:p>
            <a:endParaRPr lang="en-US" dirty="0"/>
          </a:p>
          <a:p>
            <a:r>
              <a:rPr lang="en-US" dirty="0"/>
              <a:t>Cement Stabilization with A3 Sealcoat in Perry County, $5.1M</a:t>
            </a:r>
          </a:p>
          <a:p>
            <a:endParaRPr lang="en-US" dirty="0"/>
          </a:p>
          <a:p>
            <a:r>
              <a:rPr lang="en-US" dirty="0"/>
              <a:t>Road Reconstruction on Union Hill Rd in Jackson County, $2.2M</a:t>
            </a:r>
          </a:p>
          <a:p>
            <a:endParaRPr lang="en-US" dirty="0"/>
          </a:p>
          <a:p>
            <a:r>
              <a:rPr lang="en-US" dirty="0"/>
              <a:t>Bridge Replacement on Grapevine Trail in Alexander County, $7.5M</a:t>
            </a:r>
          </a:p>
          <a:p>
            <a:endParaRPr lang="en-US" dirty="0"/>
          </a:p>
          <a:p>
            <a:r>
              <a:rPr lang="en-US" dirty="0"/>
              <a:t>Bridge Replacement on Tick Ridge Rd in Pulaski County, $7.3M</a:t>
            </a:r>
          </a:p>
          <a:p>
            <a:endParaRPr lang="en-US" dirty="0"/>
          </a:p>
          <a:p>
            <a:r>
              <a:rPr lang="en-US" dirty="0"/>
              <a:t>Resurfacing on Blairsville Rd in Hamilton County, $3.6M</a:t>
            </a:r>
          </a:p>
          <a:p>
            <a:endParaRPr lang="en-US" dirty="0"/>
          </a:p>
          <a:p>
            <a:r>
              <a:rPr lang="en-US" dirty="0"/>
              <a:t>Concrete Pavement on Woodlawn Rd at I-64 intersection in Jefferson County, $2M</a:t>
            </a:r>
          </a:p>
          <a:p>
            <a:endParaRPr lang="en-US" dirty="0"/>
          </a:p>
          <a:p>
            <a:r>
              <a:rPr lang="en-US" dirty="0"/>
              <a:t>Piles Fork Greenway Bike Path in Carbondale, $800K</a:t>
            </a:r>
          </a:p>
        </p:txBody>
      </p:sp>
      <p:sp>
        <p:nvSpPr>
          <p:cNvPr id="10" name="Cross 9">
            <a:extLst>
              <a:ext uri="{FF2B5EF4-FFF2-40B4-BE49-F238E27FC236}">
                <a16:creationId xmlns:a16="http://schemas.microsoft.com/office/drawing/2014/main" id="{8436AFA2-1DE9-B205-FB5A-8535F5124E03}"/>
              </a:ext>
            </a:extLst>
          </p:cNvPr>
          <p:cNvSpPr/>
          <p:nvPr/>
        </p:nvSpPr>
        <p:spPr>
          <a:xfrm>
            <a:off x="655516" y="1914417"/>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ircle: Hollow 11">
            <a:extLst>
              <a:ext uri="{FF2B5EF4-FFF2-40B4-BE49-F238E27FC236}">
                <a16:creationId xmlns:a16="http://schemas.microsoft.com/office/drawing/2014/main" id="{308E19E5-0477-BAD6-5C2E-404CF62D82DE}"/>
              </a:ext>
            </a:extLst>
          </p:cNvPr>
          <p:cNvSpPr/>
          <p:nvPr/>
        </p:nvSpPr>
        <p:spPr>
          <a:xfrm>
            <a:off x="634876" y="1342165"/>
            <a:ext cx="206733" cy="223031"/>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Circle: Hollow 12">
            <a:extLst>
              <a:ext uri="{FF2B5EF4-FFF2-40B4-BE49-F238E27FC236}">
                <a16:creationId xmlns:a16="http://schemas.microsoft.com/office/drawing/2014/main" id="{0F4538D6-81EC-A390-D5A3-91F60055BBCE}"/>
              </a:ext>
            </a:extLst>
          </p:cNvPr>
          <p:cNvSpPr/>
          <p:nvPr/>
        </p:nvSpPr>
        <p:spPr>
          <a:xfrm>
            <a:off x="9720595" y="4268793"/>
            <a:ext cx="206733" cy="223031"/>
          </a:xfrm>
          <a:prstGeom prst="don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Flowchart: Extract 14">
            <a:extLst>
              <a:ext uri="{FF2B5EF4-FFF2-40B4-BE49-F238E27FC236}">
                <a16:creationId xmlns:a16="http://schemas.microsoft.com/office/drawing/2014/main" id="{2DA51A93-FA96-B5FC-EE0D-1DCAD37B5D65}"/>
              </a:ext>
            </a:extLst>
          </p:cNvPr>
          <p:cNvSpPr/>
          <p:nvPr/>
        </p:nvSpPr>
        <p:spPr>
          <a:xfrm>
            <a:off x="635308" y="6264039"/>
            <a:ext cx="230588" cy="223031"/>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Extract 16">
            <a:extLst>
              <a:ext uri="{FF2B5EF4-FFF2-40B4-BE49-F238E27FC236}">
                <a16:creationId xmlns:a16="http://schemas.microsoft.com/office/drawing/2014/main" id="{183C5855-A160-0070-725A-825B84B23279}"/>
              </a:ext>
            </a:extLst>
          </p:cNvPr>
          <p:cNvSpPr/>
          <p:nvPr/>
        </p:nvSpPr>
        <p:spPr>
          <a:xfrm>
            <a:off x="9347059" y="4268556"/>
            <a:ext cx="230588" cy="223031"/>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Minus Sign 18">
            <a:extLst>
              <a:ext uri="{FF2B5EF4-FFF2-40B4-BE49-F238E27FC236}">
                <a16:creationId xmlns:a16="http://schemas.microsoft.com/office/drawing/2014/main" id="{24BB384E-E647-41EA-0BD8-3F15550B24EB}"/>
              </a:ext>
            </a:extLst>
          </p:cNvPr>
          <p:cNvSpPr/>
          <p:nvPr/>
        </p:nvSpPr>
        <p:spPr>
          <a:xfrm>
            <a:off x="546922" y="4853707"/>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1" name="Minus Sign 20">
            <a:extLst>
              <a:ext uri="{FF2B5EF4-FFF2-40B4-BE49-F238E27FC236}">
                <a16:creationId xmlns:a16="http://schemas.microsoft.com/office/drawing/2014/main" id="{4F718C6F-847B-539D-E06C-5A555FAABA78}"/>
              </a:ext>
            </a:extLst>
          </p:cNvPr>
          <p:cNvSpPr/>
          <p:nvPr/>
        </p:nvSpPr>
        <p:spPr>
          <a:xfrm>
            <a:off x="10162637" y="3576465"/>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2" name="Cross 21">
            <a:extLst>
              <a:ext uri="{FF2B5EF4-FFF2-40B4-BE49-F238E27FC236}">
                <a16:creationId xmlns:a16="http://schemas.microsoft.com/office/drawing/2014/main" id="{ECE29592-C368-3BC1-11E5-604323C4A7AF}"/>
              </a:ext>
            </a:extLst>
          </p:cNvPr>
          <p:cNvSpPr/>
          <p:nvPr/>
        </p:nvSpPr>
        <p:spPr>
          <a:xfrm>
            <a:off x="9374636" y="3583411"/>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ross 22">
            <a:extLst>
              <a:ext uri="{FF2B5EF4-FFF2-40B4-BE49-F238E27FC236}">
                <a16:creationId xmlns:a16="http://schemas.microsoft.com/office/drawing/2014/main" id="{96C4B1FA-C1DF-6E33-CA55-77C2C4292ED8}"/>
              </a:ext>
            </a:extLst>
          </p:cNvPr>
          <p:cNvSpPr/>
          <p:nvPr/>
        </p:nvSpPr>
        <p:spPr>
          <a:xfrm>
            <a:off x="669695" y="2759301"/>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Cross 23">
            <a:extLst>
              <a:ext uri="{FF2B5EF4-FFF2-40B4-BE49-F238E27FC236}">
                <a16:creationId xmlns:a16="http://schemas.microsoft.com/office/drawing/2014/main" id="{703982D1-34DE-4DA7-19B0-34A647426C10}"/>
              </a:ext>
            </a:extLst>
          </p:cNvPr>
          <p:cNvSpPr/>
          <p:nvPr/>
        </p:nvSpPr>
        <p:spPr>
          <a:xfrm>
            <a:off x="9356493" y="3792054"/>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ross 24">
            <a:extLst>
              <a:ext uri="{FF2B5EF4-FFF2-40B4-BE49-F238E27FC236}">
                <a16:creationId xmlns:a16="http://schemas.microsoft.com/office/drawing/2014/main" id="{3037FFD9-C48E-F966-7D9A-5C0F5BDB542F}"/>
              </a:ext>
            </a:extLst>
          </p:cNvPr>
          <p:cNvSpPr/>
          <p:nvPr/>
        </p:nvSpPr>
        <p:spPr>
          <a:xfrm>
            <a:off x="661784" y="4406601"/>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ross 25">
            <a:extLst>
              <a:ext uri="{FF2B5EF4-FFF2-40B4-BE49-F238E27FC236}">
                <a16:creationId xmlns:a16="http://schemas.microsoft.com/office/drawing/2014/main" id="{F97C420D-ACBC-A9B7-FE08-B05016D8661C}"/>
              </a:ext>
            </a:extLst>
          </p:cNvPr>
          <p:cNvSpPr/>
          <p:nvPr/>
        </p:nvSpPr>
        <p:spPr>
          <a:xfrm>
            <a:off x="9565136" y="5062054"/>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ross 26">
            <a:extLst>
              <a:ext uri="{FF2B5EF4-FFF2-40B4-BE49-F238E27FC236}">
                <a16:creationId xmlns:a16="http://schemas.microsoft.com/office/drawing/2014/main" id="{D1A404DB-210A-270B-2F57-33A0A25DE9E3}"/>
              </a:ext>
            </a:extLst>
          </p:cNvPr>
          <p:cNvSpPr/>
          <p:nvPr/>
        </p:nvSpPr>
        <p:spPr>
          <a:xfrm>
            <a:off x="9265779" y="5062054"/>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ross 27">
            <a:extLst>
              <a:ext uri="{FF2B5EF4-FFF2-40B4-BE49-F238E27FC236}">
                <a16:creationId xmlns:a16="http://schemas.microsoft.com/office/drawing/2014/main" id="{D7A99DC6-F807-85F2-FE1D-98FDA1091715}"/>
              </a:ext>
            </a:extLst>
          </p:cNvPr>
          <p:cNvSpPr/>
          <p:nvPr/>
        </p:nvSpPr>
        <p:spPr>
          <a:xfrm>
            <a:off x="669694" y="3851779"/>
            <a:ext cx="202759" cy="2025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Minus Sign 28">
            <a:extLst>
              <a:ext uri="{FF2B5EF4-FFF2-40B4-BE49-F238E27FC236}">
                <a16:creationId xmlns:a16="http://schemas.microsoft.com/office/drawing/2014/main" id="{2EFFD1A2-A0A2-91FB-3877-5E5AFEC0F81C}"/>
              </a:ext>
            </a:extLst>
          </p:cNvPr>
          <p:cNvSpPr/>
          <p:nvPr/>
        </p:nvSpPr>
        <p:spPr>
          <a:xfrm>
            <a:off x="9074064" y="4166107"/>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0" name="Minus Sign 29">
            <a:extLst>
              <a:ext uri="{FF2B5EF4-FFF2-40B4-BE49-F238E27FC236}">
                <a16:creationId xmlns:a16="http://schemas.microsoft.com/office/drawing/2014/main" id="{5815ADA9-0977-BA8B-C434-E6DC5FAD9BC1}"/>
              </a:ext>
            </a:extLst>
          </p:cNvPr>
          <p:cNvSpPr/>
          <p:nvPr/>
        </p:nvSpPr>
        <p:spPr>
          <a:xfrm>
            <a:off x="507950" y="3220344"/>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1" name="Minus Sign 30">
            <a:extLst>
              <a:ext uri="{FF2B5EF4-FFF2-40B4-BE49-F238E27FC236}">
                <a16:creationId xmlns:a16="http://schemas.microsoft.com/office/drawing/2014/main" id="{94645F0C-DFF6-BF8E-A3D5-02BA6E057185}"/>
              </a:ext>
            </a:extLst>
          </p:cNvPr>
          <p:cNvSpPr/>
          <p:nvPr/>
        </p:nvSpPr>
        <p:spPr>
          <a:xfrm>
            <a:off x="539062" y="5384511"/>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Minus Sign 31">
            <a:extLst>
              <a:ext uri="{FF2B5EF4-FFF2-40B4-BE49-F238E27FC236}">
                <a16:creationId xmlns:a16="http://schemas.microsoft.com/office/drawing/2014/main" id="{28BE5FB5-9531-6286-2F5F-BF6DAA30622C}"/>
              </a:ext>
            </a:extLst>
          </p:cNvPr>
          <p:cNvSpPr/>
          <p:nvPr/>
        </p:nvSpPr>
        <p:spPr>
          <a:xfrm>
            <a:off x="9672779" y="3113822"/>
            <a:ext cx="389613" cy="410889"/>
          </a:xfrm>
          <a:prstGeom prst="mathMinus">
            <a:avLst/>
          </a:prstGeom>
          <a:solidFill>
            <a:schemeClr val="accent1"/>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3" name="Picture 2" descr="chain links">
            <a:extLst>
              <a:ext uri="{FF2B5EF4-FFF2-40B4-BE49-F238E27FC236}">
                <a16:creationId xmlns:a16="http://schemas.microsoft.com/office/drawing/2014/main" id="{E1867F68-4B6B-EEEE-9F0C-E84A4BD6EF89}"/>
              </a:ext>
            </a:extLst>
          </p:cNvPr>
          <p:cNvPicPr>
            <a:picLocks noChangeAspect="1"/>
          </p:cNvPicPr>
          <p:nvPr/>
        </p:nvPicPr>
        <p:blipFill rotWithShape="1">
          <a:blip r:embed="rId5">
            <a:duotone>
              <a:prstClr val="black"/>
              <a:schemeClr val="accent5">
                <a:tint val="45000"/>
                <a:satMod val="400000"/>
              </a:schemeClr>
            </a:duotone>
            <a:alphaModFix amt="8000"/>
          </a:blip>
          <a:srcRect t="23391" r="9091"/>
          <a:stretch/>
        </p:blipFill>
        <p:spPr>
          <a:xfrm>
            <a:off x="0" y="10"/>
            <a:ext cx="12217400" cy="6857990"/>
          </a:xfrm>
          <a:prstGeom prst="rect">
            <a:avLst/>
          </a:prstGeom>
        </p:spPr>
      </p:pic>
    </p:spTree>
    <p:extLst>
      <p:ext uri="{BB962C8B-B14F-4D97-AF65-F5344CB8AC3E}">
        <p14:creationId xmlns:p14="http://schemas.microsoft.com/office/powerpoint/2010/main" val="3746333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1CE3-01C7-4BAE-A6D7-CF201A3868D4}"/>
              </a:ext>
            </a:extLst>
          </p:cNvPr>
          <p:cNvSpPr>
            <a:spLocks noGrp="1"/>
          </p:cNvSpPr>
          <p:nvPr>
            <p:ph type="title"/>
          </p:nvPr>
        </p:nvSpPr>
        <p:spPr/>
        <p:txBody>
          <a:bodyPr/>
          <a:lstStyle/>
          <a:p>
            <a:r>
              <a:rPr lang="en-US" dirty="0"/>
              <a:t>REBUILD ILLINOIS PROJECTS</a:t>
            </a:r>
          </a:p>
        </p:txBody>
      </p:sp>
      <p:sp>
        <p:nvSpPr>
          <p:cNvPr id="7" name="Content Placeholder 6">
            <a:extLst>
              <a:ext uri="{FF2B5EF4-FFF2-40B4-BE49-F238E27FC236}">
                <a16:creationId xmlns:a16="http://schemas.microsoft.com/office/drawing/2014/main" id="{8A49C7A1-20C2-42DF-904A-AF5685FB3D3D}"/>
              </a:ext>
            </a:extLst>
          </p:cNvPr>
          <p:cNvSpPr>
            <a:spLocks noGrp="1"/>
          </p:cNvSpPr>
          <p:nvPr>
            <p:ph idx="1"/>
          </p:nvPr>
        </p:nvSpPr>
        <p:spPr/>
        <p:txBody>
          <a:bodyPr/>
          <a:lstStyle/>
          <a:p>
            <a:r>
              <a:rPr lang="en-US" dirty="0"/>
              <a:t>MANY MORE REHABILITATION/RESURFACING AND BRIDGE REPLACEMENT/REPAIR PROJECTS</a:t>
            </a:r>
          </a:p>
          <a:p>
            <a:endParaRPr lang="en-US" dirty="0"/>
          </a:p>
          <a:p>
            <a:r>
              <a:rPr lang="en-US" dirty="0"/>
              <a:t>CONSULTANT ENGINEERING</a:t>
            </a:r>
          </a:p>
          <a:p>
            <a:endParaRPr lang="en-US" dirty="0"/>
          </a:p>
          <a:p>
            <a:r>
              <a:rPr lang="en-US" dirty="0"/>
              <a:t>ACQUISITION OF NECESSARY RIGHTS-OF-WAY</a:t>
            </a:r>
          </a:p>
          <a:p>
            <a:endParaRPr lang="en-US" dirty="0"/>
          </a:p>
          <a:p>
            <a:r>
              <a:rPr lang="en-US" dirty="0"/>
              <a:t>UTILITY RELOCATIONS</a:t>
            </a:r>
          </a:p>
        </p:txBody>
      </p:sp>
      <p:sp>
        <p:nvSpPr>
          <p:cNvPr id="3" name="TextBox 2">
            <a:extLst>
              <a:ext uri="{FF2B5EF4-FFF2-40B4-BE49-F238E27FC236}">
                <a16:creationId xmlns:a16="http://schemas.microsoft.com/office/drawing/2014/main" id="{E1597341-167D-15AB-8DC2-C241EC49D25A}"/>
              </a:ext>
            </a:extLst>
          </p:cNvPr>
          <p:cNvSpPr txBox="1"/>
          <p:nvPr/>
        </p:nvSpPr>
        <p:spPr>
          <a:xfrm>
            <a:off x="10494038" y="34075"/>
            <a:ext cx="609600" cy="1200329"/>
          </a:xfrm>
          <a:prstGeom prst="rect">
            <a:avLst/>
          </a:prstGeom>
          <a:noFill/>
        </p:spPr>
        <p:txBody>
          <a:bodyPr wrap="square" rtlCol="0">
            <a:spAutoFit/>
          </a:bodyPr>
          <a:lstStyle/>
          <a:p>
            <a:r>
              <a:rPr lang="en-US" sz="2400" b="1" dirty="0"/>
              <a:t>D8 &amp;</a:t>
            </a:r>
          </a:p>
          <a:p>
            <a:r>
              <a:rPr lang="en-US" sz="2400" b="1" dirty="0"/>
              <a:t>D9</a:t>
            </a:r>
          </a:p>
        </p:txBody>
      </p:sp>
      <p:pic>
        <p:nvPicPr>
          <p:cNvPr id="4" name="Picture 2" descr="Region Map with County Numbers">
            <a:extLst>
              <a:ext uri="{FF2B5EF4-FFF2-40B4-BE49-F238E27FC236}">
                <a16:creationId xmlns:a16="http://schemas.microsoft.com/office/drawing/2014/main" id="{AAB0E6A8-1B61-6559-CDCD-BB1F20D250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6258" y="34075"/>
            <a:ext cx="1065742" cy="187918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5" name="Freeform: Shape 4">
            <a:extLst>
              <a:ext uri="{FF2B5EF4-FFF2-40B4-BE49-F238E27FC236}">
                <a16:creationId xmlns:a16="http://schemas.microsoft.com/office/drawing/2014/main" id="{B58C5092-2BDD-50BD-B924-2395F72943CE}"/>
              </a:ext>
            </a:extLst>
          </p:cNvPr>
          <p:cNvSpPr/>
          <p:nvPr/>
        </p:nvSpPr>
        <p:spPr>
          <a:xfrm>
            <a:off x="11278414" y="1052830"/>
            <a:ext cx="586166" cy="548640"/>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D3F5B4EA-68F4-7983-05AF-27FA198C4818}"/>
              </a:ext>
            </a:extLst>
          </p:cNvPr>
          <p:cNvSpPr/>
          <p:nvPr/>
        </p:nvSpPr>
        <p:spPr>
          <a:xfrm>
            <a:off x="11627273" y="1400862"/>
            <a:ext cx="454145" cy="512398"/>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6869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64934711-199D-67C9-18E4-23823AF61328}"/>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FB27AB88-891F-081B-A7F5-7687CE0C5FB0}"/>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A02AD924-1AE8-032F-A26F-A3E69787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A0D67FE4-669A-BEF2-3271-73D994E84A81}"/>
              </a:ext>
            </a:extLst>
          </p:cNvPr>
          <p:cNvSpPr>
            <a:spLocks noGrp="1"/>
          </p:cNvSpPr>
          <p:nvPr>
            <p:ph type="ctrTitle"/>
          </p:nvPr>
        </p:nvSpPr>
        <p:spPr>
          <a:xfrm>
            <a:off x="965200" y="415829"/>
            <a:ext cx="9015413" cy="1422699"/>
          </a:xfrm>
        </p:spPr>
        <p:txBody>
          <a:bodyPr/>
          <a:lstStyle/>
          <a:p>
            <a:r>
              <a:rPr lang="en-US" sz="5400" dirty="0"/>
              <a:t>NEW HAPPENINGS</a:t>
            </a:r>
          </a:p>
        </p:txBody>
      </p:sp>
      <p:sp>
        <p:nvSpPr>
          <p:cNvPr id="8" name="Subtitle 7">
            <a:extLst>
              <a:ext uri="{FF2B5EF4-FFF2-40B4-BE49-F238E27FC236}">
                <a16:creationId xmlns:a16="http://schemas.microsoft.com/office/drawing/2014/main" id="{668A9066-3207-B7BC-CC06-B62F03E1D933}"/>
              </a:ext>
            </a:extLst>
          </p:cNvPr>
          <p:cNvSpPr>
            <a:spLocks noGrp="1"/>
          </p:cNvSpPr>
          <p:nvPr>
            <p:ph type="subTitle" idx="1"/>
          </p:nvPr>
        </p:nvSpPr>
        <p:spPr>
          <a:xfrm>
            <a:off x="965200" y="2052537"/>
            <a:ext cx="9939506" cy="3789464"/>
          </a:xfrm>
        </p:spPr>
        <p:txBody>
          <a:bodyPr>
            <a:normAutofit/>
          </a:bodyPr>
          <a:lstStyle/>
          <a:p>
            <a:pPr marL="342900" indent="-342900">
              <a:buFont typeface="Arial" panose="020B0604020202020204" pitchFamily="34" charset="0"/>
              <a:buChar char="•"/>
            </a:pPr>
            <a:r>
              <a:rPr lang="en-US" sz="3200" cap="none" dirty="0"/>
              <a:t>BLUE RIBBON COMMISSION (BRC)</a:t>
            </a:r>
          </a:p>
          <a:p>
            <a:pPr marL="800100" lvl="1" indent="-342900" algn="l">
              <a:buFont typeface="Arial" panose="020B0604020202020204" pitchFamily="34" charset="0"/>
              <a:buChar char="•"/>
            </a:pPr>
            <a:r>
              <a:rPr lang="en-US" sz="3000" dirty="0"/>
              <a:t>DRIVEN BY LEGISLATION &amp; CREATED BY THE ILLINOIS GENERAL ASSEMBLY</a:t>
            </a:r>
          </a:p>
          <a:p>
            <a:pPr marL="800100" lvl="1" indent="-342900" algn="l">
              <a:buFont typeface="Arial" panose="020B0604020202020204" pitchFamily="34" charset="0"/>
              <a:buChar char="•"/>
            </a:pPr>
            <a:r>
              <a:rPr lang="en-US" sz="3000" dirty="0"/>
              <a:t>LOOKED AT HOW IL FUNDS, MAINTAINS, AND IMPROVES ITS TRANSPORTATION SYSTEM</a:t>
            </a:r>
          </a:p>
          <a:p>
            <a:pPr marL="800100" lvl="1" indent="-342900" algn="l">
              <a:buFont typeface="Arial" panose="020B0604020202020204" pitchFamily="34" charset="0"/>
              <a:buChar char="•"/>
            </a:pPr>
            <a:r>
              <a:rPr lang="en-US" sz="3000" dirty="0"/>
              <a:t>ONGOING</a:t>
            </a:r>
          </a:p>
          <a:p>
            <a:pPr marL="342900" indent="-342900">
              <a:buFont typeface="Arial" panose="020B0604020202020204" pitchFamily="34" charset="0"/>
              <a:buChar char="•"/>
            </a:pPr>
            <a:endParaRPr lang="en-US" sz="3200" cap="none" dirty="0"/>
          </a:p>
        </p:txBody>
      </p:sp>
      <p:sp>
        <p:nvSpPr>
          <p:cNvPr id="14" name="TextBox 13">
            <a:extLst>
              <a:ext uri="{FF2B5EF4-FFF2-40B4-BE49-F238E27FC236}">
                <a16:creationId xmlns:a16="http://schemas.microsoft.com/office/drawing/2014/main" id="{FA1EF4F4-CDED-BD0D-7E53-8DC2B562E68A}"/>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876261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6B381-7078-358A-0965-7FF213494BA6}"/>
              </a:ext>
            </a:extLst>
          </p:cNvPr>
          <p:cNvSpPr>
            <a:spLocks noGrp="1"/>
          </p:cNvSpPr>
          <p:nvPr>
            <p:ph type="title"/>
          </p:nvPr>
        </p:nvSpPr>
        <p:spPr>
          <a:xfrm>
            <a:off x="711402" y="533400"/>
            <a:ext cx="9648514" cy="1346199"/>
          </a:xfrm>
        </p:spPr>
        <p:txBody>
          <a:bodyPr/>
          <a:lstStyle/>
          <a:p>
            <a:pPr algn="ctr"/>
            <a:r>
              <a:rPr lang="en-US" sz="4400" dirty="0"/>
              <a:t>Opportunities to Engage with IDOT</a:t>
            </a:r>
          </a:p>
        </p:txBody>
      </p:sp>
      <p:sp>
        <p:nvSpPr>
          <p:cNvPr id="3" name="Content Placeholder 2">
            <a:extLst>
              <a:ext uri="{FF2B5EF4-FFF2-40B4-BE49-F238E27FC236}">
                <a16:creationId xmlns:a16="http://schemas.microsoft.com/office/drawing/2014/main" id="{A5534792-1241-9BA5-44EB-0B43D294A24D}"/>
              </a:ext>
            </a:extLst>
          </p:cNvPr>
          <p:cNvSpPr>
            <a:spLocks noGrp="1"/>
          </p:cNvSpPr>
          <p:nvPr>
            <p:ph idx="1"/>
          </p:nvPr>
        </p:nvSpPr>
        <p:spPr>
          <a:xfrm>
            <a:off x="1154953" y="3119967"/>
            <a:ext cx="8761412" cy="3416300"/>
          </a:xfrm>
        </p:spPr>
        <p:txBody>
          <a:bodyPr vert="horz" lIns="91440" tIns="45720" rIns="91440" bIns="45720" rtlCol="0" anchor="t">
            <a:normAutofit/>
          </a:bodyPr>
          <a:lstStyle/>
          <a:p>
            <a:r>
              <a:rPr lang="en-US" sz="2800" dirty="0"/>
              <a:t>Engineering Services</a:t>
            </a:r>
          </a:p>
          <a:p>
            <a:r>
              <a:rPr lang="en-US" sz="2800" dirty="0"/>
              <a:t>Land Acquisition Services</a:t>
            </a:r>
          </a:p>
          <a:p>
            <a:r>
              <a:rPr lang="en-US" sz="2800" dirty="0"/>
              <a:t>Construction Services</a:t>
            </a:r>
          </a:p>
        </p:txBody>
      </p:sp>
    </p:spTree>
    <p:extLst>
      <p:ext uri="{BB962C8B-B14F-4D97-AF65-F5344CB8AC3E}">
        <p14:creationId xmlns:p14="http://schemas.microsoft.com/office/powerpoint/2010/main" val="3463965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63CB9-A187-4ACE-B9BC-8407BF1FD1B0}"/>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7297A2DC-5857-AA61-7DD3-37009045B4DC}"/>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75794" y="-594"/>
            <a:ext cx="12119408" cy="6867061"/>
          </a:xfrm>
          <a:prstGeom prst="rect">
            <a:avLst/>
          </a:prstGeom>
        </p:spPr>
      </p:pic>
      <p:sp>
        <p:nvSpPr>
          <p:cNvPr id="20" name="Rectangle 19">
            <a:extLst>
              <a:ext uri="{FF2B5EF4-FFF2-40B4-BE49-F238E27FC236}">
                <a16:creationId xmlns:a16="http://schemas.microsoft.com/office/drawing/2014/main" id="{9EB15B82-6F9A-E4FE-59D0-8031FD7E9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DFA61700-9AB0-5BBD-536A-46B616C0ED80}"/>
              </a:ext>
            </a:extLst>
          </p:cNvPr>
          <p:cNvSpPr>
            <a:spLocks noGrp="1"/>
          </p:cNvSpPr>
          <p:nvPr>
            <p:ph type="ctrTitle"/>
          </p:nvPr>
        </p:nvSpPr>
        <p:spPr>
          <a:xfrm>
            <a:off x="293088" y="70664"/>
            <a:ext cx="11460081" cy="1008836"/>
          </a:xfrm>
        </p:spPr>
        <p:txBody>
          <a:bodyPr/>
          <a:lstStyle/>
          <a:p>
            <a:r>
              <a:rPr lang="en-US" sz="5600" dirty="0"/>
              <a:t>Engineering Services: Phases</a:t>
            </a:r>
          </a:p>
        </p:txBody>
      </p:sp>
      <p:sp>
        <p:nvSpPr>
          <p:cNvPr id="8" name="Subtitle 7">
            <a:extLst>
              <a:ext uri="{FF2B5EF4-FFF2-40B4-BE49-F238E27FC236}">
                <a16:creationId xmlns:a16="http://schemas.microsoft.com/office/drawing/2014/main" id="{4084F95A-086A-CB21-648E-7D0C5220EAFA}"/>
              </a:ext>
            </a:extLst>
          </p:cNvPr>
          <p:cNvSpPr>
            <a:spLocks noGrp="1"/>
          </p:cNvSpPr>
          <p:nvPr>
            <p:ph type="subTitle" idx="1"/>
          </p:nvPr>
        </p:nvSpPr>
        <p:spPr>
          <a:xfrm>
            <a:off x="965200" y="1143000"/>
            <a:ext cx="9084733" cy="5725371"/>
          </a:xfrm>
        </p:spPr>
        <p:txBody>
          <a:bodyPr>
            <a:normAutofit fontScale="77500" lnSpcReduction="20000"/>
          </a:bodyPr>
          <a:lstStyle/>
          <a:p>
            <a:r>
              <a:rPr lang="en-US" sz="2400" b="1" dirty="0">
                <a:solidFill>
                  <a:schemeClr val="tx1"/>
                </a:solidFill>
              </a:rPr>
              <a:t>Phase I – planning/preliminary engineering</a:t>
            </a:r>
          </a:p>
          <a:p>
            <a:r>
              <a:rPr lang="en-US" sz="2400" cap="none" dirty="0">
                <a:solidFill>
                  <a:schemeClr val="tx1"/>
                </a:solidFill>
              </a:rPr>
              <a:t>    Studies, Feasibility, Environmental (NEPA)</a:t>
            </a:r>
          </a:p>
          <a:p>
            <a:r>
              <a:rPr lang="en-US" sz="2400" cap="none" dirty="0">
                <a:solidFill>
                  <a:schemeClr val="tx1"/>
                </a:solidFill>
              </a:rPr>
              <a:t>    Traffic Analysis</a:t>
            </a:r>
          </a:p>
          <a:p>
            <a:r>
              <a:rPr lang="en-US" sz="2400" cap="none" dirty="0">
                <a:solidFill>
                  <a:schemeClr val="tx1"/>
                </a:solidFill>
              </a:rPr>
              <a:t>    Public Involvement</a:t>
            </a:r>
          </a:p>
          <a:p>
            <a:endParaRPr lang="en-US" sz="2400" cap="none" dirty="0">
              <a:solidFill>
                <a:schemeClr val="tx1"/>
              </a:solidFill>
            </a:endParaRPr>
          </a:p>
          <a:p>
            <a:r>
              <a:rPr lang="en-US" sz="2400" b="1" dirty="0">
                <a:solidFill>
                  <a:schemeClr val="tx1"/>
                </a:solidFill>
              </a:rPr>
              <a:t>Phase ii – design</a:t>
            </a:r>
          </a:p>
          <a:p>
            <a:r>
              <a:rPr lang="en-US" sz="2400" cap="none" dirty="0">
                <a:solidFill>
                  <a:schemeClr val="tx1"/>
                </a:solidFill>
              </a:rPr>
              <a:t>    Plans, Specs, Estimates (PS&amp;E)</a:t>
            </a:r>
          </a:p>
          <a:p>
            <a:r>
              <a:rPr lang="en-US" sz="2400" cap="none" dirty="0">
                <a:solidFill>
                  <a:schemeClr val="tx1"/>
                </a:solidFill>
              </a:rPr>
              <a:t>    Drainage, Structural, Roadway Design</a:t>
            </a:r>
          </a:p>
          <a:p>
            <a:r>
              <a:rPr lang="en-US" sz="2400" cap="none" dirty="0">
                <a:solidFill>
                  <a:schemeClr val="tx1"/>
                </a:solidFill>
              </a:rPr>
              <a:t>    Utility Coordination</a:t>
            </a:r>
          </a:p>
          <a:p>
            <a:r>
              <a:rPr lang="en-US" sz="2400" cap="none" dirty="0">
                <a:solidFill>
                  <a:schemeClr val="tx1"/>
                </a:solidFill>
              </a:rPr>
              <a:t>    Right of Way Design</a:t>
            </a:r>
          </a:p>
          <a:p>
            <a:endParaRPr lang="en-US" sz="2400" cap="none" dirty="0">
              <a:solidFill>
                <a:schemeClr val="tx1"/>
              </a:solidFill>
            </a:endParaRPr>
          </a:p>
          <a:p>
            <a:r>
              <a:rPr lang="en-US" sz="2400" b="1" dirty="0">
                <a:solidFill>
                  <a:schemeClr val="tx1"/>
                </a:solidFill>
              </a:rPr>
              <a:t>Phase iii – construction</a:t>
            </a:r>
          </a:p>
          <a:p>
            <a:r>
              <a:rPr lang="en-US" sz="2400" cap="none" dirty="0">
                <a:solidFill>
                  <a:schemeClr val="tx1"/>
                </a:solidFill>
              </a:rPr>
              <a:t>    Construction Inspection</a:t>
            </a:r>
          </a:p>
          <a:p>
            <a:r>
              <a:rPr lang="en-US" sz="2400" cap="none" dirty="0">
                <a:solidFill>
                  <a:schemeClr val="tx1"/>
                </a:solidFill>
              </a:rPr>
              <a:t>    Documentation (Daily Diaries, Pay Quantities)</a:t>
            </a:r>
          </a:p>
          <a:p>
            <a:r>
              <a:rPr lang="en-US" sz="2400" cap="none" dirty="0">
                <a:solidFill>
                  <a:schemeClr val="tx1"/>
                </a:solidFill>
              </a:rPr>
              <a:t>    Change Orders &amp; Field Decisions</a:t>
            </a:r>
          </a:p>
          <a:p>
            <a:r>
              <a:rPr lang="en-US" sz="2400" cap="none" dirty="0">
                <a:solidFill>
                  <a:schemeClr val="tx1"/>
                </a:solidFill>
              </a:rPr>
              <a:t>    Material Testing</a:t>
            </a:r>
          </a:p>
          <a:p>
            <a:pPr lvl="1"/>
            <a:endParaRPr lang="en-US" sz="2200" dirty="0"/>
          </a:p>
        </p:txBody>
      </p:sp>
      <p:sp>
        <p:nvSpPr>
          <p:cNvPr id="14" name="TextBox 13">
            <a:extLst>
              <a:ext uri="{FF2B5EF4-FFF2-40B4-BE49-F238E27FC236}">
                <a16:creationId xmlns:a16="http://schemas.microsoft.com/office/drawing/2014/main" id="{979183C3-DC6F-9CEB-6021-DED3A2BF148F}"/>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31144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D5483-27BD-DF06-D801-3585BAB2DFB6}"/>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5B0D177-DDF1-7A9C-D211-2F96535CDF16}"/>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0" y="-29504"/>
            <a:ext cx="12191980" cy="6857990"/>
          </a:xfrm>
          <a:prstGeom prst="rect">
            <a:avLst/>
          </a:prstGeom>
        </p:spPr>
      </p:pic>
      <p:sp>
        <p:nvSpPr>
          <p:cNvPr id="20" name="Rectangle 19">
            <a:extLst>
              <a:ext uri="{FF2B5EF4-FFF2-40B4-BE49-F238E27FC236}">
                <a16:creationId xmlns:a16="http://schemas.microsoft.com/office/drawing/2014/main" id="{4DE3719B-C810-5F76-1094-767C6564D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99C25775-9E8F-BD75-2CF3-17C7E32D3641}"/>
              </a:ext>
            </a:extLst>
          </p:cNvPr>
          <p:cNvSpPr>
            <a:spLocks noGrp="1"/>
          </p:cNvSpPr>
          <p:nvPr>
            <p:ph type="ctrTitle"/>
          </p:nvPr>
        </p:nvSpPr>
        <p:spPr>
          <a:xfrm>
            <a:off x="-152380" y="-442051"/>
            <a:ext cx="10812981" cy="1628637"/>
          </a:xfrm>
        </p:spPr>
        <p:txBody>
          <a:bodyPr/>
          <a:lstStyle/>
          <a:p>
            <a:pPr algn="ctr"/>
            <a:r>
              <a:rPr lang="en-US" sz="5400" dirty="0"/>
              <a:t>Working with IDOT: Engineering</a:t>
            </a:r>
          </a:p>
        </p:txBody>
      </p:sp>
      <p:sp>
        <p:nvSpPr>
          <p:cNvPr id="8" name="Subtitle 7">
            <a:extLst>
              <a:ext uri="{FF2B5EF4-FFF2-40B4-BE49-F238E27FC236}">
                <a16:creationId xmlns:a16="http://schemas.microsoft.com/office/drawing/2014/main" id="{80E34B9C-F789-2ABE-D3A2-17AFF4064469}"/>
              </a:ext>
            </a:extLst>
          </p:cNvPr>
          <p:cNvSpPr>
            <a:spLocks noGrp="1"/>
          </p:cNvSpPr>
          <p:nvPr>
            <p:ph type="subTitle" idx="1"/>
          </p:nvPr>
        </p:nvSpPr>
        <p:spPr>
          <a:xfrm>
            <a:off x="64044" y="5204989"/>
            <a:ext cx="5394648" cy="1555244"/>
          </a:xfrm>
        </p:spPr>
        <p:txBody>
          <a:bodyPr>
            <a:normAutofit/>
          </a:bodyPr>
          <a:lstStyle/>
          <a:p>
            <a:pPr marL="342900" indent="-342900">
              <a:buFont typeface="Arial" panose="020B0604020202020204" pitchFamily="34" charset="0"/>
              <a:buChar char="•"/>
            </a:pPr>
            <a:endParaRPr lang="en-US" sz="2400" dirty="0"/>
          </a:p>
          <a:p>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Quality based selection (qbs)</a:t>
            </a:r>
          </a:p>
        </p:txBody>
      </p:sp>
      <p:sp>
        <p:nvSpPr>
          <p:cNvPr id="14" name="TextBox 13">
            <a:extLst>
              <a:ext uri="{FF2B5EF4-FFF2-40B4-BE49-F238E27FC236}">
                <a16:creationId xmlns:a16="http://schemas.microsoft.com/office/drawing/2014/main" id="{3FE1994C-5154-AA38-D03A-9236194D160F}"/>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2BEA0949-DD3B-6CC1-E544-0531618BE70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a:extLst>
              <a:ext uri="{FF2B5EF4-FFF2-40B4-BE49-F238E27FC236}">
                <a16:creationId xmlns:a16="http://schemas.microsoft.com/office/drawing/2014/main" id="{ECD645F9-D381-0612-8BD5-EC6043F0133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descr="Qr code&#10;&#10;AI-generated content may be incorrect.">
            <a:extLst>
              <a:ext uri="{FF2B5EF4-FFF2-40B4-BE49-F238E27FC236}">
                <a16:creationId xmlns:a16="http://schemas.microsoft.com/office/drawing/2014/main" id="{4B16FEB3-97DE-8FCA-9A0A-AC2C5393B65A}"/>
              </a:ext>
            </a:extLst>
          </p:cNvPr>
          <p:cNvPicPr>
            <a:picLocks noChangeAspect="1"/>
          </p:cNvPicPr>
          <p:nvPr/>
        </p:nvPicPr>
        <p:blipFill>
          <a:blip r:embed="rId4"/>
          <a:stretch>
            <a:fillRect/>
          </a:stretch>
        </p:blipFill>
        <p:spPr>
          <a:xfrm>
            <a:off x="2830281" y="2496654"/>
            <a:ext cx="1866895" cy="1866895"/>
          </a:xfrm>
          <a:prstGeom prst="rect">
            <a:avLst/>
          </a:prstGeom>
        </p:spPr>
      </p:pic>
      <p:sp>
        <p:nvSpPr>
          <p:cNvPr id="9" name="TextBox 8">
            <a:extLst>
              <a:ext uri="{FF2B5EF4-FFF2-40B4-BE49-F238E27FC236}">
                <a16:creationId xmlns:a16="http://schemas.microsoft.com/office/drawing/2014/main" id="{CE013B03-D00A-EEEA-7F90-CC38444216C9}"/>
              </a:ext>
            </a:extLst>
          </p:cNvPr>
          <p:cNvSpPr txBox="1"/>
          <p:nvPr/>
        </p:nvSpPr>
        <p:spPr>
          <a:xfrm>
            <a:off x="2354901" y="1794970"/>
            <a:ext cx="3107267" cy="461665"/>
          </a:xfrm>
          <a:prstGeom prst="rect">
            <a:avLst/>
          </a:prstGeom>
          <a:noFill/>
        </p:spPr>
        <p:txBody>
          <a:bodyPr wrap="square" rtlCol="0">
            <a:spAutoFit/>
          </a:bodyPr>
          <a:lstStyle/>
          <a:p>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Prequalification</a:t>
            </a:r>
            <a:endParaRPr lang="en-US" b="1" dirty="0"/>
          </a:p>
        </p:txBody>
      </p:sp>
      <p:sp>
        <p:nvSpPr>
          <p:cNvPr id="10" name="TextBox 9">
            <a:extLst>
              <a:ext uri="{FF2B5EF4-FFF2-40B4-BE49-F238E27FC236}">
                <a16:creationId xmlns:a16="http://schemas.microsoft.com/office/drawing/2014/main" id="{B41374F2-EAA7-A3CC-BD36-69C4963C9018}"/>
              </a:ext>
            </a:extLst>
          </p:cNvPr>
          <p:cNvSpPr txBox="1"/>
          <p:nvPr/>
        </p:nvSpPr>
        <p:spPr>
          <a:xfrm>
            <a:off x="6751089" y="1368490"/>
            <a:ext cx="371695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ACD433"/>
              </a:buClr>
              <a:buSzPct val="80000"/>
              <a:buFont typeface="Wingdings 3" charset="2"/>
              <a:buNone/>
              <a:tabLst/>
              <a:defRPr/>
            </a:pP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Professional Transportation bulletin (ptb)</a:t>
            </a:r>
          </a:p>
        </p:txBody>
      </p:sp>
      <p:pic>
        <p:nvPicPr>
          <p:cNvPr id="12" name="Picture 11" descr="Qr code&#10;&#10;AI-generated content may be incorrect.">
            <a:extLst>
              <a:ext uri="{FF2B5EF4-FFF2-40B4-BE49-F238E27FC236}">
                <a16:creationId xmlns:a16="http://schemas.microsoft.com/office/drawing/2014/main" id="{67134714-4365-C535-8A9C-D324EDBFC3A1}"/>
              </a:ext>
            </a:extLst>
          </p:cNvPr>
          <p:cNvPicPr>
            <a:picLocks noChangeAspect="1"/>
          </p:cNvPicPr>
          <p:nvPr/>
        </p:nvPicPr>
        <p:blipFill>
          <a:blip r:embed="rId5"/>
          <a:stretch>
            <a:fillRect/>
          </a:stretch>
        </p:blipFill>
        <p:spPr>
          <a:xfrm>
            <a:off x="7702050" y="2578343"/>
            <a:ext cx="1815038" cy="1815038"/>
          </a:xfrm>
          <a:prstGeom prst="rect">
            <a:avLst/>
          </a:prstGeom>
        </p:spPr>
      </p:pic>
      <p:sp>
        <p:nvSpPr>
          <p:cNvPr id="15" name="Arrow: Curved Right 14">
            <a:extLst>
              <a:ext uri="{FF2B5EF4-FFF2-40B4-BE49-F238E27FC236}">
                <a16:creationId xmlns:a16="http://schemas.microsoft.com/office/drawing/2014/main" id="{F8D4220E-A8F6-8683-8D1A-4B26524132A7}"/>
              </a:ext>
            </a:extLst>
          </p:cNvPr>
          <p:cNvSpPr/>
          <p:nvPr/>
        </p:nvSpPr>
        <p:spPr>
          <a:xfrm>
            <a:off x="722310" y="2456548"/>
            <a:ext cx="1580185" cy="1954797"/>
          </a:xfrm>
          <a:prstGeom prst="curvedRightArrow">
            <a:avLst>
              <a:gd name="adj1" fmla="val 25000"/>
              <a:gd name="adj2" fmla="val 50000"/>
              <a:gd name="adj3" fmla="val 25498"/>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6" name="Arrow: Curved Left 15">
            <a:extLst>
              <a:ext uri="{FF2B5EF4-FFF2-40B4-BE49-F238E27FC236}">
                <a16:creationId xmlns:a16="http://schemas.microsoft.com/office/drawing/2014/main" id="{84D89EF4-F074-2561-465C-6C7ED401E4B7}"/>
              </a:ext>
            </a:extLst>
          </p:cNvPr>
          <p:cNvSpPr/>
          <p:nvPr/>
        </p:nvSpPr>
        <p:spPr>
          <a:xfrm>
            <a:off x="10074955" y="2584563"/>
            <a:ext cx="1416288" cy="1969235"/>
          </a:xfrm>
          <a:prstGeom prst="curvedLef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TextBox 16">
            <a:extLst>
              <a:ext uri="{FF2B5EF4-FFF2-40B4-BE49-F238E27FC236}">
                <a16:creationId xmlns:a16="http://schemas.microsoft.com/office/drawing/2014/main" id="{E0500FB2-B987-6342-5FEF-317BCB11B95E}"/>
              </a:ext>
            </a:extLst>
          </p:cNvPr>
          <p:cNvSpPr txBox="1"/>
          <p:nvPr/>
        </p:nvSpPr>
        <p:spPr>
          <a:xfrm>
            <a:off x="9592544" y="2949685"/>
            <a:ext cx="1065727" cy="892552"/>
          </a:xfrm>
          <a:prstGeom prst="rect">
            <a:avLst/>
          </a:prstGeom>
          <a:noFill/>
        </p:spPr>
        <p:txBody>
          <a:bodyPr wrap="square" rtlCol="0">
            <a:spAutoFit/>
          </a:bodyPr>
          <a:lstStyle/>
          <a:p>
            <a:pPr algn="ctr"/>
            <a:r>
              <a:rPr lang="en-US" sz="2400" b="1" dirty="0"/>
              <a:t>SCAN </a:t>
            </a:r>
          </a:p>
          <a:p>
            <a:pPr algn="ctr"/>
            <a:r>
              <a:rPr lang="en-US" sz="2800" b="1" dirty="0"/>
              <a:t>ME!</a:t>
            </a:r>
          </a:p>
        </p:txBody>
      </p:sp>
      <p:sp>
        <p:nvSpPr>
          <p:cNvPr id="18" name="TextBox 17">
            <a:extLst>
              <a:ext uri="{FF2B5EF4-FFF2-40B4-BE49-F238E27FC236}">
                <a16:creationId xmlns:a16="http://schemas.microsoft.com/office/drawing/2014/main" id="{4890FD6A-7A17-5CCE-8F9F-5B7C002CA11A}"/>
              </a:ext>
            </a:extLst>
          </p:cNvPr>
          <p:cNvSpPr txBox="1"/>
          <p:nvPr/>
        </p:nvSpPr>
        <p:spPr>
          <a:xfrm>
            <a:off x="1772796" y="2809313"/>
            <a:ext cx="1054868" cy="892552"/>
          </a:xfrm>
          <a:prstGeom prst="rect">
            <a:avLst/>
          </a:prstGeom>
          <a:noFill/>
        </p:spPr>
        <p:txBody>
          <a:bodyPr wrap="square" rtlCol="0">
            <a:spAutoFit/>
          </a:bodyPr>
          <a:lstStyle/>
          <a:p>
            <a:pPr algn="ctr"/>
            <a:r>
              <a:rPr lang="en-US" sz="2400" b="1" dirty="0"/>
              <a:t>SCAN </a:t>
            </a:r>
          </a:p>
          <a:p>
            <a:pPr algn="ctr"/>
            <a:r>
              <a:rPr lang="en-US" sz="2800" b="1" dirty="0"/>
              <a:t>ME!</a:t>
            </a:r>
          </a:p>
        </p:txBody>
      </p:sp>
    </p:spTree>
    <p:extLst>
      <p:ext uri="{BB962C8B-B14F-4D97-AF65-F5344CB8AC3E}">
        <p14:creationId xmlns:p14="http://schemas.microsoft.com/office/powerpoint/2010/main" val="105858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FD97-4746-477C-67BD-A3FA11CD7E0E}"/>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E5E89454-0C10-1448-4FF3-29924A383B84}"/>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62859" y="-3628"/>
            <a:ext cx="12317717" cy="6864042"/>
          </a:xfrm>
          <a:prstGeom prst="rect">
            <a:avLst/>
          </a:prstGeom>
        </p:spPr>
      </p:pic>
      <p:sp>
        <p:nvSpPr>
          <p:cNvPr id="20" name="Rectangle 19">
            <a:extLst>
              <a:ext uri="{FF2B5EF4-FFF2-40B4-BE49-F238E27FC236}">
                <a16:creationId xmlns:a16="http://schemas.microsoft.com/office/drawing/2014/main" id="{5EF7EA8F-1F4C-CA58-A0F6-F4279F0D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FB61281A-5AF4-8F3E-8B78-DBF33A4EC848}"/>
              </a:ext>
            </a:extLst>
          </p:cNvPr>
          <p:cNvSpPr>
            <a:spLocks noGrp="1"/>
          </p:cNvSpPr>
          <p:nvPr>
            <p:ph type="ctrTitle"/>
          </p:nvPr>
        </p:nvSpPr>
        <p:spPr>
          <a:xfrm>
            <a:off x="-60698" y="160379"/>
            <a:ext cx="10725296" cy="984566"/>
          </a:xfrm>
        </p:spPr>
        <p:txBody>
          <a:bodyPr/>
          <a:lstStyle/>
          <a:p>
            <a:pPr algn="ctr"/>
            <a:br>
              <a:rPr lang="en-US" sz="6000" dirty="0"/>
            </a:br>
            <a:r>
              <a:rPr lang="en-US" sz="6000" dirty="0"/>
              <a:t>Land Acquisition Services</a:t>
            </a:r>
          </a:p>
        </p:txBody>
      </p:sp>
      <p:sp>
        <p:nvSpPr>
          <p:cNvPr id="14" name="TextBox 13">
            <a:extLst>
              <a:ext uri="{FF2B5EF4-FFF2-40B4-BE49-F238E27FC236}">
                <a16:creationId xmlns:a16="http://schemas.microsoft.com/office/drawing/2014/main" id="{4CA4174B-6AC4-171F-D3C5-3C5FFA9652C5}"/>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F29510B5-4588-264B-1E39-4469E0E78BE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a:extLst>
              <a:ext uri="{FF2B5EF4-FFF2-40B4-BE49-F238E27FC236}">
                <a16:creationId xmlns:a16="http://schemas.microsoft.com/office/drawing/2014/main" id="{63AFCF52-D569-F6C2-63FE-FC6480E1E367}"/>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a:extLst>
              <a:ext uri="{FF2B5EF4-FFF2-40B4-BE49-F238E27FC236}">
                <a16:creationId xmlns:a16="http://schemas.microsoft.com/office/drawing/2014/main" id="{6A395BC4-067D-D5A9-ADA9-9B24C06FD8A4}"/>
              </a:ext>
            </a:extLst>
          </p:cNvPr>
          <p:cNvSpPr txBox="1"/>
          <p:nvPr/>
        </p:nvSpPr>
        <p:spPr>
          <a:xfrm>
            <a:off x="379553" y="1253098"/>
            <a:ext cx="11125285" cy="6232475"/>
          </a:xfrm>
          <a:prstGeom prst="rect">
            <a:avLst/>
          </a:prstGeom>
          <a:noFill/>
        </p:spPr>
        <p:txBody>
          <a:bodyPr wrap="square" lIns="91440" tIns="45720" rIns="91440" bIns="45720" anchor="t">
            <a:spAutoFit/>
          </a:bodyPr>
          <a:lstStyle/>
          <a:p>
            <a:pPr marL="342900" indent="-342900">
              <a:spcBef>
                <a:spcPts val="1000"/>
              </a:spcBef>
              <a:buClr>
                <a:srgbClr val="ACD433"/>
              </a:buClr>
              <a:buSzPct val="80000"/>
              <a:buFont typeface="Arial" panose="020B0604020202020204" pitchFamily="34" charset="0"/>
              <a:buChar char="•"/>
              <a:defRPr/>
            </a:pPr>
            <a:endParaRPr lang="en-US" sz="2800" b="0" i="0" u="none" strike="noStrike" kern="1200" cap="all" spc="0" normalizeH="0" baseline="0" noProof="0" dirty="0">
              <a:ln>
                <a:noFill/>
              </a:ln>
              <a:solidFill>
                <a:srgbClr val="ACD433"/>
              </a:solidFill>
              <a:effectLst/>
              <a:uLnTx/>
              <a:uFillTx/>
              <a:latin typeface="Century Gothic" panose="020B0502020202020204"/>
              <a:ea typeface="+mj-ea"/>
              <a:cs typeface="+mj-cs"/>
            </a:endParaRPr>
          </a:p>
          <a:p>
            <a:pPr>
              <a:spcBef>
                <a:spcPts val="1000"/>
              </a:spcBef>
              <a:buClr>
                <a:srgbClr val="ACD433"/>
              </a:buClr>
              <a:buSzPct val="80000"/>
              <a:defRPr/>
            </a:pPr>
            <a:r>
              <a:rPr lang="en-US" sz="3600" cap="all" dirty="0">
                <a:latin typeface="Century Gothic" panose="020B0502020202020204"/>
                <a:ea typeface="+mj-ea"/>
                <a:cs typeface="+mj-cs"/>
              </a:rPr>
              <a:t>Areas of work:</a:t>
            </a:r>
          </a:p>
          <a:p>
            <a:pPr marL="800100" lvl="1" indent="-342900">
              <a:spcBef>
                <a:spcPts val="1000"/>
              </a:spcBef>
              <a:buClr>
                <a:srgbClr val="ACD433"/>
              </a:buClr>
              <a:buSzPct val="80000"/>
              <a:buFont typeface="Arial" panose="020B0604020202020204" pitchFamily="34" charset="0"/>
              <a:buChar char="•"/>
              <a:defRPr/>
            </a:pPr>
            <a:r>
              <a:rPr lang="en-US" sz="3600" cap="all" dirty="0">
                <a:latin typeface="Century Gothic" panose="020B0502020202020204"/>
                <a:ea typeface="+mj-ea"/>
                <a:cs typeface="+mj-cs"/>
              </a:rPr>
              <a:t>Specialty agents – appraiser</a:t>
            </a:r>
          </a:p>
          <a:p>
            <a:pPr marL="800100" lvl="1" indent="-342900">
              <a:spcBef>
                <a:spcPts val="1000"/>
              </a:spcBef>
              <a:buClr>
                <a:srgbClr val="ACD433"/>
              </a:buClr>
              <a:buSzPct val="80000"/>
              <a:buFont typeface="Arial" panose="020B0604020202020204" pitchFamily="34" charset="0"/>
              <a:buChar char="•"/>
              <a:defRPr/>
            </a:pPr>
            <a:r>
              <a:rPr lang="en-US" sz="3600" cap="all" dirty="0">
                <a:latin typeface="Century Gothic" panose="020B0502020202020204"/>
                <a:ea typeface="+mj-ea"/>
                <a:cs typeface="+mj-cs"/>
              </a:rPr>
              <a:t>Specialty agents – negotiator</a:t>
            </a:r>
          </a:p>
          <a:p>
            <a:pPr marL="800100" lvl="1" indent="-342900">
              <a:spcBef>
                <a:spcPts val="1000"/>
              </a:spcBef>
              <a:buClr>
                <a:srgbClr val="ACD433"/>
              </a:buClr>
              <a:buSzPct val="80000"/>
              <a:buFont typeface="Arial" panose="020B0604020202020204" pitchFamily="34" charset="0"/>
              <a:buChar char="•"/>
              <a:defRPr/>
            </a:pPr>
            <a:r>
              <a:rPr lang="en-US" sz="3600" cap="all" dirty="0">
                <a:latin typeface="Century Gothic" panose="020B0502020202020204"/>
                <a:ea typeface="+mj-ea"/>
                <a:cs typeface="+mj-cs"/>
              </a:rPr>
              <a:t>Specialty agents – relocation agent</a:t>
            </a:r>
          </a:p>
          <a:p>
            <a:pPr marL="800100" lvl="1" indent="-342900">
              <a:spcBef>
                <a:spcPts val="1000"/>
              </a:spcBef>
              <a:buClr>
                <a:srgbClr val="ACD433"/>
              </a:buClr>
              <a:buSzPct val="80000"/>
              <a:buFont typeface="Arial" panose="020B0604020202020204" pitchFamily="34" charset="0"/>
              <a:buChar char="•"/>
              <a:defRPr/>
            </a:pPr>
            <a:r>
              <a:rPr lang="en-US" sz="3600" cap="all" dirty="0">
                <a:latin typeface="Century Gothic" panose="020B0502020202020204"/>
                <a:ea typeface="+mj-ea"/>
                <a:cs typeface="+mj-cs"/>
              </a:rPr>
              <a:t>Specialty agents – review appraiser</a:t>
            </a:r>
          </a:p>
          <a:p>
            <a:pPr lvl="1">
              <a:spcBef>
                <a:spcPts val="1000"/>
              </a:spcBef>
              <a:buClr>
                <a:srgbClr val="ACD433"/>
              </a:buClr>
              <a:buSzPct val="80000"/>
              <a:defRPr/>
            </a:pPr>
            <a:endParaRPr lang="en-US" sz="3200" cap="all" dirty="0">
              <a:solidFill>
                <a:srgbClr val="ACD433"/>
              </a:solidFill>
              <a:latin typeface="Century Gothic" panose="020B0502020202020204"/>
              <a:ea typeface="+mj-ea"/>
              <a:cs typeface="+mj-cs"/>
            </a:endParaRPr>
          </a:p>
          <a:p>
            <a:pPr lvl="1">
              <a:spcBef>
                <a:spcPts val="1000"/>
              </a:spcBef>
              <a:defRPr/>
            </a:pPr>
            <a:endParaRPr lang="en-US" sz="2800" cap="all" dirty="0">
              <a:solidFill>
                <a:srgbClr val="FF0000"/>
              </a:solidFill>
              <a:ea typeface="+mj-ea"/>
              <a:cs typeface="+mj-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endParaRPr kumimoji="0" lang="en-US" sz="3200" b="0" i="0" u="none" strike="noStrike" kern="1200" cap="all" spc="0" normalizeH="0" baseline="0" noProof="0" dirty="0">
              <a:ln>
                <a:noFill/>
              </a:ln>
              <a:solidFill>
                <a:srgbClr val="ACD433"/>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endParaRPr kumimoji="0" lang="en-US" sz="2400" b="0" i="0" u="none" strike="noStrike" kern="1200" cap="all" spc="0" normalizeH="0" baseline="0" noProof="0" dirty="0">
              <a:ln>
                <a:noFill/>
              </a:ln>
              <a:solidFill>
                <a:srgbClr val="ACD433"/>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42463967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6C28B-48AB-5127-7E3A-7222DCB45EAE}"/>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BCDC7317-5F42-6944-0BFD-2FC784467500}"/>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0" y="-29504"/>
            <a:ext cx="12191980" cy="6857990"/>
          </a:xfrm>
          <a:prstGeom prst="rect">
            <a:avLst/>
          </a:prstGeom>
        </p:spPr>
      </p:pic>
      <p:sp>
        <p:nvSpPr>
          <p:cNvPr id="20" name="Rectangle 19">
            <a:extLst>
              <a:ext uri="{FF2B5EF4-FFF2-40B4-BE49-F238E27FC236}">
                <a16:creationId xmlns:a16="http://schemas.microsoft.com/office/drawing/2014/main" id="{1B6BAE58-ED4B-2F12-FBA6-D6C2CA574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1EE0D7CA-DBFB-D33C-086A-C50BD5656E8F}"/>
              </a:ext>
            </a:extLst>
          </p:cNvPr>
          <p:cNvSpPr>
            <a:spLocks noGrp="1"/>
          </p:cNvSpPr>
          <p:nvPr>
            <p:ph type="ctrTitle"/>
          </p:nvPr>
        </p:nvSpPr>
        <p:spPr>
          <a:xfrm>
            <a:off x="310263" y="401592"/>
            <a:ext cx="10812981" cy="1628637"/>
          </a:xfrm>
        </p:spPr>
        <p:txBody>
          <a:bodyPr/>
          <a:lstStyle/>
          <a:p>
            <a:pPr algn="ctr"/>
            <a:r>
              <a:rPr lang="en-US" sz="6000" dirty="0"/>
              <a:t>Working with IDOT: Land Acquistion</a:t>
            </a:r>
          </a:p>
        </p:txBody>
      </p:sp>
      <p:sp>
        <p:nvSpPr>
          <p:cNvPr id="8" name="Subtitle 7">
            <a:extLst>
              <a:ext uri="{FF2B5EF4-FFF2-40B4-BE49-F238E27FC236}">
                <a16:creationId xmlns:a16="http://schemas.microsoft.com/office/drawing/2014/main" id="{6CC28949-727B-4BC6-A9AD-9FC21DF1100C}"/>
              </a:ext>
            </a:extLst>
          </p:cNvPr>
          <p:cNvSpPr>
            <a:spLocks noGrp="1"/>
          </p:cNvSpPr>
          <p:nvPr>
            <p:ph type="subTitle" idx="1"/>
          </p:nvPr>
        </p:nvSpPr>
        <p:spPr>
          <a:xfrm>
            <a:off x="617401" y="4560918"/>
            <a:ext cx="10293219" cy="1555244"/>
          </a:xfrm>
        </p:spPr>
        <p:txBody>
          <a:bodyPr>
            <a:normAutofit fontScale="77500" lnSpcReduction="20000"/>
          </a:bodyPr>
          <a:lstStyle/>
          <a:p>
            <a:pPr marL="342900" indent="-342900">
              <a:buFont typeface="Arial" panose="020B0604020202020204" pitchFamily="34" charset="0"/>
              <a:buChar char="•"/>
            </a:pPr>
            <a:endParaRPr lang="en-US" sz="2400" dirty="0"/>
          </a:p>
          <a:p>
            <a:endParaRPr lang="en-US" sz="2800" dirty="0">
              <a:solidFill>
                <a:schemeClr val="tx1"/>
              </a:solidFill>
            </a:endParaRPr>
          </a:p>
          <a:p>
            <a:pPr marL="342900" indent="-342900">
              <a:buFont typeface="Arial" panose="020B0604020202020204" pitchFamily="34" charset="0"/>
              <a:buChar char="•"/>
            </a:pPr>
            <a:r>
              <a:rPr lang="en-US" sz="2800" dirty="0">
                <a:solidFill>
                  <a:schemeClr val="tx1"/>
                </a:solidFill>
              </a:rPr>
              <a:t>Quality based selection (qbs) – as of 2023</a:t>
            </a:r>
          </a:p>
          <a:p>
            <a:pPr marL="342900" indent="-342900">
              <a:buFont typeface="Arial" panose="020B0604020202020204" pitchFamily="34" charset="0"/>
              <a:buChar char="•"/>
            </a:pPr>
            <a:r>
              <a:rPr lang="en-US" sz="2800" dirty="0">
                <a:solidFill>
                  <a:schemeClr val="tx1"/>
                </a:solidFill>
              </a:rPr>
              <a:t>Prequalification process similar to engineering</a:t>
            </a:r>
          </a:p>
        </p:txBody>
      </p:sp>
      <p:sp>
        <p:nvSpPr>
          <p:cNvPr id="14" name="TextBox 13">
            <a:extLst>
              <a:ext uri="{FF2B5EF4-FFF2-40B4-BE49-F238E27FC236}">
                <a16:creationId xmlns:a16="http://schemas.microsoft.com/office/drawing/2014/main" id="{E5393130-E8DA-DBA4-76C9-4ED85AB0F0E0}"/>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8C08A192-152F-2034-DF92-42D24F27C4F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a:extLst>
              <a:ext uri="{FF2B5EF4-FFF2-40B4-BE49-F238E27FC236}">
                <a16:creationId xmlns:a16="http://schemas.microsoft.com/office/drawing/2014/main" id="{A6AC6FD2-944E-DCE5-8B30-AD91E42D6B7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1" name="Picture 10">
            <a:extLst>
              <a:ext uri="{FF2B5EF4-FFF2-40B4-BE49-F238E27FC236}">
                <a16:creationId xmlns:a16="http://schemas.microsoft.com/office/drawing/2014/main" id="{2965C677-C8EF-7CFF-4AD9-E74429A01E7C}"/>
              </a:ext>
            </a:extLst>
          </p:cNvPr>
          <p:cNvPicPr>
            <a:picLocks noChangeAspect="1"/>
          </p:cNvPicPr>
          <p:nvPr/>
        </p:nvPicPr>
        <p:blipFill>
          <a:blip r:embed="rId4"/>
          <a:stretch>
            <a:fillRect/>
          </a:stretch>
        </p:blipFill>
        <p:spPr>
          <a:xfrm>
            <a:off x="4707594" y="2961871"/>
            <a:ext cx="2019047" cy="1961770"/>
          </a:xfrm>
          <a:prstGeom prst="rect">
            <a:avLst/>
          </a:prstGeom>
        </p:spPr>
      </p:pic>
      <p:sp>
        <p:nvSpPr>
          <p:cNvPr id="19" name="TextBox 18">
            <a:extLst>
              <a:ext uri="{FF2B5EF4-FFF2-40B4-BE49-F238E27FC236}">
                <a16:creationId xmlns:a16="http://schemas.microsoft.com/office/drawing/2014/main" id="{0C4A2B68-89A6-D4A6-E97F-A6FB038DC03E}"/>
              </a:ext>
            </a:extLst>
          </p:cNvPr>
          <p:cNvSpPr txBox="1"/>
          <p:nvPr/>
        </p:nvSpPr>
        <p:spPr>
          <a:xfrm>
            <a:off x="2215712" y="2123136"/>
            <a:ext cx="7093526"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ACD433"/>
              </a:buClr>
              <a:buSzPct val="80000"/>
              <a:buFont typeface="Wingdings 3" charset="2"/>
              <a:buNone/>
              <a:tabLst/>
              <a:defRPr/>
            </a:pP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LAND ACQUISITION </a:t>
            </a:r>
          </a:p>
          <a:p>
            <a:pPr marL="0" marR="0" lvl="0" indent="0" algn="ctr" defTabSz="457200" rtl="0" eaLnBrk="1" fontAlgn="auto" latinLnBrk="0" hangingPunct="1">
              <a:lnSpc>
                <a:spcPct val="100000"/>
              </a:lnSpc>
              <a:spcBef>
                <a:spcPts val="0"/>
              </a:spcBef>
              <a:spcAft>
                <a:spcPts val="0"/>
              </a:spcAft>
              <a:buClr>
                <a:srgbClr val="ACD433"/>
              </a:buClr>
              <a:buSzPct val="80000"/>
              <a:buFont typeface="Wingdings 3" charset="2"/>
              <a:buNone/>
              <a:tabLst/>
              <a:defRPr/>
            </a:pP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Bulletin (</a:t>
            </a:r>
            <a:r>
              <a:rPr lang="en-US" sz="2400" b="1" cap="all" dirty="0">
                <a:solidFill>
                  <a:srgbClr val="ACD433"/>
                </a:solidFill>
                <a:latin typeface="Century Gothic" panose="020B0502020202020204"/>
                <a:ea typeface="+mj-ea"/>
                <a:cs typeface="+mj-cs"/>
              </a:rPr>
              <a:t>LA</a:t>
            </a: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b)</a:t>
            </a:r>
          </a:p>
        </p:txBody>
      </p:sp>
      <p:sp>
        <p:nvSpPr>
          <p:cNvPr id="21" name="Arrow: Curved Left 20">
            <a:extLst>
              <a:ext uri="{FF2B5EF4-FFF2-40B4-BE49-F238E27FC236}">
                <a16:creationId xmlns:a16="http://schemas.microsoft.com/office/drawing/2014/main" id="{FF6D8728-D819-1011-673A-EBCA35DA5435}"/>
              </a:ext>
            </a:extLst>
          </p:cNvPr>
          <p:cNvSpPr/>
          <p:nvPr/>
        </p:nvSpPr>
        <p:spPr>
          <a:xfrm>
            <a:off x="7792192" y="3044318"/>
            <a:ext cx="1416288" cy="1969235"/>
          </a:xfrm>
          <a:prstGeom prst="curvedLef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a:extLst>
              <a:ext uri="{FF2B5EF4-FFF2-40B4-BE49-F238E27FC236}">
                <a16:creationId xmlns:a16="http://schemas.microsoft.com/office/drawing/2014/main" id="{A55F2110-D138-2A65-0417-49FFA4FD09BC}"/>
              </a:ext>
            </a:extLst>
          </p:cNvPr>
          <p:cNvSpPr txBox="1"/>
          <p:nvPr/>
        </p:nvSpPr>
        <p:spPr>
          <a:xfrm>
            <a:off x="6941837" y="3402519"/>
            <a:ext cx="1065727" cy="892552"/>
          </a:xfrm>
          <a:prstGeom prst="rect">
            <a:avLst/>
          </a:prstGeom>
          <a:noFill/>
        </p:spPr>
        <p:txBody>
          <a:bodyPr wrap="square" rtlCol="0">
            <a:spAutoFit/>
          </a:bodyPr>
          <a:lstStyle/>
          <a:p>
            <a:pPr algn="ctr"/>
            <a:r>
              <a:rPr lang="en-US" sz="2400" b="1" dirty="0"/>
              <a:t>SCAN </a:t>
            </a:r>
          </a:p>
          <a:p>
            <a:pPr algn="ctr"/>
            <a:r>
              <a:rPr lang="en-US" sz="2800" b="1" dirty="0"/>
              <a:t>ME!</a:t>
            </a:r>
          </a:p>
        </p:txBody>
      </p:sp>
    </p:spTree>
    <p:extLst>
      <p:ext uri="{BB962C8B-B14F-4D97-AF65-F5344CB8AC3E}">
        <p14:creationId xmlns:p14="http://schemas.microsoft.com/office/powerpoint/2010/main" val="3041288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E7C73-4A7A-5DB8-306A-99C543E28ADB}"/>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4D4B602-B3D4-7C32-5DFC-878BF57E941F}"/>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62859" y="304800"/>
            <a:ext cx="12317717" cy="6773328"/>
          </a:xfrm>
          <a:prstGeom prst="rect">
            <a:avLst/>
          </a:prstGeom>
        </p:spPr>
      </p:pic>
      <p:sp>
        <p:nvSpPr>
          <p:cNvPr id="20" name="Rectangle 19">
            <a:extLst>
              <a:ext uri="{FF2B5EF4-FFF2-40B4-BE49-F238E27FC236}">
                <a16:creationId xmlns:a16="http://schemas.microsoft.com/office/drawing/2014/main" id="{68A88593-029C-5CE9-A425-8451C3036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9373C516-DFF2-E139-7F45-F0535AC53CE8}"/>
              </a:ext>
            </a:extLst>
          </p:cNvPr>
          <p:cNvSpPr>
            <a:spLocks noGrp="1"/>
          </p:cNvSpPr>
          <p:nvPr>
            <p:ph type="ctrTitle"/>
          </p:nvPr>
        </p:nvSpPr>
        <p:spPr>
          <a:xfrm>
            <a:off x="1018801" y="604879"/>
            <a:ext cx="9419011" cy="1628637"/>
          </a:xfrm>
        </p:spPr>
        <p:txBody>
          <a:bodyPr/>
          <a:lstStyle/>
          <a:p>
            <a:pPr algn="ctr"/>
            <a:r>
              <a:rPr lang="en-US" dirty="0"/>
              <a:t>Working with IDOT: Construction</a:t>
            </a:r>
          </a:p>
        </p:txBody>
      </p:sp>
      <p:sp>
        <p:nvSpPr>
          <p:cNvPr id="14" name="TextBox 13">
            <a:extLst>
              <a:ext uri="{FF2B5EF4-FFF2-40B4-BE49-F238E27FC236}">
                <a16:creationId xmlns:a16="http://schemas.microsoft.com/office/drawing/2014/main" id="{904ACFED-DE00-6777-BE16-B80F806DADB4}"/>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8F586B82-2FB6-7332-2F5E-01FFDC98502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a:extLst>
              <a:ext uri="{FF2B5EF4-FFF2-40B4-BE49-F238E27FC236}">
                <a16:creationId xmlns:a16="http://schemas.microsoft.com/office/drawing/2014/main" id="{B1700074-08C9-6DEC-E652-99A482E8D84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2" name="TextBox 11">
            <a:extLst>
              <a:ext uri="{FF2B5EF4-FFF2-40B4-BE49-F238E27FC236}">
                <a16:creationId xmlns:a16="http://schemas.microsoft.com/office/drawing/2014/main" id="{899120F7-7148-4EBF-5535-13E73EBB53E7}"/>
              </a:ext>
            </a:extLst>
          </p:cNvPr>
          <p:cNvSpPr txBox="1"/>
          <p:nvPr/>
        </p:nvSpPr>
        <p:spPr>
          <a:xfrm>
            <a:off x="1459053" y="2713598"/>
            <a:ext cx="9828072" cy="356507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r>
              <a:rPr kumimoji="0" lang="en-US" sz="3200" b="0" i="0" u="none" strike="noStrike" kern="1200" cap="all" spc="0" normalizeH="0" baseline="0" noProof="0" dirty="0">
                <a:ln>
                  <a:noFill/>
                </a:ln>
                <a:effectLst/>
                <a:uLnTx/>
                <a:uFillTx/>
                <a:latin typeface="Century Gothic" panose="020B0502020202020204"/>
                <a:ea typeface="+mj-ea"/>
                <a:cs typeface="+mj-cs"/>
              </a:rPr>
              <a:t>Prequalification</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r>
              <a:rPr kumimoji="0" lang="en-US" sz="3200" b="0" i="0" u="none" strike="noStrike" kern="1200" cap="all" spc="0" normalizeH="0" baseline="0" noProof="0" dirty="0">
                <a:ln>
                  <a:noFill/>
                </a:ln>
                <a:effectLst/>
                <a:uLnTx/>
                <a:uFillTx/>
                <a:latin typeface="Century Gothic" panose="020B0502020202020204"/>
                <a:ea typeface="+mj-ea"/>
                <a:cs typeface="+mj-cs"/>
              </a:rPr>
              <a:t>state letting or contractors bulletin</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r>
              <a:rPr lang="en-US" sz="3200" cap="all" dirty="0">
                <a:latin typeface="Century Gothic" panose="020B0502020202020204"/>
                <a:ea typeface="+mj-ea"/>
                <a:cs typeface="+mj-cs"/>
              </a:rPr>
              <a:t>Award to Lowest responsible bidder</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r>
              <a:rPr kumimoji="0" lang="en-US" sz="3200" b="0" i="0" u="none" strike="noStrike" kern="1200" cap="all" spc="0" normalizeH="0" baseline="0" noProof="0" dirty="0">
                <a:ln>
                  <a:noFill/>
                </a:ln>
                <a:effectLst/>
                <a:uLnTx/>
                <a:uFillTx/>
                <a:latin typeface="Century Gothic" panose="020B0502020202020204"/>
                <a:ea typeface="+mj-ea"/>
                <a:cs typeface="+mj-cs"/>
              </a:rPr>
              <a:t>Local public agency (LPA)opportunities</a:t>
            </a: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endParaRPr kumimoji="0" lang="en-US" sz="3200" b="0" i="0" u="none" strike="noStrike" kern="1200" cap="all" spc="0" normalizeH="0" baseline="0" noProof="0" dirty="0">
              <a:ln>
                <a:noFill/>
              </a:ln>
              <a:solidFill>
                <a:srgbClr val="ACD433"/>
              </a:solidFill>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ACD433"/>
              </a:buClr>
              <a:buSzPct val="80000"/>
              <a:buFont typeface="Arial" panose="020B0604020202020204" pitchFamily="34" charset="0"/>
              <a:buChar char="•"/>
              <a:tabLst/>
              <a:defRPr/>
            </a:pPr>
            <a:endParaRPr kumimoji="0" lang="en-US" sz="2400" b="0" i="0" u="none" strike="noStrike" kern="1200" cap="all" spc="0" normalizeH="0" baseline="0" noProof="0" dirty="0">
              <a:ln>
                <a:noFill/>
              </a:ln>
              <a:solidFill>
                <a:srgbClr val="ACD433"/>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37024600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167E7-F3FE-A3FD-46CE-E6F23EB9E8AC}"/>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97E7F5B3-0115-E4BD-9BF8-D13FD364C804}"/>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62859" y="42336"/>
            <a:ext cx="12317717" cy="6773328"/>
          </a:xfrm>
          <a:prstGeom prst="rect">
            <a:avLst/>
          </a:prstGeom>
        </p:spPr>
      </p:pic>
      <p:sp>
        <p:nvSpPr>
          <p:cNvPr id="20" name="Rectangle 19">
            <a:extLst>
              <a:ext uri="{FF2B5EF4-FFF2-40B4-BE49-F238E27FC236}">
                <a16:creationId xmlns:a16="http://schemas.microsoft.com/office/drawing/2014/main" id="{E63FA4F6-9000-803C-A411-4A640A2C0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5C418431-2FE9-3716-DD4A-118E5CBEB41F}"/>
              </a:ext>
            </a:extLst>
          </p:cNvPr>
          <p:cNvSpPr>
            <a:spLocks noGrp="1"/>
          </p:cNvSpPr>
          <p:nvPr>
            <p:ph type="ctrTitle"/>
          </p:nvPr>
        </p:nvSpPr>
        <p:spPr>
          <a:xfrm>
            <a:off x="85929" y="102508"/>
            <a:ext cx="10886872" cy="926087"/>
          </a:xfrm>
        </p:spPr>
        <p:txBody>
          <a:bodyPr/>
          <a:lstStyle/>
          <a:p>
            <a:pPr algn="ctr"/>
            <a:r>
              <a:rPr lang="en-US" sz="4800" dirty="0"/>
              <a:t>Working with IDOT: Construction</a:t>
            </a:r>
          </a:p>
        </p:txBody>
      </p:sp>
      <p:sp>
        <p:nvSpPr>
          <p:cNvPr id="14" name="TextBox 13">
            <a:extLst>
              <a:ext uri="{FF2B5EF4-FFF2-40B4-BE49-F238E27FC236}">
                <a16:creationId xmlns:a16="http://schemas.microsoft.com/office/drawing/2014/main" id="{0675EF85-381C-337E-F011-1A8EC669C8C4}"/>
              </a:ext>
            </a:extLst>
          </p:cNvPr>
          <p:cNvSpPr txBox="1"/>
          <p:nvPr/>
        </p:nvSpPr>
        <p:spPr>
          <a:xfrm>
            <a:off x="1274323" y="6108970"/>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3BD90FA8-B427-6BDA-8613-B7704DAA5B4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2">
            <a:extLst>
              <a:ext uri="{FF2B5EF4-FFF2-40B4-BE49-F238E27FC236}">
                <a16:creationId xmlns:a16="http://schemas.microsoft.com/office/drawing/2014/main" id="{929358E0-EA21-1761-4572-4988BB1E7B9E}"/>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B09C6576-FE97-8AF6-140E-E9BF0BF30180}"/>
              </a:ext>
            </a:extLst>
          </p:cNvPr>
          <p:cNvSpPr txBox="1"/>
          <p:nvPr/>
        </p:nvSpPr>
        <p:spPr>
          <a:xfrm>
            <a:off x="1593163" y="1055204"/>
            <a:ext cx="2605783" cy="1200329"/>
          </a:xfrm>
          <a:prstGeom prst="rect">
            <a:avLst/>
          </a:prstGeom>
          <a:noFill/>
        </p:spPr>
        <p:txBody>
          <a:bodyPr wrap="square" rtlCol="0">
            <a:spAutoFit/>
          </a:bodyPr>
          <a:lstStyle/>
          <a:p>
            <a:pPr algn="ct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State lettings</a:t>
            </a:r>
          </a:p>
          <a:p>
            <a:pPr algn="ctr"/>
            <a:r>
              <a:rPr lang="en-US" sz="2400" b="1" cap="all" dirty="0">
                <a:solidFill>
                  <a:srgbClr val="ACD433"/>
                </a:solidFill>
                <a:latin typeface="Century Gothic" panose="020B0502020202020204"/>
                <a:ea typeface="+mj-ea"/>
                <a:cs typeface="+mj-cs"/>
              </a:rPr>
              <a:t>(state &amp; Local agency work)</a:t>
            </a:r>
            <a:endParaRPr lang="en-US" b="1" dirty="0"/>
          </a:p>
        </p:txBody>
      </p:sp>
      <p:sp>
        <p:nvSpPr>
          <p:cNvPr id="10" name="TextBox 9">
            <a:extLst>
              <a:ext uri="{FF2B5EF4-FFF2-40B4-BE49-F238E27FC236}">
                <a16:creationId xmlns:a16="http://schemas.microsoft.com/office/drawing/2014/main" id="{779BEA50-E79F-6CEA-4061-279AB9D0BF4F}"/>
              </a:ext>
            </a:extLst>
          </p:cNvPr>
          <p:cNvSpPr txBox="1"/>
          <p:nvPr/>
        </p:nvSpPr>
        <p:spPr>
          <a:xfrm>
            <a:off x="7332016" y="1028595"/>
            <a:ext cx="2855425"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
                <a:srgbClr val="ACD433"/>
              </a:buClr>
              <a:buSzPct val="80000"/>
              <a:buFont typeface="Wingdings 3" charset="2"/>
              <a:buNone/>
              <a:tabLst/>
              <a:defRPr/>
            </a:pP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Contractors bulletin (local agency work)</a:t>
            </a:r>
          </a:p>
        </p:txBody>
      </p:sp>
      <p:pic>
        <p:nvPicPr>
          <p:cNvPr id="11" name="Picture 10" descr="Qr code&#10;&#10;AI-generated content may be incorrect.">
            <a:extLst>
              <a:ext uri="{FF2B5EF4-FFF2-40B4-BE49-F238E27FC236}">
                <a16:creationId xmlns:a16="http://schemas.microsoft.com/office/drawing/2014/main" id="{0CC8F93E-241E-5D8A-6CB8-2830E5CBA97E}"/>
              </a:ext>
            </a:extLst>
          </p:cNvPr>
          <p:cNvPicPr>
            <a:picLocks noChangeAspect="1"/>
          </p:cNvPicPr>
          <p:nvPr/>
        </p:nvPicPr>
        <p:blipFill>
          <a:blip r:embed="rId4"/>
          <a:stretch>
            <a:fillRect/>
          </a:stretch>
        </p:blipFill>
        <p:spPr>
          <a:xfrm>
            <a:off x="1987142" y="2345445"/>
            <a:ext cx="1817827" cy="1817827"/>
          </a:xfrm>
          <a:prstGeom prst="rect">
            <a:avLst/>
          </a:prstGeom>
        </p:spPr>
      </p:pic>
      <p:pic>
        <p:nvPicPr>
          <p:cNvPr id="13" name="Picture 12" descr="Qr code&#10;&#10;AI-generated content may be incorrect.">
            <a:extLst>
              <a:ext uri="{FF2B5EF4-FFF2-40B4-BE49-F238E27FC236}">
                <a16:creationId xmlns:a16="http://schemas.microsoft.com/office/drawing/2014/main" id="{9AA6F1B4-358B-47EA-F8F1-BAE92FF6C1B6}"/>
              </a:ext>
            </a:extLst>
          </p:cNvPr>
          <p:cNvPicPr>
            <a:picLocks noChangeAspect="1"/>
          </p:cNvPicPr>
          <p:nvPr/>
        </p:nvPicPr>
        <p:blipFill>
          <a:blip r:embed="rId5"/>
          <a:stretch>
            <a:fillRect/>
          </a:stretch>
        </p:blipFill>
        <p:spPr>
          <a:xfrm>
            <a:off x="7786879" y="2345445"/>
            <a:ext cx="1817827" cy="1817827"/>
          </a:xfrm>
          <a:prstGeom prst="rect">
            <a:avLst/>
          </a:prstGeom>
        </p:spPr>
      </p:pic>
      <p:sp>
        <p:nvSpPr>
          <p:cNvPr id="17" name="Arrow: Curved Right 16">
            <a:extLst>
              <a:ext uri="{FF2B5EF4-FFF2-40B4-BE49-F238E27FC236}">
                <a16:creationId xmlns:a16="http://schemas.microsoft.com/office/drawing/2014/main" id="{C3374BAD-E78F-6570-5722-C514D151842F}"/>
              </a:ext>
            </a:extLst>
          </p:cNvPr>
          <p:cNvSpPr/>
          <p:nvPr/>
        </p:nvSpPr>
        <p:spPr>
          <a:xfrm>
            <a:off x="573105" y="2561321"/>
            <a:ext cx="1020058" cy="1601951"/>
          </a:xfrm>
          <a:prstGeom prst="curvedRightArrow">
            <a:avLst>
              <a:gd name="adj1" fmla="val 25000"/>
              <a:gd name="adj2" fmla="val 50000"/>
              <a:gd name="adj3" fmla="val 25498"/>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TextBox 18">
            <a:extLst>
              <a:ext uri="{FF2B5EF4-FFF2-40B4-BE49-F238E27FC236}">
                <a16:creationId xmlns:a16="http://schemas.microsoft.com/office/drawing/2014/main" id="{B1C63CAC-60D4-0BE0-E906-A2A4BE88C93A}"/>
              </a:ext>
            </a:extLst>
          </p:cNvPr>
          <p:cNvSpPr txBox="1"/>
          <p:nvPr/>
        </p:nvSpPr>
        <p:spPr>
          <a:xfrm>
            <a:off x="9449593" y="2826340"/>
            <a:ext cx="1331119" cy="892552"/>
          </a:xfrm>
          <a:prstGeom prst="rect">
            <a:avLst/>
          </a:prstGeom>
          <a:noFill/>
        </p:spPr>
        <p:txBody>
          <a:bodyPr wrap="square" rtlCol="0">
            <a:spAutoFit/>
          </a:bodyPr>
          <a:lstStyle/>
          <a:p>
            <a:pPr algn="ctr"/>
            <a:r>
              <a:rPr lang="en-US" sz="2400" b="1" dirty="0"/>
              <a:t>SCAN </a:t>
            </a:r>
          </a:p>
          <a:p>
            <a:pPr algn="ctr"/>
            <a:r>
              <a:rPr lang="en-US" sz="2800" b="1" dirty="0"/>
              <a:t>ME!</a:t>
            </a:r>
          </a:p>
        </p:txBody>
      </p:sp>
      <p:sp>
        <p:nvSpPr>
          <p:cNvPr id="21" name="Arrow: Curved Left 20">
            <a:extLst>
              <a:ext uri="{FF2B5EF4-FFF2-40B4-BE49-F238E27FC236}">
                <a16:creationId xmlns:a16="http://schemas.microsoft.com/office/drawing/2014/main" id="{E28805A0-BE6E-208D-CBDC-98F3E0D8F47B}"/>
              </a:ext>
            </a:extLst>
          </p:cNvPr>
          <p:cNvSpPr/>
          <p:nvPr/>
        </p:nvSpPr>
        <p:spPr>
          <a:xfrm>
            <a:off x="9927783" y="2497781"/>
            <a:ext cx="1020058" cy="1685099"/>
          </a:xfrm>
          <a:prstGeom prst="curvedLef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a:extLst>
              <a:ext uri="{FF2B5EF4-FFF2-40B4-BE49-F238E27FC236}">
                <a16:creationId xmlns:a16="http://schemas.microsoft.com/office/drawing/2014/main" id="{64424434-6722-3AA6-B4A3-B6DB0F3916DE}"/>
              </a:ext>
            </a:extLst>
          </p:cNvPr>
          <p:cNvSpPr txBox="1"/>
          <p:nvPr/>
        </p:nvSpPr>
        <p:spPr>
          <a:xfrm>
            <a:off x="878353" y="2895707"/>
            <a:ext cx="1133971" cy="892552"/>
          </a:xfrm>
          <a:prstGeom prst="rect">
            <a:avLst/>
          </a:prstGeom>
          <a:noFill/>
        </p:spPr>
        <p:txBody>
          <a:bodyPr wrap="square" rtlCol="0">
            <a:spAutoFit/>
          </a:bodyPr>
          <a:lstStyle/>
          <a:p>
            <a:pPr algn="ctr"/>
            <a:r>
              <a:rPr lang="en-US" sz="2400" b="1" dirty="0"/>
              <a:t>SCAN </a:t>
            </a:r>
          </a:p>
          <a:p>
            <a:pPr algn="ctr"/>
            <a:r>
              <a:rPr lang="en-US" sz="2800" b="1" dirty="0"/>
              <a:t>ME!</a:t>
            </a:r>
          </a:p>
        </p:txBody>
      </p:sp>
      <p:pic>
        <p:nvPicPr>
          <p:cNvPr id="8" name="Picture 7">
            <a:extLst>
              <a:ext uri="{FF2B5EF4-FFF2-40B4-BE49-F238E27FC236}">
                <a16:creationId xmlns:a16="http://schemas.microsoft.com/office/drawing/2014/main" id="{507CD357-0515-9A41-5132-6FFB896B1CD5}"/>
              </a:ext>
            </a:extLst>
          </p:cNvPr>
          <p:cNvPicPr>
            <a:picLocks noChangeAspect="1"/>
          </p:cNvPicPr>
          <p:nvPr/>
        </p:nvPicPr>
        <p:blipFill>
          <a:blip r:embed="rId6"/>
          <a:stretch>
            <a:fillRect/>
          </a:stretch>
        </p:blipFill>
        <p:spPr>
          <a:xfrm>
            <a:off x="4789344" y="4622843"/>
            <a:ext cx="1817827" cy="1809450"/>
          </a:xfrm>
          <a:prstGeom prst="rect">
            <a:avLst/>
          </a:prstGeom>
        </p:spPr>
      </p:pic>
      <p:sp>
        <p:nvSpPr>
          <p:cNvPr id="12" name="Arrow: Curved Left 11">
            <a:extLst>
              <a:ext uri="{FF2B5EF4-FFF2-40B4-BE49-F238E27FC236}">
                <a16:creationId xmlns:a16="http://schemas.microsoft.com/office/drawing/2014/main" id="{C762AEBF-C0F2-BAE4-4757-EBE6D39B7D44}"/>
              </a:ext>
            </a:extLst>
          </p:cNvPr>
          <p:cNvSpPr/>
          <p:nvPr/>
        </p:nvSpPr>
        <p:spPr>
          <a:xfrm>
            <a:off x="7331870" y="4738123"/>
            <a:ext cx="1020058" cy="1685099"/>
          </a:xfrm>
          <a:prstGeom prst="curvedLeftArrow">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TextBox 14">
            <a:extLst>
              <a:ext uri="{FF2B5EF4-FFF2-40B4-BE49-F238E27FC236}">
                <a16:creationId xmlns:a16="http://schemas.microsoft.com/office/drawing/2014/main" id="{BE162196-A956-FDD7-BC04-987CEF54A069}"/>
              </a:ext>
            </a:extLst>
          </p:cNvPr>
          <p:cNvSpPr txBox="1"/>
          <p:nvPr/>
        </p:nvSpPr>
        <p:spPr>
          <a:xfrm>
            <a:off x="6607171" y="5079999"/>
            <a:ext cx="1252351" cy="892552"/>
          </a:xfrm>
          <a:prstGeom prst="rect">
            <a:avLst/>
          </a:prstGeom>
          <a:noFill/>
        </p:spPr>
        <p:txBody>
          <a:bodyPr wrap="square" rtlCol="0">
            <a:spAutoFit/>
          </a:bodyPr>
          <a:lstStyle/>
          <a:p>
            <a:pPr algn="ctr"/>
            <a:r>
              <a:rPr lang="en-US" sz="2400" b="1" dirty="0"/>
              <a:t>SCAN </a:t>
            </a:r>
          </a:p>
          <a:p>
            <a:pPr algn="ctr"/>
            <a:r>
              <a:rPr lang="en-US" sz="2800" b="1" dirty="0"/>
              <a:t>ME!</a:t>
            </a:r>
          </a:p>
        </p:txBody>
      </p:sp>
      <p:sp>
        <p:nvSpPr>
          <p:cNvPr id="16" name="TextBox 15">
            <a:extLst>
              <a:ext uri="{FF2B5EF4-FFF2-40B4-BE49-F238E27FC236}">
                <a16:creationId xmlns:a16="http://schemas.microsoft.com/office/drawing/2014/main" id="{613B1EAF-458D-409D-FDCF-E9A903BB3DF5}"/>
              </a:ext>
            </a:extLst>
          </p:cNvPr>
          <p:cNvSpPr txBox="1"/>
          <p:nvPr/>
        </p:nvSpPr>
        <p:spPr>
          <a:xfrm>
            <a:off x="4392062" y="3340915"/>
            <a:ext cx="2605783" cy="1200329"/>
          </a:xfrm>
          <a:prstGeom prst="rect">
            <a:avLst/>
          </a:prstGeom>
          <a:noFill/>
        </p:spPr>
        <p:txBody>
          <a:bodyPr wrap="square" rtlCol="0">
            <a:spAutoFit/>
          </a:bodyPr>
          <a:lstStyle/>
          <a:p>
            <a:pPr algn="ctr"/>
            <a:r>
              <a:rPr kumimoji="0" lang="en-US" sz="2400" b="1" i="0" u="none" strike="noStrike" kern="1200" cap="all" spc="0" normalizeH="0" baseline="0" noProof="0" dirty="0">
                <a:ln>
                  <a:noFill/>
                </a:ln>
                <a:solidFill>
                  <a:srgbClr val="ACD433"/>
                </a:solidFill>
                <a:effectLst/>
                <a:uLnTx/>
                <a:uFillTx/>
                <a:latin typeface="Century Gothic" panose="020B0502020202020204"/>
                <a:ea typeface="+mj-ea"/>
                <a:cs typeface="+mj-cs"/>
              </a:rPr>
              <a:t>Innovative project delivery (IPD)</a:t>
            </a:r>
            <a:endParaRPr lang="en-US" b="1" dirty="0"/>
          </a:p>
        </p:txBody>
      </p:sp>
    </p:spTree>
    <p:extLst>
      <p:ext uri="{BB962C8B-B14F-4D97-AF65-F5344CB8AC3E}">
        <p14:creationId xmlns:p14="http://schemas.microsoft.com/office/powerpoint/2010/main" val="4134953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1E257-36D9-AA20-CA93-1E75D5580534}"/>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DFC6B9D9-9289-9E43-5E82-2089E2B1CBA1}"/>
              </a:ext>
            </a:extLst>
          </p:cNvPr>
          <p:cNvPicPr>
            <a:picLocks noChangeAspect="1"/>
          </p:cNvPicPr>
          <p:nvPr/>
        </p:nvPicPr>
        <p:blipFill rotWithShape="1">
          <a:blip r:embed="rId3">
            <a:duotone>
              <a:prstClr val="black"/>
              <a:schemeClr val="accent5">
                <a:tint val="45000"/>
                <a:satMod val="400000"/>
              </a:schemeClr>
            </a:duotone>
            <a:alphaModFix amt="8000"/>
          </a:blip>
          <a:srcRect t="23391" r="9091"/>
          <a:stretch/>
        </p:blipFill>
        <p:spPr>
          <a:xfrm>
            <a:off x="162570" y="-38911"/>
            <a:ext cx="12191980" cy="6857990"/>
          </a:xfrm>
          <a:prstGeom prst="rect">
            <a:avLst/>
          </a:prstGeom>
        </p:spPr>
      </p:pic>
      <p:sp>
        <p:nvSpPr>
          <p:cNvPr id="20" name="Rectangle 19">
            <a:extLst>
              <a:ext uri="{FF2B5EF4-FFF2-40B4-BE49-F238E27FC236}">
                <a16:creationId xmlns:a16="http://schemas.microsoft.com/office/drawing/2014/main" id="{78825F2A-E406-8914-648E-238DD6BBCD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D6CFC730-D29D-7206-9669-E06D3DA98529}"/>
              </a:ext>
            </a:extLst>
          </p:cNvPr>
          <p:cNvSpPr>
            <a:spLocks noGrp="1"/>
          </p:cNvSpPr>
          <p:nvPr>
            <p:ph type="ctrTitle"/>
          </p:nvPr>
        </p:nvSpPr>
        <p:spPr>
          <a:xfrm>
            <a:off x="1154955" y="415830"/>
            <a:ext cx="8051919" cy="1565370"/>
          </a:xfrm>
        </p:spPr>
        <p:txBody>
          <a:bodyPr/>
          <a:lstStyle/>
          <a:p>
            <a:r>
              <a:rPr lang="en-US" dirty="0"/>
              <a:t>SUMMARY</a:t>
            </a:r>
          </a:p>
        </p:txBody>
      </p:sp>
      <p:sp>
        <p:nvSpPr>
          <p:cNvPr id="8" name="Subtitle 7">
            <a:extLst>
              <a:ext uri="{FF2B5EF4-FFF2-40B4-BE49-F238E27FC236}">
                <a16:creationId xmlns:a16="http://schemas.microsoft.com/office/drawing/2014/main" id="{AD3A9CAF-DC86-B9DC-52C1-6E7A31BF42E2}"/>
              </a:ext>
            </a:extLst>
          </p:cNvPr>
          <p:cNvSpPr>
            <a:spLocks noGrp="1"/>
          </p:cNvSpPr>
          <p:nvPr>
            <p:ph type="subTitle" idx="1"/>
          </p:nvPr>
        </p:nvSpPr>
        <p:spPr>
          <a:xfrm>
            <a:off x="637309" y="1981200"/>
            <a:ext cx="10486303" cy="4333875"/>
          </a:xfrm>
        </p:spPr>
        <p:txBody>
          <a:bodyPr>
            <a:normAutofit/>
          </a:bodyPr>
          <a:lstStyle/>
          <a:p>
            <a:pPr marL="342900" indent="-342900">
              <a:buFont typeface="Arial" panose="020B0604020202020204" pitchFamily="34" charset="0"/>
              <a:buChar char="•"/>
            </a:pPr>
            <a:r>
              <a:rPr lang="en-US" sz="3200" dirty="0">
                <a:solidFill>
                  <a:schemeClr val="tx1"/>
                </a:solidFill>
              </a:rPr>
              <a:t>What is IDOT</a:t>
            </a:r>
          </a:p>
          <a:p>
            <a:pPr marL="342900" indent="-342900">
              <a:buFont typeface="Arial" panose="020B0604020202020204" pitchFamily="34" charset="0"/>
              <a:buChar char="•"/>
            </a:pPr>
            <a:r>
              <a:rPr lang="en-US" sz="3200" dirty="0">
                <a:solidFill>
                  <a:schemeClr val="tx1"/>
                </a:solidFill>
              </a:rPr>
              <a:t>REGION 5 Organizational structure/overview</a:t>
            </a:r>
          </a:p>
          <a:p>
            <a:pPr marL="342900" indent="-342900">
              <a:buFont typeface="Arial" panose="020B0604020202020204" pitchFamily="34" charset="0"/>
              <a:buChar char="•"/>
            </a:pPr>
            <a:r>
              <a:rPr lang="en-US" sz="3200" dirty="0">
                <a:solidFill>
                  <a:schemeClr val="tx1"/>
                </a:solidFill>
              </a:rPr>
              <a:t>Projects under construction</a:t>
            </a:r>
          </a:p>
          <a:p>
            <a:pPr marL="342900" indent="-342900">
              <a:buFont typeface="Arial" panose="020B0604020202020204" pitchFamily="34" charset="0"/>
              <a:buChar char="•"/>
            </a:pPr>
            <a:r>
              <a:rPr lang="en-US" sz="3200" dirty="0">
                <a:solidFill>
                  <a:schemeClr val="tx1"/>
                </a:solidFill>
              </a:rPr>
              <a:t>multi-year program/upcoming projects</a:t>
            </a:r>
          </a:p>
          <a:p>
            <a:pPr marL="342900" indent="-342900">
              <a:buFont typeface="Arial" panose="020B0604020202020204" pitchFamily="34" charset="0"/>
              <a:buChar char="•"/>
            </a:pPr>
            <a:r>
              <a:rPr lang="en-US" sz="3200" dirty="0">
                <a:solidFill>
                  <a:schemeClr val="tx1"/>
                </a:solidFill>
              </a:rPr>
              <a:t>Working with idot – engineering / land acquisition / construction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14" name="TextBox 13">
            <a:extLst>
              <a:ext uri="{FF2B5EF4-FFF2-40B4-BE49-F238E27FC236}">
                <a16:creationId xmlns:a16="http://schemas.microsoft.com/office/drawing/2014/main" id="{DC77213F-DB5A-4904-5FAE-A4CB2823BAE3}"/>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1299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6D363037-1741-4470-A023-883E2FFD5840}"/>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Title 11">
            <a:extLst>
              <a:ext uri="{FF2B5EF4-FFF2-40B4-BE49-F238E27FC236}">
                <a16:creationId xmlns:a16="http://schemas.microsoft.com/office/drawing/2014/main" id="{970C361B-D32E-42E0-A41E-86C3D9AC886F}"/>
              </a:ext>
            </a:extLst>
          </p:cNvPr>
          <p:cNvSpPr>
            <a:spLocks noGrp="1"/>
          </p:cNvSpPr>
          <p:nvPr>
            <p:ph type="ctrTitle"/>
          </p:nvPr>
        </p:nvSpPr>
        <p:spPr>
          <a:xfrm>
            <a:off x="1154955" y="1447800"/>
            <a:ext cx="8825658" cy="3329581"/>
          </a:xfrm>
        </p:spPr>
        <p:txBody>
          <a:bodyPr>
            <a:normAutofit/>
          </a:bodyPr>
          <a:lstStyle/>
          <a:p>
            <a:r>
              <a:rPr lang="en-US" sz="8000" dirty="0"/>
              <a:t>Questions?</a:t>
            </a:r>
            <a:br>
              <a:rPr lang="en-US" dirty="0"/>
            </a:br>
            <a:endParaRPr lang="ru-RU" dirty="0"/>
          </a:p>
        </p:txBody>
      </p:sp>
      <p:sp>
        <p:nvSpPr>
          <p:cNvPr id="57" name="Rectangle 56">
            <a:extLst>
              <a:ext uri="{FF2B5EF4-FFF2-40B4-BE49-F238E27FC236}">
                <a16:creationId xmlns:a16="http://schemas.microsoft.com/office/drawing/2014/main" id="{318E9D62-7BA3-4D5E-8915-0D0E8661E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3" name="TextBox 2">
            <a:extLst>
              <a:ext uri="{FF2B5EF4-FFF2-40B4-BE49-F238E27FC236}">
                <a16:creationId xmlns:a16="http://schemas.microsoft.com/office/drawing/2014/main" id="{89C12575-CE73-C74B-F946-A5FD2475F566}"/>
              </a:ext>
            </a:extLst>
          </p:cNvPr>
          <p:cNvSpPr txBox="1"/>
          <p:nvPr/>
        </p:nvSpPr>
        <p:spPr>
          <a:xfrm>
            <a:off x="1518203" y="4121571"/>
            <a:ext cx="6177168" cy="1938992"/>
          </a:xfrm>
          <a:prstGeom prst="rect">
            <a:avLst/>
          </a:prstGeom>
          <a:noFill/>
        </p:spPr>
        <p:txBody>
          <a:bodyPr wrap="square">
            <a:spAutoFit/>
          </a:bodyPr>
          <a:lstStyle/>
          <a:p>
            <a:r>
              <a:rPr lang="en-US" sz="2400" b="1" dirty="0"/>
              <a:t>REBECCA THARP, PE, SE</a:t>
            </a:r>
          </a:p>
          <a:p>
            <a:r>
              <a:rPr lang="en-US" sz="2400" b="1" dirty="0"/>
              <a:t>ASSISTANT REGION FIVE ENGINEER</a:t>
            </a:r>
          </a:p>
          <a:p>
            <a:endParaRPr lang="en-US" sz="2400" b="1" dirty="0"/>
          </a:p>
          <a:p>
            <a:r>
              <a:rPr lang="en-US" sz="2400" b="1" dirty="0"/>
              <a:t>REBECCA.THARP@ILLINOIS.GOV</a:t>
            </a:r>
          </a:p>
          <a:p>
            <a:r>
              <a:rPr lang="en-US" sz="2400" b="1" dirty="0"/>
              <a:t>(618) 346-3330</a:t>
            </a:r>
          </a:p>
        </p:txBody>
      </p:sp>
    </p:spTree>
    <p:extLst>
      <p:ext uri="{BB962C8B-B14F-4D97-AF65-F5344CB8AC3E}">
        <p14:creationId xmlns:p14="http://schemas.microsoft.com/office/powerpoint/2010/main" val="5107679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B4F216F1-275D-745B-FF65-C2DDEE00D8EC}"/>
            </a:ext>
          </a:extLst>
        </p:cNvPr>
        <p:cNvGrpSpPr/>
        <p:nvPr/>
      </p:nvGrpSpPr>
      <p:grpSpPr>
        <a:xfrm>
          <a:off x="0" y="0"/>
          <a:ext cx="0" cy="0"/>
          <a:chOff x="0" y="0"/>
          <a:chExt cx="0" cy="0"/>
        </a:xfrm>
      </p:grpSpPr>
      <p:pic>
        <p:nvPicPr>
          <p:cNvPr id="15" name="Picture 14" descr="abstract design">
            <a:extLst>
              <a:ext uri="{FF2B5EF4-FFF2-40B4-BE49-F238E27FC236}">
                <a16:creationId xmlns:a16="http://schemas.microsoft.com/office/drawing/2014/main" id="{784EC3E2-701D-FE2C-A2DC-C7871ACE33E3}"/>
              </a:ext>
            </a:extLst>
          </p:cNvPr>
          <p:cNvPicPr>
            <a:picLocks noChangeAspect="1"/>
          </p:cNvPicPr>
          <p:nvPr/>
        </p:nvPicPr>
        <p:blipFill rotWithShape="1">
          <a:blip r:embed="rId4">
            <a:duotone>
              <a:prstClr val="black"/>
              <a:schemeClr val="accent5">
                <a:tint val="45000"/>
                <a:satMod val="400000"/>
              </a:schemeClr>
            </a:duotone>
            <a:alphaModFix amt="25000"/>
          </a:blip>
          <a:srcRect t="18308" r="6818" b="2872"/>
          <a:stretch/>
        </p:blipFill>
        <p:spPr>
          <a:xfrm flipH="1">
            <a:off x="20" y="10"/>
            <a:ext cx="12191980" cy="6857990"/>
          </a:xfrm>
          <a:prstGeom prst="rect">
            <a:avLst/>
          </a:prstGeom>
        </p:spPr>
      </p:pic>
      <p:sp>
        <p:nvSpPr>
          <p:cNvPr id="12" name="Title 11">
            <a:extLst>
              <a:ext uri="{FF2B5EF4-FFF2-40B4-BE49-F238E27FC236}">
                <a16:creationId xmlns:a16="http://schemas.microsoft.com/office/drawing/2014/main" id="{8809FC45-DDFC-DFEA-1DDF-BCFCE26CE6E6}"/>
              </a:ext>
            </a:extLst>
          </p:cNvPr>
          <p:cNvSpPr>
            <a:spLocks noGrp="1"/>
          </p:cNvSpPr>
          <p:nvPr>
            <p:ph type="ctrTitle"/>
          </p:nvPr>
        </p:nvSpPr>
        <p:spPr>
          <a:xfrm>
            <a:off x="1154955" y="1447800"/>
            <a:ext cx="8825658" cy="3329581"/>
          </a:xfrm>
        </p:spPr>
        <p:txBody>
          <a:bodyPr>
            <a:normAutofit/>
          </a:bodyPr>
          <a:lstStyle/>
          <a:p>
            <a:r>
              <a:rPr lang="en-US" dirty="0"/>
              <a:t>Thank You!</a:t>
            </a:r>
            <a:endParaRPr lang="ru-RU"/>
          </a:p>
        </p:txBody>
      </p:sp>
      <p:sp>
        <p:nvSpPr>
          <p:cNvPr id="57" name="Rectangle 56">
            <a:extLst>
              <a:ext uri="{FF2B5EF4-FFF2-40B4-BE49-F238E27FC236}">
                <a16:creationId xmlns:a16="http://schemas.microsoft.com/office/drawing/2014/main" id="{EC36F0E6-D3CC-F61E-EC3A-BAE2F8FDB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59678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2FCB0700-470B-1DB0-2EB7-4205E26267A9}"/>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1847AEAD-407E-132C-8E89-F23839D2EC81}"/>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0" y="10"/>
            <a:ext cx="12192000" cy="6857990"/>
          </a:xfrm>
          <a:prstGeom prst="rect">
            <a:avLst/>
          </a:prstGeom>
        </p:spPr>
      </p:pic>
      <p:sp>
        <p:nvSpPr>
          <p:cNvPr id="20" name="Rectangle 19">
            <a:extLst>
              <a:ext uri="{FF2B5EF4-FFF2-40B4-BE49-F238E27FC236}">
                <a16:creationId xmlns:a16="http://schemas.microsoft.com/office/drawing/2014/main" id="{E82FAAB1-4183-C656-31E4-114D925497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EF2C2C4F-2712-9A81-F3E8-0C2F75B097D8}"/>
              </a:ext>
            </a:extLst>
          </p:cNvPr>
          <p:cNvSpPr>
            <a:spLocks noGrp="1"/>
          </p:cNvSpPr>
          <p:nvPr>
            <p:ph type="ctrTitle"/>
          </p:nvPr>
        </p:nvSpPr>
        <p:spPr>
          <a:xfrm>
            <a:off x="436465" y="-65144"/>
            <a:ext cx="9015413" cy="1422699"/>
          </a:xfrm>
        </p:spPr>
        <p:txBody>
          <a:bodyPr/>
          <a:lstStyle/>
          <a:p>
            <a:r>
              <a:rPr lang="en-US" sz="6600" dirty="0"/>
              <a:t>BRC Final Report</a:t>
            </a:r>
          </a:p>
        </p:txBody>
      </p:sp>
      <p:sp>
        <p:nvSpPr>
          <p:cNvPr id="8" name="Subtitle 7">
            <a:extLst>
              <a:ext uri="{FF2B5EF4-FFF2-40B4-BE49-F238E27FC236}">
                <a16:creationId xmlns:a16="http://schemas.microsoft.com/office/drawing/2014/main" id="{DE5A81FA-C1F5-53BC-9363-41A37D280213}"/>
              </a:ext>
            </a:extLst>
          </p:cNvPr>
          <p:cNvSpPr>
            <a:spLocks noGrp="1"/>
          </p:cNvSpPr>
          <p:nvPr>
            <p:ph type="subTitle" idx="1"/>
          </p:nvPr>
        </p:nvSpPr>
        <p:spPr>
          <a:xfrm>
            <a:off x="386901" y="1773383"/>
            <a:ext cx="8871527" cy="4668789"/>
          </a:xfrm>
        </p:spPr>
        <p:txBody>
          <a:bodyPr>
            <a:normAutofit/>
          </a:bodyPr>
          <a:lstStyle/>
          <a:p>
            <a:r>
              <a:rPr lang="en-US" sz="4000" cap="none" dirty="0"/>
              <a:t>5 OVERARCHING OBJECTIVES</a:t>
            </a:r>
          </a:p>
          <a:p>
            <a:pPr marL="800100" lvl="1" indent="-342900" algn="l">
              <a:buFont typeface="Arial" panose="020B0604020202020204" pitchFamily="34" charset="0"/>
              <a:buChar char="•"/>
            </a:pPr>
            <a:r>
              <a:rPr lang="en-US" sz="3600" dirty="0"/>
              <a:t>Accelerate Project Delivery</a:t>
            </a:r>
          </a:p>
          <a:p>
            <a:pPr marL="800100" lvl="1" indent="-342900" algn="l">
              <a:buFont typeface="Arial" panose="020B0604020202020204" pitchFamily="34" charset="0"/>
              <a:buChar char="•"/>
            </a:pPr>
            <a:r>
              <a:rPr lang="en-US" sz="3600" cap="none" dirty="0"/>
              <a:t>Expand Workforce Capacity</a:t>
            </a:r>
          </a:p>
          <a:p>
            <a:pPr marL="800100" lvl="1" indent="-342900" algn="l">
              <a:buFont typeface="Arial" panose="020B0604020202020204" pitchFamily="34" charset="0"/>
              <a:buChar char="•"/>
            </a:pPr>
            <a:r>
              <a:rPr lang="en-US" sz="3600" cap="none" dirty="0"/>
              <a:t>Maximize The Value of Investments</a:t>
            </a:r>
          </a:p>
          <a:p>
            <a:pPr marL="800100" lvl="1" indent="-342900" algn="l">
              <a:buFont typeface="Arial" panose="020B0604020202020204" pitchFamily="34" charset="0"/>
              <a:buChar char="•"/>
            </a:pPr>
            <a:r>
              <a:rPr lang="en-US" sz="3600" cap="none" dirty="0"/>
              <a:t>Drive Sustainable Outcomes</a:t>
            </a:r>
          </a:p>
          <a:p>
            <a:pPr marL="800100" lvl="1" indent="-342900" algn="l">
              <a:buFont typeface="Arial" panose="020B0604020202020204" pitchFamily="34" charset="0"/>
              <a:buChar char="•"/>
            </a:pPr>
            <a:r>
              <a:rPr lang="en-US" sz="3600" cap="none" dirty="0"/>
              <a:t>Secure Adequate Funding</a:t>
            </a:r>
            <a:endParaRPr lang="en-US" sz="4000" cap="none" dirty="0"/>
          </a:p>
        </p:txBody>
      </p:sp>
      <p:sp>
        <p:nvSpPr>
          <p:cNvPr id="14" name="TextBox 13">
            <a:extLst>
              <a:ext uri="{FF2B5EF4-FFF2-40B4-BE49-F238E27FC236}">
                <a16:creationId xmlns:a16="http://schemas.microsoft.com/office/drawing/2014/main" id="{18DFDF8D-7E9A-1B05-E65A-7CABD2762898}"/>
              </a:ext>
            </a:extLst>
          </p:cNvPr>
          <p:cNvSpPr txBox="1"/>
          <p:nvPr/>
        </p:nvSpPr>
        <p:spPr>
          <a:xfrm>
            <a:off x="1274323" y="6108970"/>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66982721-FC06-40BC-C443-48C733F2C38B}"/>
              </a:ext>
            </a:extLst>
          </p:cNvPr>
          <p:cNvPicPr>
            <a:picLocks noChangeAspect="1"/>
          </p:cNvPicPr>
          <p:nvPr/>
        </p:nvPicPr>
        <p:blipFill>
          <a:blip r:embed="rId5"/>
          <a:stretch>
            <a:fillRect/>
          </a:stretch>
        </p:blipFill>
        <p:spPr>
          <a:xfrm>
            <a:off x="9534332" y="2983379"/>
            <a:ext cx="2270767" cy="2263248"/>
          </a:xfrm>
          <a:prstGeom prst="rect">
            <a:avLst/>
          </a:prstGeom>
        </p:spPr>
      </p:pic>
      <p:sp>
        <p:nvSpPr>
          <p:cNvPr id="7" name="TextBox 6">
            <a:extLst>
              <a:ext uri="{FF2B5EF4-FFF2-40B4-BE49-F238E27FC236}">
                <a16:creationId xmlns:a16="http://schemas.microsoft.com/office/drawing/2014/main" id="{ADA9A0E7-DA77-7214-D6BA-A0369FF71128}"/>
              </a:ext>
            </a:extLst>
          </p:cNvPr>
          <p:cNvSpPr txBox="1"/>
          <p:nvPr/>
        </p:nvSpPr>
        <p:spPr>
          <a:xfrm>
            <a:off x="9025217" y="5444574"/>
            <a:ext cx="3089046" cy="1015663"/>
          </a:xfrm>
          <a:prstGeom prst="rect">
            <a:avLst/>
          </a:prstGeom>
          <a:noFill/>
        </p:spPr>
        <p:txBody>
          <a:bodyPr wrap="square">
            <a:spAutoFit/>
          </a:bodyPr>
          <a:lstStyle/>
          <a:p>
            <a:pPr algn="ctr"/>
            <a:r>
              <a:rPr lang="en-US" sz="1200" dirty="0"/>
              <a:t>https://idot.illinois.gov/programs-and-projects/multimodal-transportation/blue-ribbon-commission-on-transportation-infrastructure.html</a:t>
            </a:r>
          </a:p>
        </p:txBody>
      </p:sp>
      <p:sp>
        <p:nvSpPr>
          <p:cNvPr id="12" name="Arrow: Down 11">
            <a:extLst>
              <a:ext uri="{FF2B5EF4-FFF2-40B4-BE49-F238E27FC236}">
                <a16:creationId xmlns:a16="http://schemas.microsoft.com/office/drawing/2014/main" id="{4AB8598D-697E-9B91-A6B4-27D277BC643E}"/>
              </a:ext>
            </a:extLst>
          </p:cNvPr>
          <p:cNvSpPr/>
          <p:nvPr/>
        </p:nvSpPr>
        <p:spPr>
          <a:xfrm rot="18385442">
            <a:off x="8577210" y="197337"/>
            <a:ext cx="484632" cy="316975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C23EAD3-0891-7EB9-5B4A-75587397E833}"/>
              </a:ext>
            </a:extLst>
          </p:cNvPr>
          <p:cNvSpPr txBox="1"/>
          <p:nvPr/>
        </p:nvSpPr>
        <p:spPr>
          <a:xfrm>
            <a:off x="10136851" y="2124647"/>
            <a:ext cx="1065727" cy="892552"/>
          </a:xfrm>
          <a:prstGeom prst="rect">
            <a:avLst/>
          </a:prstGeom>
          <a:noFill/>
        </p:spPr>
        <p:txBody>
          <a:bodyPr wrap="square" rtlCol="0">
            <a:spAutoFit/>
          </a:bodyPr>
          <a:lstStyle/>
          <a:p>
            <a:pPr algn="ctr"/>
            <a:r>
              <a:rPr lang="en-US" sz="2400" b="1" dirty="0"/>
              <a:t>SCAN </a:t>
            </a:r>
          </a:p>
          <a:p>
            <a:pPr algn="ctr"/>
            <a:r>
              <a:rPr lang="en-US" sz="2800" b="1" dirty="0"/>
              <a:t>ME!</a:t>
            </a:r>
          </a:p>
        </p:txBody>
      </p:sp>
    </p:spTree>
    <p:extLst>
      <p:ext uri="{BB962C8B-B14F-4D97-AF65-F5344CB8AC3E}">
        <p14:creationId xmlns:p14="http://schemas.microsoft.com/office/powerpoint/2010/main" val="2244885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A71B6-DA0A-1298-49A0-42AE1418F00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B3530D-5F70-B6CF-5B64-75AA8B5058A3}"/>
              </a:ext>
            </a:extLst>
          </p:cNvPr>
          <p:cNvSpPr>
            <a:spLocks noGrp="1"/>
          </p:cNvSpPr>
          <p:nvPr>
            <p:ph type="title"/>
          </p:nvPr>
        </p:nvSpPr>
        <p:spPr>
          <a:xfrm>
            <a:off x="562286" y="950063"/>
            <a:ext cx="8761413" cy="706964"/>
          </a:xfrm>
        </p:spPr>
        <p:txBody>
          <a:bodyPr/>
          <a:lstStyle/>
          <a:p>
            <a:r>
              <a:rPr lang="en-US" sz="7200" dirty="0"/>
              <a:t>Region 5 Overview</a:t>
            </a:r>
          </a:p>
        </p:txBody>
      </p:sp>
      <p:sp>
        <p:nvSpPr>
          <p:cNvPr id="13" name="Subtitle 7">
            <a:extLst>
              <a:ext uri="{FF2B5EF4-FFF2-40B4-BE49-F238E27FC236}">
                <a16:creationId xmlns:a16="http://schemas.microsoft.com/office/drawing/2014/main" id="{18A65C86-8E55-448A-7D10-64E8AA0CA462}"/>
              </a:ext>
            </a:extLst>
          </p:cNvPr>
          <p:cNvSpPr txBox="1">
            <a:spLocks/>
          </p:cNvSpPr>
          <p:nvPr/>
        </p:nvSpPr>
        <p:spPr>
          <a:xfrm>
            <a:off x="254000" y="2235199"/>
            <a:ext cx="8940800" cy="4224868"/>
          </a:xfrm>
          <a:prstGeom prst="rect">
            <a:avLst/>
          </a:prstGeom>
        </p:spPr>
        <p:txBody>
          <a:bodyPr vert="horz" lIns="91440" tIns="45720" rIns="91440" bIns="45720" rtlCol="0" anchor="b">
            <a:normAutofit fontScale="550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2400" b="0" i="0" kern="1200">
                <a:solidFill>
                  <a:schemeClr val="accent1"/>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2000" b="1" i="0" kern="1200">
                <a:solidFill>
                  <a:schemeClr val="tx1">
                    <a:lumMod val="75000"/>
                    <a:lumOff val="2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800" b="1" i="0" kern="1200">
                <a:solidFill>
                  <a:schemeClr val="tx1">
                    <a:lumMod val="75000"/>
                    <a:lumOff val="2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600" b="1" i="0" kern="1200">
                <a:solidFill>
                  <a:schemeClr val="tx1">
                    <a:lumMod val="75000"/>
                    <a:lumOff val="25000"/>
                  </a:schemeClr>
                </a:solidFill>
                <a:latin typeface="+mn-lt"/>
                <a:ea typeface="+mn-ea"/>
                <a:cs typeface="+mn-cs"/>
              </a:defRPr>
            </a:lvl9pPr>
          </a:lstStyle>
          <a:p>
            <a:r>
              <a:rPr lang="en-US" sz="3500" b="1" dirty="0">
                <a:solidFill>
                  <a:schemeClr val="accent3"/>
                </a:solidFill>
              </a:rPr>
              <a:t>District 8</a:t>
            </a:r>
            <a:r>
              <a:rPr lang="en-US" sz="3500" dirty="0">
                <a:solidFill>
                  <a:schemeClr val="accent3"/>
                </a:solidFill>
              </a:rPr>
              <a:t>: </a:t>
            </a:r>
          </a:p>
          <a:p>
            <a:pPr marL="457200" indent="-457200">
              <a:buClr>
                <a:schemeClr val="accent3"/>
              </a:buClr>
              <a:buFont typeface="Wingdings" panose="05000000000000000000" pitchFamily="2" charset="2"/>
              <a:buChar char="v"/>
            </a:pPr>
            <a:r>
              <a:rPr lang="en-US" sz="3500" b="1" dirty="0">
                <a:solidFill>
                  <a:schemeClr val="accent3"/>
                </a:solidFill>
              </a:rPr>
              <a:t>11 COUNTIES</a:t>
            </a:r>
          </a:p>
          <a:p>
            <a:pPr marL="457200" indent="-457200">
              <a:buClr>
                <a:schemeClr val="accent3"/>
              </a:buClr>
              <a:buFont typeface="Wingdings" panose="05000000000000000000" pitchFamily="2" charset="2"/>
              <a:buChar char="v"/>
            </a:pPr>
            <a:r>
              <a:rPr lang="en-US" sz="3500" b="1" dirty="0">
                <a:solidFill>
                  <a:schemeClr val="accent3"/>
                </a:solidFill>
              </a:rPr>
              <a:t>3,819 Lane Miles (State Only) / 13,677 Total Lane Miles (State + Local)</a:t>
            </a:r>
          </a:p>
          <a:p>
            <a:pPr marL="457200" indent="-457200">
              <a:buClr>
                <a:schemeClr val="accent3"/>
              </a:buClr>
              <a:buFont typeface="Wingdings" panose="05000000000000000000" pitchFamily="2" charset="2"/>
              <a:buChar char="v"/>
            </a:pPr>
            <a:r>
              <a:rPr lang="en-US" sz="3500" b="1" dirty="0">
                <a:solidFill>
                  <a:schemeClr val="accent3"/>
                </a:solidFill>
              </a:rPr>
              <a:t>1,014 Bridges (State Only) / 2,523 Total Bridges (State + Local)</a:t>
            </a:r>
          </a:p>
          <a:p>
            <a:pPr marL="457200" indent="-457200">
              <a:buClr>
                <a:schemeClr val="accent3"/>
              </a:buClr>
              <a:buFont typeface="Wingdings" panose="05000000000000000000" pitchFamily="2" charset="2"/>
              <a:buChar char="v"/>
            </a:pPr>
            <a:r>
              <a:rPr lang="en-US" sz="3500" b="1" dirty="0">
                <a:solidFill>
                  <a:schemeClr val="accent3"/>
                </a:solidFill>
              </a:rPr>
              <a:t>Collinsville Office</a:t>
            </a:r>
          </a:p>
          <a:p>
            <a:endParaRPr lang="en-US" sz="3500" dirty="0">
              <a:solidFill>
                <a:schemeClr val="tx1"/>
              </a:solidFill>
            </a:endParaRPr>
          </a:p>
          <a:p>
            <a:r>
              <a:rPr lang="en-US" sz="3500" b="1" dirty="0"/>
              <a:t>District 9</a:t>
            </a:r>
            <a:r>
              <a:rPr lang="en-US" sz="3500" dirty="0"/>
              <a:t>: </a:t>
            </a:r>
          </a:p>
          <a:p>
            <a:pPr marL="457200" indent="-457200">
              <a:buFont typeface="Wingdings" panose="05000000000000000000" pitchFamily="2" charset="2"/>
              <a:buChar char="v"/>
            </a:pPr>
            <a:r>
              <a:rPr lang="en-US" sz="3500" b="1" dirty="0"/>
              <a:t>16 Counties</a:t>
            </a:r>
          </a:p>
          <a:p>
            <a:pPr marL="457200" indent="-457200">
              <a:buFont typeface="Wingdings" panose="05000000000000000000" pitchFamily="2" charset="2"/>
              <a:buChar char="v"/>
            </a:pPr>
            <a:r>
              <a:rPr lang="en-US" sz="3500" b="1" dirty="0"/>
              <a:t>3,101 Lane Miles (State Only) / 12,581 Total Lane Miles (State + Local)</a:t>
            </a:r>
          </a:p>
          <a:p>
            <a:pPr marL="457200" indent="-457200">
              <a:buFont typeface="Wingdings" panose="05000000000000000000" pitchFamily="2" charset="2"/>
              <a:buChar char="v"/>
            </a:pPr>
            <a:r>
              <a:rPr lang="en-US" sz="3500" b="1" dirty="0"/>
              <a:t>764 Bridges (State Only) / 2,554 Total Bridges (State + Local)</a:t>
            </a:r>
          </a:p>
          <a:p>
            <a:pPr marL="457200" indent="-457200">
              <a:buFont typeface="Wingdings" panose="05000000000000000000" pitchFamily="2" charset="2"/>
              <a:buChar char="v"/>
            </a:pPr>
            <a:r>
              <a:rPr lang="en-US" sz="3500" b="1" dirty="0"/>
              <a:t>Carbondale Office</a:t>
            </a:r>
          </a:p>
          <a:p>
            <a:endParaRPr lang="en-US" sz="2800" dirty="0">
              <a:solidFill>
                <a:schemeClr val="tx1"/>
              </a:solidFill>
            </a:endParaRPr>
          </a:p>
        </p:txBody>
      </p:sp>
      <p:pic>
        <p:nvPicPr>
          <p:cNvPr id="16" name="Picture 2" descr="Region Map with County Numbers">
            <a:extLst>
              <a:ext uri="{FF2B5EF4-FFF2-40B4-BE49-F238E27FC236}">
                <a16:creationId xmlns:a16="http://schemas.microsoft.com/office/drawing/2014/main" id="{88B923F7-56FB-C631-D404-82BA68AB3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1904" y="1303545"/>
            <a:ext cx="3150096" cy="5554455"/>
          </a:xfrm>
          <a:prstGeom prst="rect">
            <a:avLst/>
          </a:prstGeom>
          <a:noFill/>
          <a:effectLst>
            <a:outerShdw blurRad="50800" dist="38100" dir="2700000" algn="tl" rotWithShape="0">
              <a:prstClr val="black">
                <a:alpha val="40000"/>
              </a:prstClr>
            </a:outerShdw>
          </a:effectLst>
          <a:scene3d>
            <a:camera prst="obliqueTopRight"/>
            <a:lightRig rig="threePt" dir="t"/>
          </a:scene3d>
          <a:sp3d>
            <a:bevelT w="114300" prst="hardEdge"/>
          </a:sp3d>
          <a:extLst>
            <a:ext uri="{909E8E84-426E-40DD-AFC4-6F175D3DCCD1}">
              <a14:hiddenFill xmlns:a14="http://schemas.microsoft.com/office/drawing/2010/main">
                <a:solidFill>
                  <a:srgbClr val="FFFFFF"/>
                </a:solidFill>
              </a14:hiddenFill>
            </a:ext>
          </a:extLst>
        </p:spPr>
      </p:pic>
      <p:sp>
        <p:nvSpPr>
          <p:cNvPr id="17" name="Freeform: Shape 16">
            <a:extLst>
              <a:ext uri="{FF2B5EF4-FFF2-40B4-BE49-F238E27FC236}">
                <a16:creationId xmlns:a16="http://schemas.microsoft.com/office/drawing/2014/main" id="{2397F3DE-71D4-7AED-EAD3-5C6A8678454C}"/>
              </a:ext>
            </a:extLst>
          </p:cNvPr>
          <p:cNvSpPr/>
          <p:nvPr/>
        </p:nvSpPr>
        <p:spPr>
          <a:xfrm>
            <a:off x="9506795" y="4284130"/>
            <a:ext cx="1727414" cy="1732496"/>
          </a:xfrm>
          <a:custGeom>
            <a:avLst/>
            <a:gdLst>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06550 w 2146300"/>
              <a:gd name="connsiteY8" fmla="*/ 5905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5905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46300"/>
              <a:gd name="connsiteY0" fmla="*/ 133350 h 2063750"/>
              <a:gd name="connsiteX1" fmla="*/ 311150 w 2146300"/>
              <a:gd name="connsiteY1" fmla="*/ 146050 h 2063750"/>
              <a:gd name="connsiteX2" fmla="*/ 323850 w 2146300"/>
              <a:gd name="connsiteY2" fmla="*/ 57150 h 2063750"/>
              <a:gd name="connsiteX3" fmla="*/ 349250 w 2146300"/>
              <a:gd name="connsiteY3" fmla="*/ 6350 h 2063750"/>
              <a:gd name="connsiteX4" fmla="*/ 755650 w 2146300"/>
              <a:gd name="connsiteY4" fmla="*/ 0 h 2063750"/>
              <a:gd name="connsiteX5" fmla="*/ 762000 w 2146300"/>
              <a:gd name="connsiteY5" fmla="*/ 635000 h 2063750"/>
              <a:gd name="connsiteX6" fmla="*/ 1289050 w 2146300"/>
              <a:gd name="connsiteY6" fmla="*/ 641350 h 2063750"/>
              <a:gd name="connsiteX7" fmla="*/ 1289050 w 2146300"/>
              <a:gd name="connsiteY7" fmla="*/ 615950 h 2063750"/>
              <a:gd name="connsiteX8" fmla="*/ 1625600 w 2146300"/>
              <a:gd name="connsiteY8" fmla="*/ 615950 h 2063750"/>
              <a:gd name="connsiteX9" fmla="*/ 1612900 w 2146300"/>
              <a:gd name="connsiteY9" fmla="*/ 939800 h 2063750"/>
              <a:gd name="connsiteX10" fmla="*/ 1720850 w 2146300"/>
              <a:gd name="connsiteY10" fmla="*/ 946150 h 2063750"/>
              <a:gd name="connsiteX11" fmla="*/ 1727200 w 2146300"/>
              <a:gd name="connsiteY11" fmla="*/ 850900 h 2063750"/>
              <a:gd name="connsiteX12" fmla="*/ 2139950 w 2146300"/>
              <a:gd name="connsiteY12" fmla="*/ 825500 h 2063750"/>
              <a:gd name="connsiteX13" fmla="*/ 2146300 w 2146300"/>
              <a:gd name="connsiteY13" fmla="*/ 1257300 h 2063750"/>
              <a:gd name="connsiteX14" fmla="*/ 1727200 w 2146300"/>
              <a:gd name="connsiteY14" fmla="*/ 1282700 h 2063750"/>
              <a:gd name="connsiteX15" fmla="*/ 1720850 w 2146300"/>
              <a:gd name="connsiteY15" fmla="*/ 1587500 h 2063750"/>
              <a:gd name="connsiteX16" fmla="*/ 1282700 w 2146300"/>
              <a:gd name="connsiteY16" fmla="*/ 1587500 h 2063750"/>
              <a:gd name="connsiteX17" fmla="*/ 1282700 w 2146300"/>
              <a:gd name="connsiteY17" fmla="*/ 1898650 h 2063750"/>
              <a:gd name="connsiteX18" fmla="*/ 1193800 w 2146300"/>
              <a:gd name="connsiteY18" fmla="*/ 2063750 h 2063750"/>
              <a:gd name="connsiteX19" fmla="*/ 1130300 w 2146300"/>
              <a:gd name="connsiteY19" fmla="*/ 2038350 h 2063750"/>
              <a:gd name="connsiteX20" fmla="*/ 1060450 w 2146300"/>
              <a:gd name="connsiteY20" fmla="*/ 1993900 h 2063750"/>
              <a:gd name="connsiteX21" fmla="*/ 1047750 w 2146300"/>
              <a:gd name="connsiteY21" fmla="*/ 1968500 h 2063750"/>
              <a:gd name="connsiteX22" fmla="*/ 1016000 w 2146300"/>
              <a:gd name="connsiteY22" fmla="*/ 2012950 h 2063750"/>
              <a:gd name="connsiteX23" fmla="*/ 971550 w 2146300"/>
              <a:gd name="connsiteY23" fmla="*/ 2012950 h 2063750"/>
              <a:gd name="connsiteX24" fmla="*/ 927100 w 2146300"/>
              <a:gd name="connsiteY24" fmla="*/ 1987550 h 2063750"/>
              <a:gd name="connsiteX25" fmla="*/ 927100 w 2146300"/>
              <a:gd name="connsiteY25" fmla="*/ 1943100 h 2063750"/>
              <a:gd name="connsiteX26" fmla="*/ 958850 w 2146300"/>
              <a:gd name="connsiteY26" fmla="*/ 1911350 h 2063750"/>
              <a:gd name="connsiteX27" fmla="*/ 914400 w 2146300"/>
              <a:gd name="connsiteY27" fmla="*/ 1905000 h 2063750"/>
              <a:gd name="connsiteX28" fmla="*/ 869950 w 2146300"/>
              <a:gd name="connsiteY28" fmla="*/ 1860550 h 2063750"/>
              <a:gd name="connsiteX29" fmla="*/ 793750 w 2146300"/>
              <a:gd name="connsiteY29" fmla="*/ 1797050 h 2063750"/>
              <a:gd name="connsiteX30" fmla="*/ 736600 w 2146300"/>
              <a:gd name="connsiteY30" fmla="*/ 1771650 h 2063750"/>
              <a:gd name="connsiteX31" fmla="*/ 666750 w 2146300"/>
              <a:gd name="connsiteY31" fmla="*/ 1739900 h 2063750"/>
              <a:gd name="connsiteX32" fmla="*/ 615950 w 2146300"/>
              <a:gd name="connsiteY32" fmla="*/ 1638300 h 2063750"/>
              <a:gd name="connsiteX33" fmla="*/ 577850 w 2146300"/>
              <a:gd name="connsiteY33" fmla="*/ 1625600 h 2063750"/>
              <a:gd name="connsiteX34" fmla="*/ 546100 w 2146300"/>
              <a:gd name="connsiteY34" fmla="*/ 1593850 h 2063750"/>
              <a:gd name="connsiteX35" fmla="*/ 546100 w 2146300"/>
              <a:gd name="connsiteY35" fmla="*/ 1517650 h 2063750"/>
              <a:gd name="connsiteX36" fmla="*/ 533400 w 2146300"/>
              <a:gd name="connsiteY36" fmla="*/ 1441450 h 2063750"/>
              <a:gd name="connsiteX37" fmla="*/ 590550 w 2146300"/>
              <a:gd name="connsiteY37" fmla="*/ 1365250 h 2063750"/>
              <a:gd name="connsiteX38" fmla="*/ 615950 w 2146300"/>
              <a:gd name="connsiteY38" fmla="*/ 1308100 h 2063750"/>
              <a:gd name="connsiteX39" fmla="*/ 641350 w 2146300"/>
              <a:gd name="connsiteY39" fmla="*/ 1200150 h 2063750"/>
              <a:gd name="connsiteX40" fmla="*/ 704850 w 2146300"/>
              <a:gd name="connsiteY40" fmla="*/ 1123950 h 2063750"/>
              <a:gd name="connsiteX41" fmla="*/ 730250 w 2146300"/>
              <a:gd name="connsiteY41" fmla="*/ 1054100 h 2063750"/>
              <a:gd name="connsiteX42" fmla="*/ 698500 w 2146300"/>
              <a:gd name="connsiteY42" fmla="*/ 990600 h 2063750"/>
              <a:gd name="connsiteX43" fmla="*/ 755650 w 2146300"/>
              <a:gd name="connsiteY43" fmla="*/ 901700 h 2063750"/>
              <a:gd name="connsiteX44" fmla="*/ 806450 w 2146300"/>
              <a:gd name="connsiteY44" fmla="*/ 844550 h 2063750"/>
              <a:gd name="connsiteX45" fmla="*/ 736600 w 2146300"/>
              <a:gd name="connsiteY45" fmla="*/ 774700 h 2063750"/>
              <a:gd name="connsiteX46" fmla="*/ 622300 w 2146300"/>
              <a:gd name="connsiteY46" fmla="*/ 730250 h 2063750"/>
              <a:gd name="connsiteX47" fmla="*/ 552450 w 2146300"/>
              <a:gd name="connsiteY47" fmla="*/ 698500 h 2063750"/>
              <a:gd name="connsiteX48" fmla="*/ 476250 w 2146300"/>
              <a:gd name="connsiteY48" fmla="*/ 679450 h 2063750"/>
              <a:gd name="connsiteX49" fmla="*/ 444500 w 2146300"/>
              <a:gd name="connsiteY49" fmla="*/ 679450 h 2063750"/>
              <a:gd name="connsiteX50" fmla="*/ 400050 w 2146300"/>
              <a:gd name="connsiteY50" fmla="*/ 742950 h 2063750"/>
              <a:gd name="connsiteX51" fmla="*/ 361950 w 2146300"/>
              <a:gd name="connsiteY51" fmla="*/ 800100 h 2063750"/>
              <a:gd name="connsiteX52" fmla="*/ 330200 w 2146300"/>
              <a:gd name="connsiteY52" fmla="*/ 800100 h 2063750"/>
              <a:gd name="connsiteX53" fmla="*/ 304800 w 2146300"/>
              <a:gd name="connsiteY53" fmla="*/ 781050 h 2063750"/>
              <a:gd name="connsiteX54" fmla="*/ 279400 w 2146300"/>
              <a:gd name="connsiteY54" fmla="*/ 749300 h 2063750"/>
              <a:gd name="connsiteX55" fmla="*/ 247650 w 2146300"/>
              <a:gd name="connsiteY55" fmla="*/ 692150 h 2063750"/>
              <a:gd name="connsiteX56" fmla="*/ 241300 w 2146300"/>
              <a:gd name="connsiteY56" fmla="*/ 641350 h 2063750"/>
              <a:gd name="connsiteX57" fmla="*/ 222250 w 2146300"/>
              <a:gd name="connsiteY57" fmla="*/ 571500 h 2063750"/>
              <a:gd name="connsiteX58" fmla="*/ 247650 w 2146300"/>
              <a:gd name="connsiteY58" fmla="*/ 508000 h 2063750"/>
              <a:gd name="connsiteX59" fmla="*/ 222250 w 2146300"/>
              <a:gd name="connsiteY59" fmla="*/ 438150 h 2063750"/>
              <a:gd name="connsiteX60" fmla="*/ 215900 w 2146300"/>
              <a:gd name="connsiteY60" fmla="*/ 330200 h 2063750"/>
              <a:gd name="connsiteX61" fmla="*/ 203200 w 2146300"/>
              <a:gd name="connsiteY61" fmla="*/ 292100 h 2063750"/>
              <a:gd name="connsiteX62" fmla="*/ 139700 w 2146300"/>
              <a:gd name="connsiteY62" fmla="*/ 247650 h 2063750"/>
              <a:gd name="connsiteX63" fmla="*/ 82550 w 2146300"/>
              <a:gd name="connsiteY63" fmla="*/ 203200 h 2063750"/>
              <a:gd name="connsiteX64" fmla="*/ 0 w 2146300"/>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5090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2900 w 2152931"/>
              <a:gd name="connsiteY9" fmla="*/ 9398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20850 w 2152931"/>
              <a:gd name="connsiteY10" fmla="*/ 9461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573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20850 w 2152931"/>
              <a:gd name="connsiteY15" fmla="*/ 15875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58750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3830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282700 w 2152931"/>
              <a:gd name="connsiteY17" fmla="*/ 18986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063750"/>
              <a:gd name="connsiteX1" fmla="*/ 311150 w 2152931"/>
              <a:gd name="connsiteY1" fmla="*/ 146050 h 2063750"/>
              <a:gd name="connsiteX2" fmla="*/ 323850 w 2152931"/>
              <a:gd name="connsiteY2" fmla="*/ 57150 h 2063750"/>
              <a:gd name="connsiteX3" fmla="*/ 349250 w 2152931"/>
              <a:gd name="connsiteY3" fmla="*/ 6350 h 2063750"/>
              <a:gd name="connsiteX4" fmla="*/ 755650 w 2152931"/>
              <a:gd name="connsiteY4" fmla="*/ 0 h 2063750"/>
              <a:gd name="connsiteX5" fmla="*/ 762000 w 2152931"/>
              <a:gd name="connsiteY5" fmla="*/ 635000 h 2063750"/>
              <a:gd name="connsiteX6" fmla="*/ 1289050 w 2152931"/>
              <a:gd name="connsiteY6" fmla="*/ 641350 h 2063750"/>
              <a:gd name="connsiteX7" fmla="*/ 1289050 w 2152931"/>
              <a:gd name="connsiteY7" fmla="*/ 615950 h 2063750"/>
              <a:gd name="connsiteX8" fmla="*/ 1625600 w 2152931"/>
              <a:gd name="connsiteY8" fmla="*/ 615950 h 2063750"/>
              <a:gd name="connsiteX9" fmla="*/ 1619250 w 2152931"/>
              <a:gd name="connsiteY9" fmla="*/ 965200 h 2063750"/>
              <a:gd name="connsiteX10" fmla="*/ 1714500 w 2152931"/>
              <a:gd name="connsiteY10" fmla="*/ 971550 h 2063750"/>
              <a:gd name="connsiteX11" fmla="*/ 1727200 w 2152931"/>
              <a:gd name="connsiteY11" fmla="*/ 869950 h 2063750"/>
              <a:gd name="connsiteX12" fmla="*/ 2152650 w 2152931"/>
              <a:gd name="connsiteY12" fmla="*/ 863600 h 2063750"/>
              <a:gd name="connsiteX13" fmla="*/ 2146300 w 2152931"/>
              <a:gd name="connsiteY13" fmla="*/ 1282700 h 2063750"/>
              <a:gd name="connsiteX14" fmla="*/ 1727200 w 2152931"/>
              <a:gd name="connsiteY14" fmla="*/ 1282700 h 2063750"/>
              <a:gd name="connsiteX15" fmla="*/ 1746250 w 2152931"/>
              <a:gd name="connsiteY15" fmla="*/ 1619250 h 2063750"/>
              <a:gd name="connsiteX16" fmla="*/ 1282700 w 2152931"/>
              <a:gd name="connsiteY16" fmla="*/ 1606550 h 2063750"/>
              <a:gd name="connsiteX17" fmla="*/ 1327150 w 2152931"/>
              <a:gd name="connsiteY17" fmla="*/ 1936750 h 2063750"/>
              <a:gd name="connsiteX18" fmla="*/ 1193800 w 2152931"/>
              <a:gd name="connsiteY18" fmla="*/ 2063750 h 2063750"/>
              <a:gd name="connsiteX19" fmla="*/ 1130300 w 2152931"/>
              <a:gd name="connsiteY19" fmla="*/ 2038350 h 2063750"/>
              <a:gd name="connsiteX20" fmla="*/ 1060450 w 2152931"/>
              <a:gd name="connsiteY20" fmla="*/ 1993900 h 2063750"/>
              <a:gd name="connsiteX21" fmla="*/ 1047750 w 2152931"/>
              <a:gd name="connsiteY21" fmla="*/ 1968500 h 2063750"/>
              <a:gd name="connsiteX22" fmla="*/ 1016000 w 2152931"/>
              <a:gd name="connsiteY22" fmla="*/ 2012950 h 2063750"/>
              <a:gd name="connsiteX23" fmla="*/ 971550 w 2152931"/>
              <a:gd name="connsiteY23" fmla="*/ 2012950 h 2063750"/>
              <a:gd name="connsiteX24" fmla="*/ 927100 w 2152931"/>
              <a:gd name="connsiteY24" fmla="*/ 1987550 h 2063750"/>
              <a:gd name="connsiteX25" fmla="*/ 927100 w 2152931"/>
              <a:gd name="connsiteY25" fmla="*/ 1943100 h 2063750"/>
              <a:gd name="connsiteX26" fmla="*/ 958850 w 2152931"/>
              <a:gd name="connsiteY26" fmla="*/ 1911350 h 2063750"/>
              <a:gd name="connsiteX27" fmla="*/ 914400 w 2152931"/>
              <a:gd name="connsiteY27" fmla="*/ 1905000 h 2063750"/>
              <a:gd name="connsiteX28" fmla="*/ 869950 w 2152931"/>
              <a:gd name="connsiteY28" fmla="*/ 1860550 h 2063750"/>
              <a:gd name="connsiteX29" fmla="*/ 793750 w 2152931"/>
              <a:gd name="connsiteY29" fmla="*/ 1797050 h 2063750"/>
              <a:gd name="connsiteX30" fmla="*/ 736600 w 2152931"/>
              <a:gd name="connsiteY30" fmla="*/ 1771650 h 2063750"/>
              <a:gd name="connsiteX31" fmla="*/ 666750 w 2152931"/>
              <a:gd name="connsiteY31" fmla="*/ 1739900 h 2063750"/>
              <a:gd name="connsiteX32" fmla="*/ 615950 w 2152931"/>
              <a:gd name="connsiteY32" fmla="*/ 1638300 h 2063750"/>
              <a:gd name="connsiteX33" fmla="*/ 577850 w 2152931"/>
              <a:gd name="connsiteY33" fmla="*/ 1625600 h 2063750"/>
              <a:gd name="connsiteX34" fmla="*/ 546100 w 2152931"/>
              <a:gd name="connsiteY34" fmla="*/ 1593850 h 2063750"/>
              <a:gd name="connsiteX35" fmla="*/ 546100 w 2152931"/>
              <a:gd name="connsiteY35" fmla="*/ 1517650 h 2063750"/>
              <a:gd name="connsiteX36" fmla="*/ 533400 w 2152931"/>
              <a:gd name="connsiteY36" fmla="*/ 1441450 h 2063750"/>
              <a:gd name="connsiteX37" fmla="*/ 590550 w 2152931"/>
              <a:gd name="connsiteY37" fmla="*/ 1365250 h 2063750"/>
              <a:gd name="connsiteX38" fmla="*/ 615950 w 2152931"/>
              <a:gd name="connsiteY38" fmla="*/ 1308100 h 2063750"/>
              <a:gd name="connsiteX39" fmla="*/ 641350 w 2152931"/>
              <a:gd name="connsiteY39" fmla="*/ 1200150 h 2063750"/>
              <a:gd name="connsiteX40" fmla="*/ 704850 w 2152931"/>
              <a:gd name="connsiteY40" fmla="*/ 1123950 h 2063750"/>
              <a:gd name="connsiteX41" fmla="*/ 730250 w 2152931"/>
              <a:gd name="connsiteY41" fmla="*/ 1054100 h 2063750"/>
              <a:gd name="connsiteX42" fmla="*/ 698500 w 2152931"/>
              <a:gd name="connsiteY42" fmla="*/ 990600 h 2063750"/>
              <a:gd name="connsiteX43" fmla="*/ 755650 w 2152931"/>
              <a:gd name="connsiteY43" fmla="*/ 901700 h 2063750"/>
              <a:gd name="connsiteX44" fmla="*/ 806450 w 2152931"/>
              <a:gd name="connsiteY44" fmla="*/ 844550 h 2063750"/>
              <a:gd name="connsiteX45" fmla="*/ 736600 w 2152931"/>
              <a:gd name="connsiteY45" fmla="*/ 774700 h 2063750"/>
              <a:gd name="connsiteX46" fmla="*/ 622300 w 2152931"/>
              <a:gd name="connsiteY46" fmla="*/ 730250 h 2063750"/>
              <a:gd name="connsiteX47" fmla="*/ 552450 w 2152931"/>
              <a:gd name="connsiteY47" fmla="*/ 698500 h 2063750"/>
              <a:gd name="connsiteX48" fmla="*/ 476250 w 2152931"/>
              <a:gd name="connsiteY48" fmla="*/ 679450 h 2063750"/>
              <a:gd name="connsiteX49" fmla="*/ 444500 w 2152931"/>
              <a:gd name="connsiteY49" fmla="*/ 679450 h 2063750"/>
              <a:gd name="connsiteX50" fmla="*/ 400050 w 2152931"/>
              <a:gd name="connsiteY50" fmla="*/ 742950 h 2063750"/>
              <a:gd name="connsiteX51" fmla="*/ 361950 w 2152931"/>
              <a:gd name="connsiteY51" fmla="*/ 800100 h 2063750"/>
              <a:gd name="connsiteX52" fmla="*/ 330200 w 2152931"/>
              <a:gd name="connsiteY52" fmla="*/ 800100 h 2063750"/>
              <a:gd name="connsiteX53" fmla="*/ 304800 w 2152931"/>
              <a:gd name="connsiteY53" fmla="*/ 781050 h 2063750"/>
              <a:gd name="connsiteX54" fmla="*/ 279400 w 2152931"/>
              <a:gd name="connsiteY54" fmla="*/ 749300 h 2063750"/>
              <a:gd name="connsiteX55" fmla="*/ 247650 w 2152931"/>
              <a:gd name="connsiteY55" fmla="*/ 692150 h 2063750"/>
              <a:gd name="connsiteX56" fmla="*/ 241300 w 2152931"/>
              <a:gd name="connsiteY56" fmla="*/ 641350 h 2063750"/>
              <a:gd name="connsiteX57" fmla="*/ 222250 w 2152931"/>
              <a:gd name="connsiteY57" fmla="*/ 571500 h 2063750"/>
              <a:gd name="connsiteX58" fmla="*/ 247650 w 2152931"/>
              <a:gd name="connsiteY58" fmla="*/ 508000 h 2063750"/>
              <a:gd name="connsiteX59" fmla="*/ 222250 w 2152931"/>
              <a:gd name="connsiteY59" fmla="*/ 438150 h 2063750"/>
              <a:gd name="connsiteX60" fmla="*/ 215900 w 2152931"/>
              <a:gd name="connsiteY60" fmla="*/ 330200 h 2063750"/>
              <a:gd name="connsiteX61" fmla="*/ 203200 w 2152931"/>
              <a:gd name="connsiteY61" fmla="*/ 292100 h 2063750"/>
              <a:gd name="connsiteX62" fmla="*/ 139700 w 2152931"/>
              <a:gd name="connsiteY62" fmla="*/ 247650 h 2063750"/>
              <a:gd name="connsiteX63" fmla="*/ 82550 w 2152931"/>
              <a:gd name="connsiteY63" fmla="*/ 203200 h 2063750"/>
              <a:gd name="connsiteX64" fmla="*/ 0 w 2152931"/>
              <a:gd name="connsiteY64" fmla="*/ 133350 h 2063750"/>
              <a:gd name="connsiteX0" fmla="*/ 0 w 2152931"/>
              <a:gd name="connsiteY0" fmla="*/ 133350 h 2114550"/>
              <a:gd name="connsiteX1" fmla="*/ 311150 w 2152931"/>
              <a:gd name="connsiteY1" fmla="*/ 1460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3335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3335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704850 w 2152931"/>
              <a:gd name="connsiteY40" fmla="*/ 112395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44500 w 2152931"/>
              <a:gd name="connsiteY49" fmla="*/ 6794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0050 w 2152931"/>
              <a:gd name="connsiteY50" fmla="*/ 74295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41350 w 2152931"/>
              <a:gd name="connsiteY39" fmla="*/ 12001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679450 w 2152931"/>
              <a:gd name="connsiteY40" fmla="*/ 11176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15950 w 2152931"/>
              <a:gd name="connsiteY38" fmla="*/ 13081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590550 w 2152931"/>
              <a:gd name="connsiteY37" fmla="*/ 13652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27150 w 2152931"/>
              <a:gd name="connsiteY17" fmla="*/ 19367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28270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 name="connsiteX0" fmla="*/ 0 w 2152931"/>
              <a:gd name="connsiteY0" fmla="*/ 152400 h 2114550"/>
              <a:gd name="connsiteX1" fmla="*/ 323850 w 2152931"/>
              <a:gd name="connsiteY1" fmla="*/ 171450 h 2114550"/>
              <a:gd name="connsiteX2" fmla="*/ 323850 w 2152931"/>
              <a:gd name="connsiteY2" fmla="*/ 57150 h 2114550"/>
              <a:gd name="connsiteX3" fmla="*/ 349250 w 2152931"/>
              <a:gd name="connsiteY3" fmla="*/ 6350 h 2114550"/>
              <a:gd name="connsiteX4" fmla="*/ 755650 w 2152931"/>
              <a:gd name="connsiteY4" fmla="*/ 0 h 2114550"/>
              <a:gd name="connsiteX5" fmla="*/ 762000 w 2152931"/>
              <a:gd name="connsiteY5" fmla="*/ 635000 h 2114550"/>
              <a:gd name="connsiteX6" fmla="*/ 1289050 w 2152931"/>
              <a:gd name="connsiteY6" fmla="*/ 641350 h 2114550"/>
              <a:gd name="connsiteX7" fmla="*/ 1289050 w 2152931"/>
              <a:gd name="connsiteY7" fmla="*/ 615950 h 2114550"/>
              <a:gd name="connsiteX8" fmla="*/ 1625600 w 2152931"/>
              <a:gd name="connsiteY8" fmla="*/ 615950 h 2114550"/>
              <a:gd name="connsiteX9" fmla="*/ 1619250 w 2152931"/>
              <a:gd name="connsiteY9" fmla="*/ 965200 h 2114550"/>
              <a:gd name="connsiteX10" fmla="*/ 1714500 w 2152931"/>
              <a:gd name="connsiteY10" fmla="*/ 971550 h 2114550"/>
              <a:gd name="connsiteX11" fmla="*/ 1727200 w 2152931"/>
              <a:gd name="connsiteY11" fmla="*/ 869950 h 2114550"/>
              <a:gd name="connsiteX12" fmla="*/ 2152650 w 2152931"/>
              <a:gd name="connsiteY12" fmla="*/ 863600 h 2114550"/>
              <a:gd name="connsiteX13" fmla="*/ 2146300 w 2152931"/>
              <a:gd name="connsiteY13" fmla="*/ 1282700 h 2114550"/>
              <a:gd name="connsiteX14" fmla="*/ 1727200 w 2152931"/>
              <a:gd name="connsiteY14" fmla="*/ 1282700 h 2114550"/>
              <a:gd name="connsiteX15" fmla="*/ 1746250 w 2152931"/>
              <a:gd name="connsiteY15" fmla="*/ 1619250 h 2114550"/>
              <a:gd name="connsiteX16" fmla="*/ 1301750 w 2152931"/>
              <a:gd name="connsiteY16" fmla="*/ 1606550 h 2114550"/>
              <a:gd name="connsiteX17" fmla="*/ 1308100 w 2152931"/>
              <a:gd name="connsiteY17" fmla="*/ 1924050 h 2114550"/>
              <a:gd name="connsiteX18" fmla="*/ 1206500 w 2152931"/>
              <a:gd name="connsiteY18" fmla="*/ 2114550 h 2114550"/>
              <a:gd name="connsiteX19" fmla="*/ 1130300 w 2152931"/>
              <a:gd name="connsiteY19" fmla="*/ 2038350 h 2114550"/>
              <a:gd name="connsiteX20" fmla="*/ 1060450 w 2152931"/>
              <a:gd name="connsiteY20" fmla="*/ 1993900 h 2114550"/>
              <a:gd name="connsiteX21" fmla="*/ 1047750 w 2152931"/>
              <a:gd name="connsiteY21" fmla="*/ 1968500 h 2114550"/>
              <a:gd name="connsiteX22" fmla="*/ 1016000 w 2152931"/>
              <a:gd name="connsiteY22" fmla="*/ 2012950 h 2114550"/>
              <a:gd name="connsiteX23" fmla="*/ 971550 w 2152931"/>
              <a:gd name="connsiteY23" fmla="*/ 2012950 h 2114550"/>
              <a:gd name="connsiteX24" fmla="*/ 927100 w 2152931"/>
              <a:gd name="connsiteY24" fmla="*/ 1987550 h 2114550"/>
              <a:gd name="connsiteX25" fmla="*/ 927100 w 2152931"/>
              <a:gd name="connsiteY25" fmla="*/ 1943100 h 2114550"/>
              <a:gd name="connsiteX26" fmla="*/ 958850 w 2152931"/>
              <a:gd name="connsiteY26" fmla="*/ 1911350 h 2114550"/>
              <a:gd name="connsiteX27" fmla="*/ 914400 w 2152931"/>
              <a:gd name="connsiteY27" fmla="*/ 1905000 h 2114550"/>
              <a:gd name="connsiteX28" fmla="*/ 869950 w 2152931"/>
              <a:gd name="connsiteY28" fmla="*/ 1860550 h 2114550"/>
              <a:gd name="connsiteX29" fmla="*/ 793750 w 2152931"/>
              <a:gd name="connsiteY29" fmla="*/ 1797050 h 2114550"/>
              <a:gd name="connsiteX30" fmla="*/ 736600 w 2152931"/>
              <a:gd name="connsiteY30" fmla="*/ 1771650 h 2114550"/>
              <a:gd name="connsiteX31" fmla="*/ 666750 w 2152931"/>
              <a:gd name="connsiteY31" fmla="*/ 1739900 h 2114550"/>
              <a:gd name="connsiteX32" fmla="*/ 615950 w 2152931"/>
              <a:gd name="connsiteY32" fmla="*/ 1638300 h 2114550"/>
              <a:gd name="connsiteX33" fmla="*/ 577850 w 2152931"/>
              <a:gd name="connsiteY33" fmla="*/ 1625600 h 2114550"/>
              <a:gd name="connsiteX34" fmla="*/ 546100 w 2152931"/>
              <a:gd name="connsiteY34" fmla="*/ 1593850 h 2114550"/>
              <a:gd name="connsiteX35" fmla="*/ 546100 w 2152931"/>
              <a:gd name="connsiteY35" fmla="*/ 1517650 h 2114550"/>
              <a:gd name="connsiteX36" fmla="*/ 533400 w 2152931"/>
              <a:gd name="connsiteY36" fmla="*/ 1441450 h 2114550"/>
              <a:gd name="connsiteX37" fmla="*/ 603250 w 2152931"/>
              <a:gd name="connsiteY37" fmla="*/ 1390650 h 2114550"/>
              <a:gd name="connsiteX38" fmla="*/ 641350 w 2152931"/>
              <a:gd name="connsiteY38" fmla="*/ 1320800 h 2114550"/>
              <a:gd name="connsiteX39" fmla="*/ 673100 w 2152931"/>
              <a:gd name="connsiteY39" fmla="*/ 1238250 h 2114550"/>
              <a:gd name="connsiteX40" fmla="*/ 723900 w 2152931"/>
              <a:gd name="connsiteY40" fmla="*/ 1143000 h 2114550"/>
              <a:gd name="connsiteX41" fmla="*/ 730250 w 2152931"/>
              <a:gd name="connsiteY41" fmla="*/ 1054100 h 2114550"/>
              <a:gd name="connsiteX42" fmla="*/ 698500 w 2152931"/>
              <a:gd name="connsiteY42" fmla="*/ 990600 h 2114550"/>
              <a:gd name="connsiteX43" fmla="*/ 755650 w 2152931"/>
              <a:gd name="connsiteY43" fmla="*/ 901700 h 2114550"/>
              <a:gd name="connsiteX44" fmla="*/ 806450 w 2152931"/>
              <a:gd name="connsiteY44" fmla="*/ 844550 h 2114550"/>
              <a:gd name="connsiteX45" fmla="*/ 736600 w 2152931"/>
              <a:gd name="connsiteY45" fmla="*/ 774700 h 2114550"/>
              <a:gd name="connsiteX46" fmla="*/ 622300 w 2152931"/>
              <a:gd name="connsiteY46" fmla="*/ 730250 h 2114550"/>
              <a:gd name="connsiteX47" fmla="*/ 552450 w 2152931"/>
              <a:gd name="connsiteY47" fmla="*/ 698500 h 2114550"/>
              <a:gd name="connsiteX48" fmla="*/ 476250 w 2152931"/>
              <a:gd name="connsiteY48" fmla="*/ 679450 h 2114550"/>
              <a:gd name="connsiteX49" fmla="*/ 450850 w 2152931"/>
              <a:gd name="connsiteY49" fmla="*/ 704850 h 2114550"/>
              <a:gd name="connsiteX50" fmla="*/ 406400 w 2152931"/>
              <a:gd name="connsiteY50" fmla="*/ 774700 h 2114550"/>
              <a:gd name="connsiteX51" fmla="*/ 361950 w 2152931"/>
              <a:gd name="connsiteY51" fmla="*/ 800100 h 2114550"/>
              <a:gd name="connsiteX52" fmla="*/ 330200 w 2152931"/>
              <a:gd name="connsiteY52" fmla="*/ 800100 h 2114550"/>
              <a:gd name="connsiteX53" fmla="*/ 304800 w 2152931"/>
              <a:gd name="connsiteY53" fmla="*/ 781050 h 2114550"/>
              <a:gd name="connsiteX54" fmla="*/ 279400 w 2152931"/>
              <a:gd name="connsiteY54" fmla="*/ 749300 h 2114550"/>
              <a:gd name="connsiteX55" fmla="*/ 247650 w 2152931"/>
              <a:gd name="connsiteY55" fmla="*/ 692150 h 2114550"/>
              <a:gd name="connsiteX56" fmla="*/ 241300 w 2152931"/>
              <a:gd name="connsiteY56" fmla="*/ 641350 h 2114550"/>
              <a:gd name="connsiteX57" fmla="*/ 222250 w 2152931"/>
              <a:gd name="connsiteY57" fmla="*/ 571500 h 2114550"/>
              <a:gd name="connsiteX58" fmla="*/ 247650 w 2152931"/>
              <a:gd name="connsiteY58" fmla="*/ 508000 h 2114550"/>
              <a:gd name="connsiteX59" fmla="*/ 222250 w 2152931"/>
              <a:gd name="connsiteY59" fmla="*/ 438150 h 2114550"/>
              <a:gd name="connsiteX60" fmla="*/ 215900 w 2152931"/>
              <a:gd name="connsiteY60" fmla="*/ 330200 h 2114550"/>
              <a:gd name="connsiteX61" fmla="*/ 203200 w 2152931"/>
              <a:gd name="connsiteY61" fmla="*/ 292100 h 2114550"/>
              <a:gd name="connsiteX62" fmla="*/ 139700 w 2152931"/>
              <a:gd name="connsiteY62" fmla="*/ 247650 h 2114550"/>
              <a:gd name="connsiteX63" fmla="*/ 82550 w 2152931"/>
              <a:gd name="connsiteY63" fmla="*/ 203200 h 2114550"/>
              <a:gd name="connsiteX64" fmla="*/ 0 w 2152931"/>
              <a:gd name="connsiteY64" fmla="*/ 15240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52931" h="2114550">
                <a:moveTo>
                  <a:pt x="0" y="152400"/>
                </a:moveTo>
                <a:lnTo>
                  <a:pt x="323850" y="171450"/>
                </a:lnTo>
                <a:lnTo>
                  <a:pt x="323850" y="57150"/>
                </a:lnTo>
                <a:lnTo>
                  <a:pt x="349250" y="6350"/>
                </a:lnTo>
                <a:lnTo>
                  <a:pt x="755650" y="0"/>
                </a:lnTo>
                <a:cubicBezTo>
                  <a:pt x="757767" y="211667"/>
                  <a:pt x="759883" y="423333"/>
                  <a:pt x="762000" y="635000"/>
                </a:cubicBezTo>
                <a:lnTo>
                  <a:pt x="1289050" y="641350"/>
                </a:lnTo>
                <a:lnTo>
                  <a:pt x="1289050" y="615950"/>
                </a:lnTo>
                <a:lnTo>
                  <a:pt x="1625600" y="615950"/>
                </a:lnTo>
                <a:lnTo>
                  <a:pt x="1619250" y="965200"/>
                </a:lnTo>
                <a:lnTo>
                  <a:pt x="1714500" y="971550"/>
                </a:lnTo>
                <a:lnTo>
                  <a:pt x="1727200" y="869950"/>
                </a:lnTo>
                <a:lnTo>
                  <a:pt x="2152650" y="863600"/>
                </a:lnTo>
                <a:cubicBezTo>
                  <a:pt x="2154767" y="1007533"/>
                  <a:pt x="2144183" y="1138767"/>
                  <a:pt x="2146300" y="1282700"/>
                </a:cubicBezTo>
                <a:lnTo>
                  <a:pt x="1727200" y="1282700"/>
                </a:lnTo>
                <a:lnTo>
                  <a:pt x="1746250" y="1619250"/>
                </a:lnTo>
                <a:lnTo>
                  <a:pt x="1301750" y="1606550"/>
                </a:lnTo>
                <a:lnTo>
                  <a:pt x="1308100" y="1924050"/>
                </a:lnTo>
                <a:lnTo>
                  <a:pt x="1206500" y="2114550"/>
                </a:lnTo>
                <a:lnTo>
                  <a:pt x="1130300" y="2038350"/>
                </a:lnTo>
                <a:lnTo>
                  <a:pt x="1060450" y="1993900"/>
                </a:lnTo>
                <a:lnTo>
                  <a:pt x="1047750" y="1968500"/>
                </a:lnTo>
                <a:lnTo>
                  <a:pt x="1016000" y="2012950"/>
                </a:lnTo>
                <a:lnTo>
                  <a:pt x="971550" y="2012950"/>
                </a:lnTo>
                <a:lnTo>
                  <a:pt x="927100" y="1987550"/>
                </a:lnTo>
                <a:lnTo>
                  <a:pt x="927100" y="1943100"/>
                </a:lnTo>
                <a:lnTo>
                  <a:pt x="958850" y="1911350"/>
                </a:lnTo>
                <a:lnTo>
                  <a:pt x="914400" y="1905000"/>
                </a:lnTo>
                <a:lnTo>
                  <a:pt x="869950" y="1860550"/>
                </a:lnTo>
                <a:lnTo>
                  <a:pt x="793750" y="1797050"/>
                </a:lnTo>
                <a:lnTo>
                  <a:pt x="736600" y="1771650"/>
                </a:lnTo>
                <a:lnTo>
                  <a:pt x="666750" y="1739900"/>
                </a:lnTo>
                <a:lnTo>
                  <a:pt x="615950" y="1638300"/>
                </a:lnTo>
                <a:lnTo>
                  <a:pt x="577850" y="1625600"/>
                </a:lnTo>
                <a:lnTo>
                  <a:pt x="546100" y="1593850"/>
                </a:lnTo>
                <a:lnTo>
                  <a:pt x="546100" y="1517650"/>
                </a:lnTo>
                <a:lnTo>
                  <a:pt x="533400" y="1441450"/>
                </a:lnTo>
                <a:lnTo>
                  <a:pt x="603250" y="1390650"/>
                </a:lnTo>
                <a:lnTo>
                  <a:pt x="641350" y="1320800"/>
                </a:lnTo>
                <a:lnTo>
                  <a:pt x="673100" y="1238250"/>
                </a:lnTo>
                <a:lnTo>
                  <a:pt x="723900" y="1143000"/>
                </a:lnTo>
                <a:lnTo>
                  <a:pt x="730250" y="1054100"/>
                </a:lnTo>
                <a:lnTo>
                  <a:pt x="698500" y="990600"/>
                </a:lnTo>
                <a:lnTo>
                  <a:pt x="755650" y="901700"/>
                </a:lnTo>
                <a:lnTo>
                  <a:pt x="806450" y="844550"/>
                </a:lnTo>
                <a:lnTo>
                  <a:pt x="736600" y="774700"/>
                </a:lnTo>
                <a:lnTo>
                  <a:pt x="622300" y="730250"/>
                </a:lnTo>
                <a:lnTo>
                  <a:pt x="552450" y="698500"/>
                </a:lnTo>
                <a:lnTo>
                  <a:pt x="476250" y="679450"/>
                </a:lnTo>
                <a:lnTo>
                  <a:pt x="450850" y="704850"/>
                </a:lnTo>
                <a:lnTo>
                  <a:pt x="406400" y="774700"/>
                </a:lnTo>
                <a:lnTo>
                  <a:pt x="361950" y="800100"/>
                </a:lnTo>
                <a:lnTo>
                  <a:pt x="330200" y="800100"/>
                </a:lnTo>
                <a:lnTo>
                  <a:pt x="304800" y="781050"/>
                </a:lnTo>
                <a:lnTo>
                  <a:pt x="279400" y="749300"/>
                </a:lnTo>
                <a:lnTo>
                  <a:pt x="247650" y="692150"/>
                </a:lnTo>
                <a:lnTo>
                  <a:pt x="241300" y="641350"/>
                </a:lnTo>
                <a:lnTo>
                  <a:pt x="222250" y="571500"/>
                </a:lnTo>
                <a:lnTo>
                  <a:pt x="247650" y="508000"/>
                </a:lnTo>
                <a:lnTo>
                  <a:pt x="222250" y="438150"/>
                </a:lnTo>
                <a:lnTo>
                  <a:pt x="215900" y="330200"/>
                </a:lnTo>
                <a:lnTo>
                  <a:pt x="203200" y="292100"/>
                </a:lnTo>
                <a:lnTo>
                  <a:pt x="139700" y="247650"/>
                </a:lnTo>
                <a:lnTo>
                  <a:pt x="82550" y="203200"/>
                </a:lnTo>
                <a:lnTo>
                  <a:pt x="0" y="152400"/>
                </a:lnTo>
                <a:close/>
              </a:path>
            </a:pathLst>
          </a:custGeom>
          <a:solidFill>
            <a:schemeClr val="accent3">
              <a:alpha val="36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699BB5DF-0294-A666-EEAA-F84328A47AF2}"/>
              </a:ext>
            </a:extLst>
          </p:cNvPr>
          <p:cNvSpPr/>
          <p:nvPr/>
        </p:nvSpPr>
        <p:spPr>
          <a:xfrm>
            <a:off x="10488767" y="5364257"/>
            <a:ext cx="1355418" cy="1434476"/>
          </a:xfrm>
          <a:custGeom>
            <a:avLst/>
            <a:gdLst>
              <a:gd name="connsiteX0" fmla="*/ 0 w 1676400"/>
              <a:gd name="connsiteY0" fmla="*/ 812800 h 1822450"/>
              <a:gd name="connsiteX1" fmla="*/ 69850 w 1676400"/>
              <a:gd name="connsiteY1" fmla="*/ 635000 h 1822450"/>
              <a:gd name="connsiteX2" fmla="*/ 63500 w 1676400"/>
              <a:gd name="connsiteY2" fmla="*/ 330200 h 1822450"/>
              <a:gd name="connsiteX3" fmla="*/ 501650 w 1676400"/>
              <a:gd name="connsiteY3" fmla="*/ 330200 h 1822450"/>
              <a:gd name="connsiteX4" fmla="*/ 495300 w 1676400"/>
              <a:gd name="connsiteY4" fmla="*/ 6350 h 1822450"/>
              <a:gd name="connsiteX5" fmla="*/ 933450 w 1676400"/>
              <a:gd name="connsiteY5" fmla="*/ 0 h 1822450"/>
              <a:gd name="connsiteX6" fmla="*/ 920750 w 1676400"/>
              <a:gd name="connsiteY6" fmla="*/ 266700 h 1822450"/>
              <a:gd name="connsiteX7" fmla="*/ 1606550 w 1676400"/>
              <a:gd name="connsiteY7" fmla="*/ 254000 h 1822450"/>
              <a:gd name="connsiteX8" fmla="*/ 1612900 w 1676400"/>
              <a:gd name="connsiteY8" fmla="*/ 279400 h 1822450"/>
              <a:gd name="connsiteX9" fmla="*/ 1625600 w 1676400"/>
              <a:gd name="connsiteY9" fmla="*/ 311150 h 1822450"/>
              <a:gd name="connsiteX10" fmla="*/ 1651000 w 1676400"/>
              <a:gd name="connsiteY10" fmla="*/ 349250 h 1822450"/>
              <a:gd name="connsiteX11" fmla="*/ 1676400 w 1676400"/>
              <a:gd name="connsiteY11" fmla="*/ 368300 h 1822450"/>
              <a:gd name="connsiteX12" fmla="*/ 1670050 w 1676400"/>
              <a:gd name="connsiteY12" fmla="*/ 412750 h 1822450"/>
              <a:gd name="connsiteX13" fmla="*/ 1625600 w 1676400"/>
              <a:gd name="connsiteY13" fmla="*/ 412750 h 1822450"/>
              <a:gd name="connsiteX14" fmla="*/ 1606550 w 1676400"/>
              <a:gd name="connsiteY14" fmla="*/ 444500 h 1822450"/>
              <a:gd name="connsiteX15" fmla="*/ 1638300 w 1676400"/>
              <a:gd name="connsiteY15" fmla="*/ 476250 h 1822450"/>
              <a:gd name="connsiteX16" fmla="*/ 1619250 w 1676400"/>
              <a:gd name="connsiteY16" fmla="*/ 501650 h 1822450"/>
              <a:gd name="connsiteX17" fmla="*/ 1574800 w 1676400"/>
              <a:gd name="connsiteY17" fmla="*/ 508000 h 1822450"/>
              <a:gd name="connsiteX18" fmla="*/ 1593850 w 1676400"/>
              <a:gd name="connsiteY18" fmla="*/ 533400 h 1822450"/>
              <a:gd name="connsiteX19" fmla="*/ 1612900 w 1676400"/>
              <a:gd name="connsiteY19" fmla="*/ 609600 h 1822450"/>
              <a:gd name="connsiteX20" fmla="*/ 1581150 w 1676400"/>
              <a:gd name="connsiteY20" fmla="*/ 628650 h 1822450"/>
              <a:gd name="connsiteX21" fmla="*/ 1543050 w 1676400"/>
              <a:gd name="connsiteY21" fmla="*/ 654050 h 1822450"/>
              <a:gd name="connsiteX22" fmla="*/ 1543050 w 1676400"/>
              <a:gd name="connsiteY22" fmla="*/ 698500 h 1822450"/>
              <a:gd name="connsiteX23" fmla="*/ 1524000 w 1676400"/>
              <a:gd name="connsiteY23" fmla="*/ 698500 h 1822450"/>
              <a:gd name="connsiteX24" fmla="*/ 1549400 w 1676400"/>
              <a:gd name="connsiteY24" fmla="*/ 730250 h 1822450"/>
              <a:gd name="connsiteX25" fmla="*/ 1549400 w 1676400"/>
              <a:gd name="connsiteY25" fmla="*/ 762000 h 1822450"/>
              <a:gd name="connsiteX26" fmla="*/ 1530350 w 1676400"/>
              <a:gd name="connsiteY26" fmla="*/ 793750 h 1822450"/>
              <a:gd name="connsiteX27" fmla="*/ 1536700 w 1676400"/>
              <a:gd name="connsiteY27" fmla="*/ 812800 h 1822450"/>
              <a:gd name="connsiteX28" fmla="*/ 1536700 w 1676400"/>
              <a:gd name="connsiteY28" fmla="*/ 812800 h 1822450"/>
              <a:gd name="connsiteX29" fmla="*/ 1555750 w 1676400"/>
              <a:gd name="connsiteY29" fmla="*/ 869950 h 1822450"/>
              <a:gd name="connsiteX30" fmla="*/ 1498600 w 1676400"/>
              <a:gd name="connsiteY30" fmla="*/ 946150 h 1822450"/>
              <a:gd name="connsiteX31" fmla="*/ 1466850 w 1676400"/>
              <a:gd name="connsiteY31" fmla="*/ 990600 h 1822450"/>
              <a:gd name="connsiteX32" fmla="*/ 1479550 w 1676400"/>
              <a:gd name="connsiteY32" fmla="*/ 1054100 h 1822450"/>
              <a:gd name="connsiteX33" fmla="*/ 1524000 w 1676400"/>
              <a:gd name="connsiteY33" fmla="*/ 1123950 h 1822450"/>
              <a:gd name="connsiteX34" fmla="*/ 1562100 w 1676400"/>
              <a:gd name="connsiteY34" fmla="*/ 1149350 h 1822450"/>
              <a:gd name="connsiteX35" fmla="*/ 1568450 w 1676400"/>
              <a:gd name="connsiteY35" fmla="*/ 1187450 h 1822450"/>
              <a:gd name="connsiteX36" fmla="*/ 1511300 w 1676400"/>
              <a:gd name="connsiteY36" fmla="*/ 1219200 h 1822450"/>
              <a:gd name="connsiteX37" fmla="*/ 1435100 w 1676400"/>
              <a:gd name="connsiteY37" fmla="*/ 1231900 h 1822450"/>
              <a:gd name="connsiteX38" fmla="*/ 1358900 w 1676400"/>
              <a:gd name="connsiteY38" fmla="*/ 1244600 h 1822450"/>
              <a:gd name="connsiteX39" fmla="*/ 1301750 w 1676400"/>
              <a:gd name="connsiteY39" fmla="*/ 1263650 h 1822450"/>
              <a:gd name="connsiteX40" fmla="*/ 1276350 w 1676400"/>
              <a:gd name="connsiteY40" fmla="*/ 1301750 h 1822450"/>
              <a:gd name="connsiteX41" fmla="*/ 1225550 w 1676400"/>
              <a:gd name="connsiteY41" fmla="*/ 1282700 h 1822450"/>
              <a:gd name="connsiteX42" fmla="*/ 1181100 w 1676400"/>
              <a:gd name="connsiteY42" fmla="*/ 1301750 h 1822450"/>
              <a:gd name="connsiteX43" fmla="*/ 1123950 w 1676400"/>
              <a:gd name="connsiteY43" fmla="*/ 1441450 h 1822450"/>
              <a:gd name="connsiteX44" fmla="*/ 1162050 w 1676400"/>
              <a:gd name="connsiteY44" fmla="*/ 1517650 h 1822450"/>
              <a:gd name="connsiteX45" fmla="*/ 1212850 w 1676400"/>
              <a:gd name="connsiteY45" fmla="*/ 1625600 h 1822450"/>
              <a:gd name="connsiteX46" fmla="*/ 1200150 w 1676400"/>
              <a:gd name="connsiteY46" fmla="*/ 1695450 h 1822450"/>
              <a:gd name="connsiteX47" fmla="*/ 1136650 w 1676400"/>
              <a:gd name="connsiteY47" fmla="*/ 1727200 h 1822450"/>
              <a:gd name="connsiteX48" fmla="*/ 1079500 w 1676400"/>
              <a:gd name="connsiteY48" fmla="*/ 1714500 h 1822450"/>
              <a:gd name="connsiteX49" fmla="*/ 1041400 w 1676400"/>
              <a:gd name="connsiteY49" fmla="*/ 1676400 h 1822450"/>
              <a:gd name="connsiteX50" fmla="*/ 1003300 w 1676400"/>
              <a:gd name="connsiteY50" fmla="*/ 1651000 h 1822450"/>
              <a:gd name="connsiteX51" fmla="*/ 939800 w 1676400"/>
              <a:gd name="connsiteY51" fmla="*/ 1631950 h 1822450"/>
              <a:gd name="connsiteX52" fmla="*/ 844550 w 1676400"/>
              <a:gd name="connsiteY52" fmla="*/ 1581150 h 1822450"/>
              <a:gd name="connsiteX53" fmla="*/ 755650 w 1676400"/>
              <a:gd name="connsiteY53" fmla="*/ 1536700 h 1822450"/>
              <a:gd name="connsiteX54" fmla="*/ 679450 w 1676400"/>
              <a:gd name="connsiteY54" fmla="*/ 1530350 h 1822450"/>
              <a:gd name="connsiteX55" fmla="*/ 615950 w 1676400"/>
              <a:gd name="connsiteY55" fmla="*/ 1562100 h 1822450"/>
              <a:gd name="connsiteX56" fmla="*/ 565150 w 1676400"/>
              <a:gd name="connsiteY56" fmla="*/ 1612900 h 1822450"/>
              <a:gd name="connsiteX57" fmla="*/ 527050 w 1676400"/>
              <a:gd name="connsiteY57" fmla="*/ 1676400 h 1822450"/>
              <a:gd name="connsiteX58" fmla="*/ 488950 w 1676400"/>
              <a:gd name="connsiteY58" fmla="*/ 1701800 h 1822450"/>
              <a:gd name="connsiteX59" fmla="*/ 476250 w 1676400"/>
              <a:gd name="connsiteY59" fmla="*/ 1778000 h 1822450"/>
              <a:gd name="connsiteX60" fmla="*/ 450850 w 1676400"/>
              <a:gd name="connsiteY60" fmla="*/ 1778000 h 1822450"/>
              <a:gd name="connsiteX61" fmla="*/ 425450 w 1676400"/>
              <a:gd name="connsiteY61" fmla="*/ 1746250 h 1822450"/>
              <a:gd name="connsiteX62" fmla="*/ 406400 w 1676400"/>
              <a:gd name="connsiteY62" fmla="*/ 1727200 h 1822450"/>
              <a:gd name="connsiteX63" fmla="*/ 368300 w 1676400"/>
              <a:gd name="connsiteY63" fmla="*/ 1727200 h 1822450"/>
              <a:gd name="connsiteX64" fmla="*/ 355600 w 1676400"/>
              <a:gd name="connsiteY64" fmla="*/ 1739900 h 1822450"/>
              <a:gd name="connsiteX65" fmla="*/ 368300 w 1676400"/>
              <a:gd name="connsiteY65" fmla="*/ 1771650 h 1822450"/>
              <a:gd name="connsiteX66" fmla="*/ 381000 w 1676400"/>
              <a:gd name="connsiteY66" fmla="*/ 1778000 h 1822450"/>
              <a:gd name="connsiteX67" fmla="*/ 393700 w 1676400"/>
              <a:gd name="connsiteY67" fmla="*/ 1790700 h 1822450"/>
              <a:gd name="connsiteX68" fmla="*/ 381000 w 1676400"/>
              <a:gd name="connsiteY68" fmla="*/ 1822450 h 1822450"/>
              <a:gd name="connsiteX69" fmla="*/ 342900 w 1676400"/>
              <a:gd name="connsiteY69" fmla="*/ 1797050 h 1822450"/>
              <a:gd name="connsiteX70" fmla="*/ 292100 w 1676400"/>
              <a:gd name="connsiteY70" fmla="*/ 1771650 h 1822450"/>
              <a:gd name="connsiteX71" fmla="*/ 279400 w 1676400"/>
              <a:gd name="connsiteY71" fmla="*/ 1746250 h 1822450"/>
              <a:gd name="connsiteX72" fmla="*/ 292100 w 1676400"/>
              <a:gd name="connsiteY72" fmla="*/ 1708150 h 1822450"/>
              <a:gd name="connsiteX73" fmla="*/ 273050 w 1676400"/>
              <a:gd name="connsiteY73" fmla="*/ 1676400 h 1822450"/>
              <a:gd name="connsiteX74" fmla="*/ 234950 w 1676400"/>
              <a:gd name="connsiteY74" fmla="*/ 1625600 h 1822450"/>
              <a:gd name="connsiteX75" fmla="*/ 209550 w 1676400"/>
              <a:gd name="connsiteY75" fmla="*/ 1581150 h 1822450"/>
              <a:gd name="connsiteX76" fmla="*/ 203200 w 1676400"/>
              <a:gd name="connsiteY76" fmla="*/ 1549400 h 1822450"/>
              <a:gd name="connsiteX77" fmla="*/ 209550 w 1676400"/>
              <a:gd name="connsiteY77" fmla="*/ 1511300 h 1822450"/>
              <a:gd name="connsiteX78" fmla="*/ 158750 w 1676400"/>
              <a:gd name="connsiteY78" fmla="*/ 1485900 h 1822450"/>
              <a:gd name="connsiteX79" fmla="*/ 158750 w 1676400"/>
              <a:gd name="connsiteY79" fmla="*/ 1435100 h 1822450"/>
              <a:gd name="connsiteX80" fmla="*/ 209550 w 1676400"/>
              <a:gd name="connsiteY80" fmla="*/ 1390650 h 1822450"/>
              <a:gd name="connsiteX81" fmla="*/ 241300 w 1676400"/>
              <a:gd name="connsiteY81" fmla="*/ 1352550 h 1822450"/>
              <a:gd name="connsiteX82" fmla="*/ 241300 w 1676400"/>
              <a:gd name="connsiteY82" fmla="*/ 1282700 h 1822450"/>
              <a:gd name="connsiteX83" fmla="*/ 196850 w 1676400"/>
              <a:gd name="connsiteY83" fmla="*/ 1225550 h 1822450"/>
              <a:gd name="connsiteX84" fmla="*/ 146050 w 1676400"/>
              <a:gd name="connsiteY84" fmla="*/ 1174750 h 1822450"/>
              <a:gd name="connsiteX85" fmla="*/ 139700 w 1676400"/>
              <a:gd name="connsiteY85" fmla="*/ 1117600 h 1822450"/>
              <a:gd name="connsiteX86" fmla="*/ 177800 w 1676400"/>
              <a:gd name="connsiteY86" fmla="*/ 1098550 h 1822450"/>
              <a:gd name="connsiteX87" fmla="*/ 158750 w 1676400"/>
              <a:gd name="connsiteY87" fmla="*/ 1054100 h 1822450"/>
              <a:gd name="connsiteX88" fmla="*/ 152400 w 1676400"/>
              <a:gd name="connsiteY88" fmla="*/ 1022350 h 1822450"/>
              <a:gd name="connsiteX89" fmla="*/ 146050 w 1676400"/>
              <a:gd name="connsiteY89" fmla="*/ 971550 h 1822450"/>
              <a:gd name="connsiteX90" fmla="*/ 114300 w 1676400"/>
              <a:gd name="connsiteY90" fmla="*/ 946150 h 1822450"/>
              <a:gd name="connsiteX91" fmla="*/ 82550 w 1676400"/>
              <a:gd name="connsiteY91" fmla="*/ 933450 h 1822450"/>
              <a:gd name="connsiteX92" fmla="*/ 57150 w 1676400"/>
              <a:gd name="connsiteY92" fmla="*/ 908050 h 1822450"/>
              <a:gd name="connsiteX93" fmla="*/ 0 w 1676400"/>
              <a:gd name="connsiteY93" fmla="*/ 889000 h 1822450"/>
              <a:gd name="connsiteX94" fmla="*/ 0 w 1676400"/>
              <a:gd name="connsiteY94" fmla="*/ 812800 h 182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676400" h="1822450">
                <a:moveTo>
                  <a:pt x="0" y="812800"/>
                </a:moveTo>
                <a:lnTo>
                  <a:pt x="69850" y="635000"/>
                </a:lnTo>
                <a:lnTo>
                  <a:pt x="63500" y="330200"/>
                </a:lnTo>
                <a:lnTo>
                  <a:pt x="501650" y="330200"/>
                </a:lnTo>
                <a:lnTo>
                  <a:pt x="495300" y="6350"/>
                </a:lnTo>
                <a:lnTo>
                  <a:pt x="933450" y="0"/>
                </a:lnTo>
                <a:lnTo>
                  <a:pt x="920750" y="266700"/>
                </a:lnTo>
                <a:lnTo>
                  <a:pt x="1606550" y="254000"/>
                </a:lnTo>
                <a:lnTo>
                  <a:pt x="1612900" y="279400"/>
                </a:lnTo>
                <a:lnTo>
                  <a:pt x="1625600" y="311150"/>
                </a:lnTo>
                <a:lnTo>
                  <a:pt x="1651000" y="349250"/>
                </a:lnTo>
                <a:lnTo>
                  <a:pt x="1676400" y="368300"/>
                </a:lnTo>
                <a:lnTo>
                  <a:pt x="1670050" y="412750"/>
                </a:lnTo>
                <a:lnTo>
                  <a:pt x="1625600" y="412750"/>
                </a:lnTo>
                <a:lnTo>
                  <a:pt x="1606550" y="444500"/>
                </a:lnTo>
                <a:lnTo>
                  <a:pt x="1638300" y="476250"/>
                </a:lnTo>
                <a:lnTo>
                  <a:pt x="1619250" y="501650"/>
                </a:lnTo>
                <a:lnTo>
                  <a:pt x="1574800" y="508000"/>
                </a:lnTo>
                <a:lnTo>
                  <a:pt x="1593850" y="533400"/>
                </a:lnTo>
                <a:lnTo>
                  <a:pt x="1612900" y="609600"/>
                </a:lnTo>
                <a:lnTo>
                  <a:pt x="1581150" y="628650"/>
                </a:lnTo>
                <a:lnTo>
                  <a:pt x="1543050" y="654050"/>
                </a:lnTo>
                <a:lnTo>
                  <a:pt x="1543050" y="698500"/>
                </a:lnTo>
                <a:lnTo>
                  <a:pt x="1524000" y="698500"/>
                </a:lnTo>
                <a:lnTo>
                  <a:pt x="1549400" y="730250"/>
                </a:lnTo>
                <a:lnTo>
                  <a:pt x="1549400" y="762000"/>
                </a:lnTo>
                <a:lnTo>
                  <a:pt x="1530350" y="793750"/>
                </a:lnTo>
                <a:lnTo>
                  <a:pt x="1536700" y="812800"/>
                </a:lnTo>
                <a:lnTo>
                  <a:pt x="1536700" y="812800"/>
                </a:lnTo>
                <a:lnTo>
                  <a:pt x="1555750" y="869950"/>
                </a:lnTo>
                <a:lnTo>
                  <a:pt x="1498600" y="946150"/>
                </a:lnTo>
                <a:lnTo>
                  <a:pt x="1466850" y="990600"/>
                </a:lnTo>
                <a:lnTo>
                  <a:pt x="1479550" y="1054100"/>
                </a:lnTo>
                <a:lnTo>
                  <a:pt x="1524000" y="1123950"/>
                </a:lnTo>
                <a:lnTo>
                  <a:pt x="1562100" y="1149350"/>
                </a:lnTo>
                <a:lnTo>
                  <a:pt x="1568450" y="1187450"/>
                </a:lnTo>
                <a:lnTo>
                  <a:pt x="1511300" y="1219200"/>
                </a:lnTo>
                <a:lnTo>
                  <a:pt x="1435100" y="1231900"/>
                </a:lnTo>
                <a:lnTo>
                  <a:pt x="1358900" y="1244600"/>
                </a:lnTo>
                <a:lnTo>
                  <a:pt x="1301750" y="1263650"/>
                </a:lnTo>
                <a:lnTo>
                  <a:pt x="1276350" y="1301750"/>
                </a:lnTo>
                <a:lnTo>
                  <a:pt x="1225550" y="1282700"/>
                </a:lnTo>
                <a:lnTo>
                  <a:pt x="1181100" y="1301750"/>
                </a:lnTo>
                <a:lnTo>
                  <a:pt x="1123950" y="1441450"/>
                </a:lnTo>
                <a:lnTo>
                  <a:pt x="1162050" y="1517650"/>
                </a:lnTo>
                <a:lnTo>
                  <a:pt x="1212850" y="1625600"/>
                </a:lnTo>
                <a:lnTo>
                  <a:pt x="1200150" y="1695450"/>
                </a:lnTo>
                <a:lnTo>
                  <a:pt x="1136650" y="1727200"/>
                </a:lnTo>
                <a:lnTo>
                  <a:pt x="1079500" y="1714500"/>
                </a:lnTo>
                <a:lnTo>
                  <a:pt x="1041400" y="1676400"/>
                </a:lnTo>
                <a:lnTo>
                  <a:pt x="1003300" y="1651000"/>
                </a:lnTo>
                <a:lnTo>
                  <a:pt x="939800" y="1631950"/>
                </a:lnTo>
                <a:lnTo>
                  <a:pt x="844550" y="1581150"/>
                </a:lnTo>
                <a:lnTo>
                  <a:pt x="755650" y="1536700"/>
                </a:lnTo>
                <a:lnTo>
                  <a:pt x="679450" y="1530350"/>
                </a:lnTo>
                <a:lnTo>
                  <a:pt x="615950" y="1562100"/>
                </a:lnTo>
                <a:lnTo>
                  <a:pt x="565150" y="1612900"/>
                </a:lnTo>
                <a:lnTo>
                  <a:pt x="527050" y="1676400"/>
                </a:lnTo>
                <a:lnTo>
                  <a:pt x="488950" y="1701800"/>
                </a:lnTo>
                <a:lnTo>
                  <a:pt x="476250" y="1778000"/>
                </a:lnTo>
                <a:lnTo>
                  <a:pt x="450850" y="1778000"/>
                </a:lnTo>
                <a:lnTo>
                  <a:pt x="425450" y="1746250"/>
                </a:lnTo>
                <a:lnTo>
                  <a:pt x="406400" y="1727200"/>
                </a:lnTo>
                <a:lnTo>
                  <a:pt x="368300" y="1727200"/>
                </a:lnTo>
                <a:lnTo>
                  <a:pt x="355600" y="1739900"/>
                </a:lnTo>
                <a:lnTo>
                  <a:pt x="368300" y="1771650"/>
                </a:lnTo>
                <a:lnTo>
                  <a:pt x="381000" y="1778000"/>
                </a:lnTo>
                <a:lnTo>
                  <a:pt x="393700" y="1790700"/>
                </a:lnTo>
                <a:lnTo>
                  <a:pt x="381000" y="1822450"/>
                </a:lnTo>
                <a:lnTo>
                  <a:pt x="342900" y="1797050"/>
                </a:lnTo>
                <a:lnTo>
                  <a:pt x="292100" y="1771650"/>
                </a:lnTo>
                <a:lnTo>
                  <a:pt x="279400" y="1746250"/>
                </a:lnTo>
                <a:lnTo>
                  <a:pt x="292100" y="1708150"/>
                </a:lnTo>
                <a:lnTo>
                  <a:pt x="273050" y="1676400"/>
                </a:lnTo>
                <a:lnTo>
                  <a:pt x="234950" y="1625600"/>
                </a:lnTo>
                <a:lnTo>
                  <a:pt x="209550" y="1581150"/>
                </a:lnTo>
                <a:lnTo>
                  <a:pt x="203200" y="1549400"/>
                </a:lnTo>
                <a:lnTo>
                  <a:pt x="209550" y="1511300"/>
                </a:lnTo>
                <a:lnTo>
                  <a:pt x="158750" y="1485900"/>
                </a:lnTo>
                <a:lnTo>
                  <a:pt x="158750" y="1435100"/>
                </a:lnTo>
                <a:lnTo>
                  <a:pt x="209550" y="1390650"/>
                </a:lnTo>
                <a:lnTo>
                  <a:pt x="241300" y="1352550"/>
                </a:lnTo>
                <a:lnTo>
                  <a:pt x="241300" y="1282700"/>
                </a:lnTo>
                <a:lnTo>
                  <a:pt x="196850" y="1225550"/>
                </a:lnTo>
                <a:lnTo>
                  <a:pt x="146050" y="1174750"/>
                </a:lnTo>
                <a:lnTo>
                  <a:pt x="139700" y="1117600"/>
                </a:lnTo>
                <a:lnTo>
                  <a:pt x="177800" y="1098550"/>
                </a:lnTo>
                <a:lnTo>
                  <a:pt x="158750" y="1054100"/>
                </a:lnTo>
                <a:lnTo>
                  <a:pt x="152400" y="1022350"/>
                </a:lnTo>
                <a:lnTo>
                  <a:pt x="146050" y="971550"/>
                </a:lnTo>
                <a:lnTo>
                  <a:pt x="114300" y="946150"/>
                </a:lnTo>
                <a:lnTo>
                  <a:pt x="82550" y="933450"/>
                </a:lnTo>
                <a:lnTo>
                  <a:pt x="57150" y="908050"/>
                </a:lnTo>
                <a:lnTo>
                  <a:pt x="0" y="889000"/>
                </a:lnTo>
                <a:lnTo>
                  <a:pt x="0" y="812800"/>
                </a:lnTo>
                <a:close/>
              </a:path>
            </a:pathLst>
          </a:custGeom>
          <a:solidFill>
            <a:schemeClr val="accent1">
              <a:alpha val="3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439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A003364B-A441-9552-5AC9-726C9BE29553}"/>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BA3CA81F-649C-F270-7F51-1C5EC2F99F0B}"/>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31364" y="-8133"/>
            <a:ext cx="12191980" cy="6857990"/>
          </a:xfrm>
          <a:prstGeom prst="rect">
            <a:avLst/>
          </a:prstGeom>
        </p:spPr>
      </p:pic>
      <p:sp>
        <p:nvSpPr>
          <p:cNvPr id="20" name="Rectangle 19">
            <a:extLst>
              <a:ext uri="{FF2B5EF4-FFF2-40B4-BE49-F238E27FC236}">
                <a16:creationId xmlns:a16="http://schemas.microsoft.com/office/drawing/2014/main" id="{9DB3C556-2EE9-DC6E-A2A0-DD40E798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TextBox 13">
            <a:extLst>
              <a:ext uri="{FF2B5EF4-FFF2-40B4-BE49-F238E27FC236}">
                <a16:creationId xmlns:a16="http://schemas.microsoft.com/office/drawing/2014/main" id="{07D71E6B-014A-0D9A-CE78-59F4053BCC1B}"/>
              </a:ext>
            </a:extLst>
          </p:cNvPr>
          <p:cNvSpPr txBox="1"/>
          <p:nvPr/>
        </p:nvSpPr>
        <p:spPr>
          <a:xfrm>
            <a:off x="1274323" y="6108970"/>
            <a:ext cx="184731" cy="369332"/>
          </a:xfrm>
          <a:prstGeom prst="rect">
            <a:avLst/>
          </a:prstGeom>
          <a:noFill/>
        </p:spPr>
        <p:txBody>
          <a:bodyPr wrap="none" rtlCol="0">
            <a:spAutoFit/>
          </a:bodyPr>
          <a:lstStyle/>
          <a:p>
            <a:endParaRPr lang="en-US" dirty="0"/>
          </a:p>
        </p:txBody>
      </p:sp>
      <p:pic>
        <p:nvPicPr>
          <p:cNvPr id="116" name="Google Shape;116;g228e1dd6519_0_309"/>
          <p:cNvPicPr preferRelativeResize="0"/>
          <p:nvPr/>
        </p:nvPicPr>
        <p:blipFill>
          <a:blip r:embed="rId5"/>
          <a:srcRect t="16224" r="4205" b="20429"/>
          <a:stretch>
            <a:fillRect/>
          </a:stretch>
        </p:blipFill>
        <p:spPr>
          <a:xfrm>
            <a:off x="4877567" y="289602"/>
            <a:ext cx="1945800" cy="1930082"/>
          </a:xfrm>
          <a:prstGeom prst="ellipse">
            <a:avLst/>
          </a:prstGeom>
          <a:noFill/>
          <a:ln w="38100" cap="flat" cmpd="sng">
            <a:solidFill>
              <a:schemeClr val="accent5"/>
            </a:solidFill>
            <a:prstDash val="solid"/>
            <a:round/>
            <a:headEnd type="none" w="sm" len="sm"/>
            <a:tailEnd type="none" w="sm" len="sm"/>
          </a:ln>
        </p:spPr>
      </p:pic>
      <p:pic>
        <p:nvPicPr>
          <p:cNvPr id="7" name="Google Shape;116;g228e1dd6519_0_309">
            <a:extLst>
              <a:ext uri="{FF2B5EF4-FFF2-40B4-BE49-F238E27FC236}">
                <a16:creationId xmlns:a16="http://schemas.microsoft.com/office/drawing/2014/main" id="{824B32D3-5D90-469F-7CB6-B1DCCE61348F}"/>
              </a:ext>
            </a:extLst>
          </p:cNvPr>
          <p:cNvPicPr preferRelativeResize="0"/>
          <p:nvPr/>
        </p:nvPicPr>
        <p:blipFill>
          <a:blip r:embed="rId6"/>
          <a:srcRect t="14384" b="14384"/>
          <a:stretch/>
        </p:blipFill>
        <p:spPr>
          <a:xfrm>
            <a:off x="6949440" y="1759669"/>
            <a:ext cx="1945800" cy="1921914"/>
          </a:xfrm>
          <a:prstGeom prst="ellipse">
            <a:avLst/>
          </a:prstGeom>
          <a:noFill/>
          <a:ln w="38100" cap="flat" cmpd="sng">
            <a:solidFill>
              <a:schemeClr val="accent5"/>
            </a:solidFill>
            <a:prstDash val="solid"/>
            <a:round/>
            <a:headEnd type="none" w="sm" len="sm"/>
            <a:tailEnd type="none" w="sm" len="sm"/>
          </a:ln>
        </p:spPr>
      </p:pic>
      <p:cxnSp>
        <p:nvCxnSpPr>
          <p:cNvPr id="13" name="Google Shape;110;g228e1dd6519_0_309">
            <a:extLst>
              <a:ext uri="{FF2B5EF4-FFF2-40B4-BE49-F238E27FC236}">
                <a16:creationId xmlns:a16="http://schemas.microsoft.com/office/drawing/2014/main" id="{1C3074EC-5756-B54A-BD42-E05C08C6BCDD}"/>
              </a:ext>
            </a:extLst>
          </p:cNvPr>
          <p:cNvCxnSpPr>
            <a:cxnSpLocks/>
          </p:cNvCxnSpPr>
          <p:nvPr/>
        </p:nvCxnSpPr>
        <p:spPr>
          <a:xfrm>
            <a:off x="1860993" y="3921406"/>
            <a:ext cx="8493912" cy="7689"/>
          </a:xfrm>
          <a:prstGeom prst="straightConnector1">
            <a:avLst/>
          </a:prstGeom>
          <a:noFill/>
          <a:ln w="38100" cap="flat" cmpd="sng">
            <a:solidFill>
              <a:schemeClr val="accent5"/>
            </a:solidFill>
            <a:prstDash val="solid"/>
            <a:round/>
            <a:headEnd type="none" w="med" len="med"/>
            <a:tailEnd type="none" w="med" len="med"/>
          </a:ln>
        </p:spPr>
      </p:cxnSp>
      <p:sp>
        <p:nvSpPr>
          <p:cNvPr id="15" name="Google Shape;114;g228e1dd6519_0_309">
            <a:extLst>
              <a:ext uri="{FF2B5EF4-FFF2-40B4-BE49-F238E27FC236}">
                <a16:creationId xmlns:a16="http://schemas.microsoft.com/office/drawing/2014/main" id="{6F25687C-3050-DBA7-1DE0-1F4B52322694}"/>
              </a:ext>
            </a:extLst>
          </p:cNvPr>
          <p:cNvSpPr txBox="1"/>
          <p:nvPr/>
        </p:nvSpPr>
        <p:spPr>
          <a:xfrm>
            <a:off x="8635598" y="1900634"/>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5"/>
                </a:solidFill>
                <a:latin typeface="Fira Sans Extra Condensed"/>
                <a:ea typeface="Fira Sans Extra Condensed"/>
                <a:cs typeface="Fira Sans Extra Condensed"/>
                <a:sym typeface="Fira Sans Extra Condensed"/>
              </a:rPr>
              <a:t>Rebecca Tharp</a:t>
            </a:r>
            <a:endParaRPr sz="2400" b="1" dirty="0">
              <a:solidFill>
                <a:schemeClr val="accent5"/>
              </a:solidFill>
              <a:latin typeface="Fira Sans Extra Condensed"/>
              <a:ea typeface="Fira Sans Extra Condensed"/>
              <a:cs typeface="Fira Sans Extra Condensed"/>
              <a:sym typeface="Fira Sans Extra Condensed"/>
            </a:endParaRPr>
          </a:p>
        </p:txBody>
      </p:sp>
      <p:sp>
        <p:nvSpPr>
          <p:cNvPr id="16" name="Google Shape;120;g228e1dd6519_0_309">
            <a:extLst>
              <a:ext uri="{FF2B5EF4-FFF2-40B4-BE49-F238E27FC236}">
                <a16:creationId xmlns:a16="http://schemas.microsoft.com/office/drawing/2014/main" id="{F5430D60-505E-BA01-116D-A213970F0527}"/>
              </a:ext>
            </a:extLst>
          </p:cNvPr>
          <p:cNvSpPr txBox="1"/>
          <p:nvPr/>
        </p:nvSpPr>
        <p:spPr>
          <a:xfrm>
            <a:off x="6981714" y="684407"/>
            <a:ext cx="457491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accent5"/>
                </a:solidFill>
                <a:latin typeface="Calibri"/>
                <a:ea typeface="Calibri"/>
                <a:cs typeface="Calibri"/>
                <a:sym typeface="Calibri"/>
              </a:rPr>
              <a:t>Region 5 Engineer</a:t>
            </a:r>
            <a:endParaRPr dirty="0">
              <a:solidFill>
                <a:schemeClr val="accent5"/>
              </a:solidFill>
              <a:latin typeface="Calibri"/>
              <a:ea typeface="Calibri"/>
              <a:cs typeface="Calibri"/>
              <a:sym typeface="Calibri"/>
            </a:endParaRPr>
          </a:p>
        </p:txBody>
      </p:sp>
      <p:cxnSp>
        <p:nvCxnSpPr>
          <p:cNvPr id="22" name="Google Shape;110;g228e1dd6519_0_309">
            <a:extLst>
              <a:ext uri="{FF2B5EF4-FFF2-40B4-BE49-F238E27FC236}">
                <a16:creationId xmlns:a16="http://schemas.microsoft.com/office/drawing/2014/main" id="{32672FE0-727B-21B4-B766-1E0F3B427F30}"/>
              </a:ext>
            </a:extLst>
          </p:cNvPr>
          <p:cNvCxnSpPr>
            <a:cxnSpLocks/>
          </p:cNvCxnSpPr>
          <p:nvPr/>
        </p:nvCxnSpPr>
        <p:spPr>
          <a:xfrm flipH="1">
            <a:off x="5838690" y="2219684"/>
            <a:ext cx="11777" cy="2041893"/>
          </a:xfrm>
          <a:prstGeom prst="straightConnector1">
            <a:avLst/>
          </a:prstGeom>
          <a:noFill/>
          <a:ln w="38100" cap="flat" cmpd="sng">
            <a:solidFill>
              <a:schemeClr val="accent5"/>
            </a:solidFill>
            <a:prstDash val="solid"/>
            <a:round/>
            <a:headEnd type="none" w="med" len="med"/>
            <a:tailEnd type="none" w="med" len="med"/>
          </a:ln>
        </p:spPr>
      </p:cxnSp>
      <p:sp>
        <p:nvSpPr>
          <p:cNvPr id="24" name="Google Shape;114;g228e1dd6519_0_309">
            <a:extLst>
              <a:ext uri="{FF2B5EF4-FFF2-40B4-BE49-F238E27FC236}">
                <a16:creationId xmlns:a16="http://schemas.microsoft.com/office/drawing/2014/main" id="{DCFF51D7-2EAC-3BEC-E755-9DF9EE749A94}"/>
              </a:ext>
            </a:extLst>
          </p:cNvPr>
          <p:cNvSpPr txBox="1"/>
          <p:nvPr/>
        </p:nvSpPr>
        <p:spPr>
          <a:xfrm>
            <a:off x="6509657" y="303086"/>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5"/>
                </a:solidFill>
                <a:latin typeface="Fira Sans Extra Condensed"/>
                <a:ea typeface="Fira Sans Extra Condensed"/>
                <a:cs typeface="Fira Sans Extra Condensed"/>
                <a:sym typeface="Fira Sans Extra Condensed"/>
              </a:rPr>
              <a:t>Carrie Nelsen</a:t>
            </a:r>
            <a:endParaRPr sz="2400" b="1" dirty="0">
              <a:solidFill>
                <a:schemeClr val="accent5"/>
              </a:solidFill>
              <a:latin typeface="Fira Sans Extra Condensed"/>
              <a:ea typeface="Fira Sans Extra Condensed"/>
              <a:cs typeface="Fira Sans Extra Condensed"/>
              <a:sym typeface="Fira Sans Extra Condensed"/>
            </a:endParaRPr>
          </a:p>
        </p:txBody>
      </p:sp>
      <p:cxnSp>
        <p:nvCxnSpPr>
          <p:cNvPr id="31" name="Google Shape;110;g228e1dd6519_0_309">
            <a:extLst>
              <a:ext uri="{FF2B5EF4-FFF2-40B4-BE49-F238E27FC236}">
                <a16:creationId xmlns:a16="http://schemas.microsoft.com/office/drawing/2014/main" id="{420AA5AA-94EA-F5F7-3BD0-E2C36782EB50}"/>
              </a:ext>
            </a:extLst>
          </p:cNvPr>
          <p:cNvCxnSpPr>
            <a:cxnSpLocks/>
          </p:cNvCxnSpPr>
          <p:nvPr/>
        </p:nvCxnSpPr>
        <p:spPr>
          <a:xfrm>
            <a:off x="5863874" y="2832475"/>
            <a:ext cx="1047074" cy="0"/>
          </a:xfrm>
          <a:prstGeom prst="straightConnector1">
            <a:avLst/>
          </a:prstGeom>
          <a:noFill/>
          <a:ln w="38100" cap="flat" cmpd="sng">
            <a:solidFill>
              <a:schemeClr val="accent5"/>
            </a:solidFill>
            <a:prstDash val="solid"/>
            <a:round/>
            <a:headEnd type="none" w="med" len="med"/>
            <a:tailEnd type="none" w="med" len="med"/>
          </a:ln>
        </p:spPr>
      </p:cxnSp>
      <p:sp>
        <p:nvSpPr>
          <p:cNvPr id="99" name="Google Shape;120;g228e1dd6519_0_309">
            <a:extLst>
              <a:ext uri="{FF2B5EF4-FFF2-40B4-BE49-F238E27FC236}">
                <a16:creationId xmlns:a16="http://schemas.microsoft.com/office/drawing/2014/main" id="{622217DE-5786-7EA2-4CD9-F8C8AD313C53}"/>
              </a:ext>
            </a:extLst>
          </p:cNvPr>
          <p:cNvSpPr txBox="1"/>
          <p:nvPr/>
        </p:nvSpPr>
        <p:spPr>
          <a:xfrm>
            <a:off x="9000443" y="2289725"/>
            <a:ext cx="457491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dirty="0">
                <a:solidFill>
                  <a:schemeClr val="accent5"/>
                </a:solidFill>
                <a:latin typeface="Calibri"/>
                <a:ea typeface="Calibri"/>
                <a:cs typeface="Calibri"/>
                <a:sym typeface="Calibri"/>
              </a:rPr>
              <a:t>Assistant Region 5 Engineer</a:t>
            </a:r>
            <a:endParaRPr dirty="0">
              <a:solidFill>
                <a:schemeClr val="accent5"/>
              </a:solidFill>
              <a:latin typeface="Calibri"/>
              <a:ea typeface="Calibri"/>
              <a:cs typeface="Calibri"/>
              <a:sym typeface="Calibri"/>
            </a:endParaRPr>
          </a:p>
        </p:txBody>
      </p:sp>
      <p:cxnSp>
        <p:nvCxnSpPr>
          <p:cNvPr id="101" name="Google Shape;110;g228e1dd6519_0_309">
            <a:extLst>
              <a:ext uri="{FF2B5EF4-FFF2-40B4-BE49-F238E27FC236}">
                <a16:creationId xmlns:a16="http://schemas.microsoft.com/office/drawing/2014/main" id="{7927A7D8-5B2B-01F8-9D2C-990099D7B62D}"/>
              </a:ext>
            </a:extLst>
          </p:cNvPr>
          <p:cNvCxnSpPr>
            <a:cxnSpLocks/>
          </p:cNvCxnSpPr>
          <p:nvPr/>
        </p:nvCxnSpPr>
        <p:spPr>
          <a:xfrm>
            <a:off x="1847587" y="3929095"/>
            <a:ext cx="0" cy="310623"/>
          </a:xfrm>
          <a:prstGeom prst="straightConnector1">
            <a:avLst/>
          </a:prstGeom>
          <a:noFill/>
          <a:ln w="38100" cap="flat" cmpd="sng">
            <a:solidFill>
              <a:schemeClr val="accent5"/>
            </a:solidFill>
            <a:prstDash val="solid"/>
            <a:round/>
            <a:headEnd type="none" w="med" len="med"/>
            <a:tailEnd type="none" w="med" len="med"/>
          </a:ln>
        </p:spPr>
      </p:cxnSp>
      <p:cxnSp>
        <p:nvCxnSpPr>
          <p:cNvPr id="102" name="Google Shape;110;g228e1dd6519_0_309">
            <a:extLst>
              <a:ext uri="{FF2B5EF4-FFF2-40B4-BE49-F238E27FC236}">
                <a16:creationId xmlns:a16="http://schemas.microsoft.com/office/drawing/2014/main" id="{5EBB7145-F842-3C56-2592-FC6EB76DEFFF}"/>
              </a:ext>
            </a:extLst>
          </p:cNvPr>
          <p:cNvCxnSpPr>
            <a:cxnSpLocks/>
          </p:cNvCxnSpPr>
          <p:nvPr/>
        </p:nvCxnSpPr>
        <p:spPr>
          <a:xfrm>
            <a:off x="10354905" y="3929095"/>
            <a:ext cx="0" cy="310623"/>
          </a:xfrm>
          <a:prstGeom prst="straightConnector1">
            <a:avLst/>
          </a:prstGeom>
          <a:noFill/>
          <a:ln w="38100" cap="flat" cmpd="sng">
            <a:solidFill>
              <a:schemeClr val="accent5"/>
            </a:solidFill>
            <a:prstDash val="solid"/>
            <a:round/>
            <a:headEnd type="none" w="med" len="med"/>
            <a:tailEnd type="none" w="med" len="med"/>
          </a:ln>
        </p:spPr>
      </p:cxnSp>
      <p:sp>
        <p:nvSpPr>
          <p:cNvPr id="104" name="Google Shape;120;g228e1dd6519_0_309">
            <a:extLst>
              <a:ext uri="{FF2B5EF4-FFF2-40B4-BE49-F238E27FC236}">
                <a16:creationId xmlns:a16="http://schemas.microsoft.com/office/drawing/2014/main" id="{8F4F165F-AFEF-064A-DB26-B77532150E08}"/>
              </a:ext>
            </a:extLst>
          </p:cNvPr>
          <p:cNvSpPr txBox="1"/>
          <p:nvPr/>
        </p:nvSpPr>
        <p:spPr>
          <a:xfrm>
            <a:off x="267312" y="4121691"/>
            <a:ext cx="3550998"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Calibri"/>
                <a:ea typeface="Calibri"/>
                <a:cs typeface="Calibri"/>
                <a:sym typeface="Calibri"/>
              </a:rPr>
              <a:t>Program Development Engineer</a:t>
            </a:r>
          </a:p>
          <a:p>
            <a:pPr marL="0" lvl="0" indent="0" algn="l" rtl="0">
              <a:spcBef>
                <a:spcPts val="0"/>
              </a:spcBef>
              <a:spcAft>
                <a:spcPts val="0"/>
              </a:spcAft>
              <a:buNone/>
            </a:pPr>
            <a:endParaRPr dirty="0">
              <a:solidFill>
                <a:schemeClr val="accent5"/>
              </a:solidFill>
              <a:latin typeface="Calibri"/>
              <a:ea typeface="Calibri"/>
              <a:cs typeface="Calibri"/>
              <a:sym typeface="Calibri"/>
            </a:endParaRPr>
          </a:p>
        </p:txBody>
      </p:sp>
      <p:sp>
        <p:nvSpPr>
          <p:cNvPr id="105" name="Google Shape;120;g228e1dd6519_0_309">
            <a:extLst>
              <a:ext uri="{FF2B5EF4-FFF2-40B4-BE49-F238E27FC236}">
                <a16:creationId xmlns:a16="http://schemas.microsoft.com/office/drawing/2014/main" id="{CD8DA0BA-8C7D-B9AA-02E3-C7404B9593F4}"/>
              </a:ext>
            </a:extLst>
          </p:cNvPr>
          <p:cNvSpPr txBox="1"/>
          <p:nvPr/>
        </p:nvSpPr>
        <p:spPr>
          <a:xfrm>
            <a:off x="4095293" y="4141155"/>
            <a:ext cx="365391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Calibri"/>
                <a:ea typeface="Calibri"/>
                <a:cs typeface="Calibri"/>
                <a:sym typeface="Calibri"/>
              </a:rPr>
              <a:t>Project Implementation Engineer</a:t>
            </a:r>
          </a:p>
          <a:p>
            <a:pPr marL="0" lvl="0" indent="0" algn="l" rtl="0">
              <a:spcBef>
                <a:spcPts val="0"/>
              </a:spcBef>
              <a:spcAft>
                <a:spcPts val="0"/>
              </a:spcAft>
              <a:buNone/>
            </a:pPr>
            <a:endParaRPr dirty="0">
              <a:solidFill>
                <a:schemeClr val="accent5"/>
              </a:solidFill>
              <a:latin typeface="Calibri"/>
              <a:ea typeface="Calibri"/>
              <a:cs typeface="Calibri"/>
              <a:sym typeface="Calibri"/>
            </a:endParaRPr>
          </a:p>
        </p:txBody>
      </p:sp>
      <p:sp>
        <p:nvSpPr>
          <p:cNvPr id="106" name="Google Shape;120;g228e1dd6519_0_309">
            <a:extLst>
              <a:ext uri="{FF2B5EF4-FFF2-40B4-BE49-F238E27FC236}">
                <a16:creationId xmlns:a16="http://schemas.microsoft.com/office/drawing/2014/main" id="{1837B54A-D0E7-3538-1D6E-894123B8F97F}"/>
              </a:ext>
            </a:extLst>
          </p:cNvPr>
          <p:cNvSpPr txBox="1"/>
          <p:nvPr/>
        </p:nvSpPr>
        <p:spPr>
          <a:xfrm>
            <a:off x="9269169" y="4121164"/>
            <a:ext cx="2795298"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dirty="0">
                <a:latin typeface="Calibri"/>
                <a:ea typeface="Calibri"/>
                <a:cs typeface="Calibri"/>
                <a:sym typeface="Calibri"/>
              </a:rPr>
              <a:t>Operations Engineer</a:t>
            </a:r>
            <a:endParaRPr sz="2000" dirty="0">
              <a:latin typeface="Calibri"/>
              <a:ea typeface="Calibri"/>
              <a:cs typeface="Calibri"/>
              <a:sym typeface="Calibri"/>
            </a:endParaRPr>
          </a:p>
        </p:txBody>
      </p:sp>
      <p:sp>
        <p:nvSpPr>
          <p:cNvPr id="113" name="Google Shape;114;g228e1dd6519_0_309">
            <a:extLst>
              <a:ext uri="{FF2B5EF4-FFF2-40B4-BE49-F238E27FC236}">
                <a16:creationId xmlns:a16="http://schemas.microsoft.com/office/drawing/2014/main" id="{93F301E4-A4EF-41E0-AFF6-2B7963979209}"/>
              </a:ext>
            </a:extLst>
          </p:cNvPr>
          <p:cNvSpPr txBox="1"/>
          <p:nvPr/>
        </p:nvSpPr>
        <p:spPr>
          <a:xfrm>
            <a:off x="5584798" y="4397804"/>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1"/>
                </a:solidFill>
                <a:latin typeface="Fira Sans Extra Condensed"/>
                <a:ea typeface="Fira Sans Extra Condensed"/>
                <a:cs typeface="Fira Sans Extra Condensed"/>
                <a:sym typeface="Fira Sans Extra Condensed"/>
              </a:rPr>
              <a:t>Ben Wills (D9)</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114" name="Google Shape;114;g228e1dd6519_0_309">
            <a:extLst>
              <a:ext uri="{FF2B5EF4-FFF2-40B4-BE49-F238E27FC236}">
                <a16:creationId xmlns:a16="http://schemas.microsoft.com/office/drawing/2014/main" id="{D6B065F1-7C5B-296E-83B1-2EE325873124}"/>
              </a:ext>
            </a:extLst>
          </p:cNvPr>
          <p:cNvSpPr txBox="1"/>
          <p:nvPr/>
        </p:nvSpPr>
        <p:spPr>
          <a:xfrm>
            <a:off x="7936012" y="4409826"/>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3"/>
                </a:solidFill>
                <a:latin typeface="Fira Sans Extra Condensed"/>
                <a:ea typeface="Fira Sans Extra Condensed"/>
                <a:cs typeface="Fira Sans Extra Condensed"/>
                <a:sym typeface="Fira Sans Extra Condensed"/>
              </a:rPr>
              <a:t>Joe Monroe (D8)</a:t>
            </a:r>
            <a:endParaRPr sz="2400" b="1" dirty="0">
              <a:solidFill>
                <a:schemeClr val="accent3"/>
              </a:solidFill>
              <a:latin typeface="Fira Sans Extra Condensed"/>
              <a:ea typeface="Fira Sans Extra Condensed"/>
              <a:cs typeface="Fira Sans Extra Condensed"/>
              <a:sym typeface="Fira Sans Extra Condensed"/>
            </a:endParaRPr>
          </a:p>
        </p:txBody>
      </p:sp>
      <p:sp>
        <p:nvSpPr>
          <p:cNvPr id="115" name="Google Shape;114;g228e1dd6519_0_309">
            <a:extLst>
              <a:ext uri="{FF2B5EF4-FFF2-40B4-BE49-F238E27FC236}">
                <a16:creationId xmlns:a16="http://schemas.microsoft.com/office/drawing/2014/main" id="{62BB09F2-2753-C33A-0A0E-ED60FD09AE8D}"/>
              </a:ext>
            </a:extLst>
          </p:cNvPr>
          <p:cNvSpPr txBox="1"/>
          <p:nvPr/>
        </p:nvSpPr>
        <p:spPr>
          <a:xfrm>
            <a:off x="3644188" y="4443396"/>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3"/>
                </a:solidFill>
                <a:latin typeface="Fira Sans Extra Condensed"/>
                <a:ea typeface="Fira Sans Extra Condensed"/>
                <a:cs typeface="Fira Sans Extra Condensed"/>
                <a:sym typeface="Fira Sans Extra Condensed"/>
              </a:rPr>
              <a:t>Joel Cumby (D8)</a:t>
            </a:r>
            <a:endParaRPr sz="2400" b="1" dirty="0">
              <a:solidFill>
                <a:schemeClr val="accent3"/>
              </a:solidFill>
              <a:latin typeface="Fira Sans Extra Condensed"/>
              <a:ea typeface="Fira Sans Extra Condensed"/>
              <a:cs typeface="Fira Sans Extra Condensed"/>
              <a:sym typeface="Fira Sans Extra Condensed"/>
            </a:endParaRPr>
          </a:p>
        </p:txBody>
      </p:sp>
      <p:sp>
        <p:nvSpPr>
          <p:cNvPr id="118" name="Google Shape;114;g228e1dd6519_0_309">
            <a:extLst>
              <a:ext uri="{FF2B5EF4-FFF2-40B4-BE49-F238E27FC236}">
                <a16:creationId xmlns:a16="http://schemas.microsoft.com/office/drawing/2014/main" id="{97CBD065-3639-9478-EF14-C7D9AA52B980}"/>
              </a:ext>
            </a:extLst>
          </p:cNvPr>
          <p:cNvSpPr txBox="1"/>
          <p:nvPr/>
        </p:nvSpPr>
        <p:spPr>
          <a:xfrm>
            <a:off x="9895917" y="4411061"/>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1"/>
                </a:solidFill>
                <a:latin typeface="Fira Sans Extra Condensed"/>
                <a:ea typeface="Fira Sans Extra Condensed"/>
                <a:cs typeface="Fira Sans Extra Condensed"/>
                <a:sym typeface="Fira Sans Extra Condensed"/>
              </a:rPr>
              <a:t>Rob Graeff (D9)</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119" name="Google Shape;114;g228e1dd6519_0_309">
            <a:extLst>
              <a:ext uri="{FF2B5EF4-FFF2-40B4-BE49-F238E27FC236}">
                <a16:creationId xmlns:a16="http://schemas.microsoft.com/office/drawing/2014/main" id="{C7875BC9-E51B-C231-1F49-DCE64465E2D7}"/>
              </a:ext>
            </a:extLst>
          </p:cNvPr>
          <p:cNvSpPr txBox="1"/>
          <p:nvPr/>
        </p:nvSpPr>
        <p:spPr>
          <a:xfrm>
            <a:off x="1450175" y="4395503"/>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1"/>
                </a:solidFill>
                <a:latin typeface="Fira Sans Extra Condensed"/>
                <a:ea typeface="Fira Sans Extra Condensed"/>
                <a:cs typeface="Fira Sans Extra Condensed"/>
                <a:sym typeface="Fira Sans Extra Condensed"/>
              </a:rPr>
              <a:t>Vacant (D9)</a:t>
            </a:r>
            <a:endParaRPr sz="2400" b="1" dirty="0">
              <a:solidFill>
                <a:schemeClr val="accent1"/>
              </a:solidFill>
              <a:latin typeface="Fira Sans Extra Condensed"/>
              <a:ea typeface="Fira Sans Extra Condensed"/>
              <a:cs typeface="Fira Sans Extra Condensed"/>
              <a:sym typeface="Fira Sans Extra Condensed"/>
            </a:endParaRPr>
          </a:p>
        </p:txBody>
      </p:sp>
      <p:sp>
        <p:nvSpPr>
          <p:cNvPr id="120" name="Google Shape;114;g228e1dd6519_0_309">
            <a:extLst>
              <a:ext uri="{FF2B5EF4-FFF2-40B4-BE49-F238E27FC236}">
                <a16:creationId xmlns:a16="http://schemas.microsoft.com/office/drawing/2014/main" id="{F4D3A9FA-1ED3-4197-10E4-CE283E8BB377}"/>
              </a:ext>
            </a:extLst>
          </p:cNvPr>
          <p:cNvSpPr txBox="1"/>
          <p:nvPr/>
        </p:nvSpPr>
        <p:spPr>
          <a:xfrm>
            <a:off x="-308347" y="4409826"/>
            <a:ext cx="2652300" cy="6381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en-US" sz="2400" b="1" dirty="0">
                <a:solidFill>
                  <a:schemeClr val="accent3"/>
                </a:solidFill>
                <a:latin typeface="Fira Sans Extra Condensed"/>
                <a:ea typeface="Fira Sans Extra Condensed"/>
                <a:cs typeface="Fira Sans Extra Condensed"/>
                <a:sym typeface="Fira Sans Extra Condensed"/>
              </a:rPr>
              <a:t>Vacant (D8)</a:t>
            </a:r>
            <a:endParaRPr sz="2400" b="1" dirty="0">
              <a:solidFill>
                <a:schemeClr val="accent3"/>
              </a:solidFill>
              <a:latin typeface="Fira Sans Extra Condensed"/>
              <a:ea typeface="Fira Sans Extra Condensed"/>
              <a:cs typeface="Fira Sans Extra Condensed"/>
              <a:sym typeface="Fira Sans Extra Condensed"/>
            </a:endParaRPr>
          </a:p>
        </p:txBody>
      </p:sp>
      <p:pic>
        <p:nvPicPr>
          <p:cNvPr id="126" name="Google Shape;116;g228e1dd6519_0_309">
            <a:extLst>
              <a:ext uri="{FF2B5EF4-FFF2-40B4-BE49-F238E27FC236}">
                <a16:creationId xmlns:a16="http://schemas.microsoft.com/office/drawing/2014/main" id="{8111056E-BC06-7B21-9474-395086D30B34}"/>
              </a:ext>
            </a:extLst>
          </p:cNvPr>
          <p:cNvPicPr preferRelativeResize="0"/>
          <p:nvPr/>
        </p:nvPicPr>
        <p:blipFill>
          <a:blip r:embed="rId7"/>
          <a:srcRect t="5809" b="5809"/>
          <a:stretch/>
        </p:blipFill>
        <p:spPr>
          <a:xfrm>
            <a:off x="5966314" y="4941191"/>
            <a:ext cx="1887733" cy="1835371"/>
          </a:xfrm>
          <a:prstGeom prst="ellipse">
            <a:avLst/>
          </a:prstGeom>
          <a:noFill/>
          <a:ln w="38100" cap="flat" cmpd="sng">
            <a:solidFill>
              <a:schemeClr val="accent1"/>
            </a:solidFill>
            <a:prstDash val="solid"/>
            <a:round/>
            <a:headEnd type="none" w="sm" len="sm"/>
            <a:tailEnd type="none" w="sm" len="sm"/>
          </a:ln>
        </p:spPr>
      </p:pic>
      <p:pic>
        <p:nvPicPr>
          <p:cNvPr id="128" name="Google Shape;116;g228e1dd6519_0_309">
            <a:extLst>
              <a:ext uri="{FF2B5EF4-FFF2-40B4-BE49-F238E27FC236}">
                <a16:creationId xmlns:a16="http://schemas.microsoft.com/office/drawing/2014/main" id="{8C698A1B-4CFC-FF5A-EB2D-FD0D164FF025}"/>
              </a:ext>
            </a:extLst>
          </p:cNvPr>
          <p:cNvPicPr preferRelativeResize="0"/>
          <p:nvPr/>
        </p:nvPicPr>
        <p:blipFill>
          <a:blip r:embed="rId8"/>
          <a:srcRect t="8709" b="8709"/>
          <a:stretch/>
        </p:blipFill>
        <p:spPr>
          <a:xfrm>
            <a:off x="8383406" y="4941192"/>
            <a:ext cx="1857572" cy="1835372"/>
          </a:xfrm>
          <a:prstGeom prst="ellipse">
            <a:avLst/>
          </a:prstGeom>
          <a:noFill/>
          <a:ln w="38100" cap="flat" cmpd="sng">
            <a:solidFill>
              <a:schemeClr val="accent3"/>
            </a:solidFill>
            <a:prstDash val="solid"/>
            <a:round/>
            <a:headEnd type="none" w="sm" len="sm"/>
            <a:tailEnd type="none" w="sm" len="sm"/>
          </a:ln>
        </p:spPr>
      </p:pic>
      <p:pic>
        <p:nvPicPr>
          <p:cNvPr id="129" name="Google Shape;116;g228e1dd6519_0_309">
            <a:extLst>
              <a:ext uri="{FF2B5EF4-FFF2-40B4-BE49-F238E27FC236}">
                <a16:creationId xmlns:a16="http://schemas.microsoft.com/office/drawing/2014/main" id="{DC01FD1E-DA7D-A3D0-F207-CD00CAB5CAC9}"/>
              </a:ext>
            </a:extLst>
          </p:cNvPr>
          <p:cNvPicPr preferRelativeResize="0"/>
          <p:nvPr/>
        </p:nvPicPr>
        <p:blipFill>
          <a:blip r:embed="rId9"/>
          <a:srcRect t="8623" b="8623"/>
          <a:stretch/>
        </p:blipFill>
        <p:spPr>
          <a:xfrm>
            <a:off x="3950470" y="4986348"/>
            <a:ext cx="1911216" cy="1835370"/>
          </a:xfrm>
          <a:prstGeom prst="ellipse">
            <a:avLst/>
          </a:prstGeom>
          <a:noFill/>
          <a:ln w="38100" cap="flat" cmpd="sng">
            <a:solidFill>
              <a:schemeClr val="accent3"/>
            </a:solidFill>
            <a:prstDash val="solid"/>
            <a:round/>
            <a:headEnd type="none" w="sm" len="sm"/>
            <a:tailEnd type="none" w="sm" len="sm"/>
          </a:ln>
        </p:spPr>
      </p:pic>
      <p:pic>
        <p:nvPicPr>
          <p:cNvPr id="130" name="Google Shape;116;g228e1dd6519_0_309">
            <a:extLst>
              <a:ext uri="{FF2B5EF4-FFF2-40B4-BE49-F238E27FC236}">
                <a16:creationId xmlns:a16="http://schemas.microsoft.com/office/drawing/2014/main" id="{4523B93E-AE8E-35BA-0FA7-8A18A6CC552A}"/>
              </a:ext>
            </a:extLst>
          </p:cNvPr>
          <p:cNvPicPr preferRelativeResize="0"/>
          <p:nvPr/>
        </p:nvPicPr>
        <p:blipFill>
          <a:blip r:embed="rId10"/>
          <a:srcRect t="8660" b="8660"/>
          <a:stretch/>
        </p:blipFill>
        <p:spPr>
          <a:xfrm>
            <a:off x="10322943" y="4970058"/>
            <a:ext cx="1799548" cy="1806505"/>
          </a:xfrm>
          <a:prstGeom prst="ellipse">
            <a:avLst/>
          </a:prstGeom>
          <a:noFill/>
          <a:ln w="38100" cap="flat" cmpd="sng">
            <a:solidFill>
              <a:schemeClr val="accent1"/>
            </a:solidFill>
            <a:prstDash val="solid"/>
            <a:round/>
            <a:headEnd type="none" w="sm" len="sm"/>
            <a:tailEnd type="none" w="sm" len="sm"/>
          </a:ln>
        </p:spPr>
      </p:pic>
      <p:pic>
        <p:nvPicPr>
          <p:cNvPr id="132" name="Google Shape;116;g228e1dd6519_0_309">
            <a:extLst>
              <a:ext uri="{FF2B5EF4-FFF2-40B4-BE49-F238E27FC236}">
                <a16:creationId xmlns:a16="http://schemas.microsoft.com/office/drawing/2014/main" id="{A4F3F152-F204-2DB3-73F5-34680BBC652B}"/>
              </a:ext>
            </a:extLst>
          </p:cNvPr>
          <p:cNvPicPr preferRelativeResize="0"/>
          <p:nvPr/>
        </p:nvPicPr>
        <p:blipFill>
          <a:blip r:embed="rId11"/>
          <a:srcRect l="8615" r="8615"/>
          <a:stretch/>
        </p:blipFill>
        <p:spPr>
          <a:xfrm>
            <a:off x="117418" y="5015328"/>
            <a:ext cx="1693504" cy="1687095"/>
          </a:xfrm>
          <a:prstGeom prst="ellipse">
            <a:avLst/>
          </a:prstGeom>
          <a:noFill/>
          <a:ln w="38100" cap="flat" cmpd="sng">
            <a:solidFill>
              <a:schemeClr val="accent3"/>
            </a:solidFill>
            <a:prstDash val="solid"/>
            <a:round/>
            <a:headEnd type="none" w="sm" len="sm"/>
            <a:tailEnd type="none" w="sm" len="sm"/>
          </a:ln>
        </p:spPr>
      </p:pic>
      <p:pic>
        <p:nvPicPr>
          <p:cNvPr id="133" name="Google Shape;116;g228e1dd6519_0_309">
            <a:extLst>
              <a:ext uri="{FF2B5EF4-FFF2-40B4-BE49-F238E27FC236}">
                <a16:creationId xmlns:a16="http://schemas.microsoft.com/office/drawing/2014/main" id="{0654D4D2-A03A-E703-AF61-26190977A876}"/>
              </a:ext>
            </a:extLst>
          </p:cNvPr>
          <p:cNvPicPr preferRelativeResize="0"/>
          <p:nvPr/>
        </p:nvPicPr>
        <p:blipFill>
          <a:blip r:embed="rId11"/>
          <a:srcRect l="8615" r="8615"/>
          <a:stretch/>
        </p:blipFill>
        <p:spPr>
          <a:xfrm>
            <a:off x="1928524" y="4986348"/>
            <a:ext cx="1693504" cy="1687094"/>
          </a:xfrm>
          <a:prstGeom prst="ellipse">
            <a:avLst/>
          </a:prstGeom>
          <a:noFill/>
          <a:ln w="38100"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4285376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DF5CA5C1-33EF-E939-A912-A5F707F9FD16}"/>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ADE015E2-A317-7BB3-6F9B-395AE6360A79}"/>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0" y="77831"/>
            <a:ext cx="12192000" cy="6857990"/>
          </a:xfrm>
          <a:prstGeom prst="rect">
            <a:avLst/>
          </a:prstGeom>
        </p:spPr>
      </p:pic>
      <p:sp>
        <p:nvSpPr>
          <p:cNvPr id="20" name="Rectangle 19">
            <a:extLst>
              <a:ext uri="{FF2B5EF4-FFF2-40B4-BE49-F238E27FC236}">
                <a16:creationId xmlns:a16="http://schemas.microsoft.com/office/drawing/2014/main" id="{BE9923A9-AB45-687A-1872-12024F8CB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1D7DD583-D642-4652-CA44-8DF645C90765}"/>
              </a:ext>
            </a:extLst>
          </p:cNvPr>
          <p:cNvSpPr>
            <a:spLocks noGrp="1"/>
          </p:cNvSpPr>
          <p:nvPr>
            <p:ph type="ctrTitle"/>
          </p:nvPr>
        </p:nvSpPr>
        <p:spPr>
          <a:xfrm>
            <a:off x="420551" y="379698"/>
            <a:ext cx="11077543" cy="841133"/>
          </a:xfrm>
        </p:spPr>
        <p:txBody>
          <a:bodyPr/>
          <a:lstStyle/>
          <a:p>
            <a:r>
              <a:rPr lang="en-US" sz="4800" dirty="0"/>
              <a:t>Stateside vs Local Roads Projects</a:t>
            </a:r>
          </a:p>
        </p:txBody>
      </p:sp>
      <p:sp>
        <p:nvSpPr>
          <p:cNvPr id="14" name="TextBox 13">
            <a:extLst>
              <a:ext uri="{FF2B5EF4-FFF2-40B4-BE49-F238E27FC236}">
                <a16:creationId xmlns:a16="http://schemas.microsoft.com/office/drawing/2014/main" id="{F9372C19-81A0-22EF-8EAC-8435ACDE8A67}"/>
              </a:ext>
            </a:extLst>
          </p:cNvPr>
          <p:cNvSpPr txBox="1"/>
          <p:nvPr/>
        </p:nvSpPr>
        <p:spPr>
          <a:xfrm>
            <a:off x="1274323" y="6108970"/>
            <a:ext cx="184731" cy="369332"/>
          </a:xfrm>
          <a:prstGeom prst="rect">
            <a:avLst/>
          </a:prstGeom>
          <a:noFill/>
        </p:spPr>
        <p:txBody>
          <a:bodyPr wrap="none" rtlCol="0">
            <a:spAutoFit/>
          </a:bodyPr>
          <a:lstStyle/>
          <a:p>
            <a:endParaRPr lang="en-US" dirty="0"/>
          </a:p>
        </p:txBody>
      </p:sp>
      <p:graphicFrame>
        <p:nvGraphicFramePr>
          <p:cNvPr id="2" name="Table 1">
            <a:extLst>
              <a:ext uri="{FF2B5EF4-FFF2-40B4-BE49-F238E27FC236}">
                <a16:creationId xmlns:a16="http://schemas.microsoft.com/office/drawing/2014/main" id="{AA514142-A6A9-8771-AFA1-E53411C66B4F}"/>
              </a:ext>
            </a:extLst>
          </p:cNvPr>
          <p:cNvGraphicFramePr>
            <a:graphicFrameLocks noGrp="1"/>
          </p:cNvGraphicFramePr>
          <p:nvPr>
            <p:extLst>
              <p:ext uri="{D42A27DB-BD31-4B8C-83A1-F6EECF244321}">
                <p14:modId xmlns:p14="http://schemas.microsoft.com/office/powerpoint/2010/main" val="3910920456"/>
              </p:ext>
            </p:extLst>
          </p:nvPr>
        </p:nvGraphicFramePr>
        <p:xfrm>
          <a:off x="1096523" y="1220831"/>
          <a:ext cx="9258210" cy="5381538"/>
        </p:xfrm>
        <a:graphic>
          <a:graphicData uri="http://schemas.openxmlformats.org/drawingml/2006/table">
            <a:tbl>
              <a:tblPr firstRow="1" bandRow="1">
                <a:tableStyleId>{5C22544A-7EE6-4342-B048-85BDC9FD1C3A}</a:tableStyleId>
              </a:tblPr>
              <a:tblGrid>
                <a:gridCol w="3086070">
                  <a:extLst>
                    <a:ext uri="{9D8B030D-6E8A-4147-A177-3AD203B41FA5}">
                      <a16:colId xmlns:a16="http://schemas.microsoft.com/office/drawing/2014/main" val="3542704982"/>
                    </a:ext>
                  </a:extLst>
                </a:gridCol>
                <a:gridCol w="3086070">
                  <a:extLst>
                    <a:ext uri="{9D8B030D-6E8A-4147-A177-3AD203B41FA5}">
                      <a16:colId xmlns:a16="http://schemas.microsoft.com/office/drawing/2014/main" val="3444728454"/>
                    </a:ext>
                  </a:extLst>
                </a:gridCol>
                <a:gridCol w="3086070">
                  <a:extLst>
                    <a:ext uri="{9D8B030D-6E8A-4147-A177-3AD203B41FA5}">
                      <a16:colId xmlns:a16="http://schemas.microsoft.com/office/drawing/2014/main" val="1993102865"/>
                    </a:ext>
                  </a:extLst>
                </a:gridCol>
              </a:tblGrid>
              <a:tr h="398223">
                <a:tc>
                  <a:txBody>
                    <a:bodyPr/>
                    <a:lstStyle/>
                    <a:p>
                      <a:endParaRPr lang="en-US" dirty="0"/>
                    </a:p>
                  </a:txBody>
                  <a:tcPr/>
                </a:tc>
                <a:tc>
                  <a:txBody>
                    <a:bodyPr/>
                    <a:lstStyle/>
                    <a:p>
                      <a:r>
                        <a:rPr lang="en-US" dirty="0"/>
                        <a:t>Stateside Projects</a:t>
                      </a:r>
                    </a:p>
                  </a:txBody>
                  <a:tcPr/>
                </a:tc>
                <a:tc>
                  <a:txBody>
                    <a:bodyPr/>
                    <a:lstStyle/>
                    <a:p>
                      <a:r>
                        <a:rPr lang="en-US" dirty="0"/>
                        <a:t>Local Roads Projects</a:t>
                      </a:r>
                    </a:p>
                  </a:txBody>
                  <a:tcPr/>
                </a:tc>
                <a:extLst>
                  <a:ext uri="{0D108BD9-81ED-4DB2-BD59-A6C34878D82A}">
                    <a16:rowId xmlns:a16="http://schemas.microsoft.com/office/drawing/2014/main" val="301149809"/>
                  </a:ext>
                </a:extLst>
              </a:tr>
              <a:tr h="1294224">
                <a:tc>
                  <a:txBody>
                    <a:bodyPr/>
                    <a:lstStyle/>
                    <a:p>
                      <a:r>
                        <a:rPr lang="en-US" dirty="0"/>
                        <a:t>ADMINISTERED BY:</a:t>
                      </a:r>
                    </a:p>
                  </a:txBody>
                  <a:tcPr/>
                </a:tc>
                <a:tc>
                  <a:txBody>
                    <a:bodyPr/>
                    <a:lstStyle/>
                    <a:p>
                      <a:r>
                        <a:rPr lang="en-US" dirty="0"/>
                        <a:t>IDOT</a:t>
                      </a:r>
                    </a:p>
                  </a:txBody>
                  <a:tcPr/>
                </a:tc>
                <a:tc>
                  <a:txBody>
                    <a:bodyPr/>
                    <a:lstStyle/>
                    <a:p>
                      <a:r>
                        <a:rPr lang="en-US" dirty="0"/>
                        <a:t>Local Agency (with IDOT Oversight if fund source is under IDOT purview)</a:t>
                      </a:r>
                    </a:p>
                  </a:txBody>
                  <a:tcPr/>
                </a:tc>
                <a:extLst>
                  <a:ext uri="{0D108BD9-81ED-4DB2-BD59-A6C34878D82A}">
                    <a16:rowId xmlns:a16="http://schemas.microsoft.com/office/drawing/2014/main" val="115553100"/>
                  </a:ext>
                </a:extLst>
              </a:tr>
              <a:tr h="995557">
                <a:tc>
                  <a:txBody>
                    <a:bodyPr/>
                    <a:lstStyle/>
                    <a:p>
                      <a:r>
                        <a:rPr lang="en-US" dirty="0"/>
                        <a:t>LOCATION:</a:t>
                      </a:r>
                    </a:p>
                  </a:txBody>
                  <a:tcPr/>
                </a:tc>
                <a:tc>
                  <a:txBody>
                    <a:bodyPr/>
                    <a:lstStyle/>
                    <a:p>
                      <a:r>
                        <a:rPr lang="en-US" dirty="0"/>
                        <a:t>State Routes</a:t>
                      </a:r>
                    </a:p>
                  </a:txBody>
                  <a:tcPr/>
                </a:tc>
                <a:tc>
                  <a:txBody>
                    <a:bodyPr/>
                    <a:lstStyle/>
                    <a:p>
                      <a:r>
                        <a:rPr lang="en-US" dirty="0"/>
                        <a:t>Local or State Routes (with IDOT approval for State Routes)</a:t>
                      </a:r>
                    </a:p>
                  </a:txBody>
                  <a:tcPr/>
                </a:tc>
                <a:extLst>
                  <a:ext uri="{0D108BD9-81ED-4DB2-BD59-A6C34878D82A}">
                    <a16:rowId xmlns:a16="http://schemas.microsoft.com/office/drawing/2014/main" val="3372854697"/>
                  </a:ext>
                </a:extLst>
              </a:tr>
              <a:tr h="403754">
                <a:tc>
                  <a:txBody>
                    <a:bodyPr/>
                    <a:lstStyle/>
                    <a:p>
                      <a:r>
                        <a:rPr lang="en-US" dirty="0"/>
                        <a:t>DESIGN LEAD: </a:t>
                      </a:r>
                    </a:p>
                  </a:txBody>
                  <a:tcPr/>
                </a:tc>
                <a:tc>
                  <a:txBody>
                    <a:bodyPr/>
                    <a:lstStyle/>
                    <a:p>
                      <a:r>
                        <a:rPr lang="en-US" dirty="0"/>
                        <a:t>IDOT</a:t>
                      </a:r>
                    </a:p>
                  </a:txBody>
                  <a:tcPr/>
                </a:tc>
                <a:tc>
                  <a:txBody>
                    <a:bodyPr/>
                    <a:lstStyle/>
                    <a:p>
                      <a:r>
                        <a:rPr lang="en-US" dirty="0"/>
                        <a:t>Local Agency</a:t>
                      </a:r>
                    </a:p>
                  </a:txBody>
                  <a:tcPr/>
                </a:tc>
                <a:extLst>
                  <a:ext uri="{0D108BD9-81ED-4DB2-BD59-A6C34878D82A}">
                    <a16:rowId xmlns:a16="http://schemas.microsoft.com/office/drawing/2014/main" val="20243971"/>
                  </a:ext>
                </a:extLst>
              </a:tr>
              <a:tr h="1592890">
                <a:tc>
                  <a:txBody>
                    <a:bodyPr/>
                    <a:lstStyle/>
                    <a:p>
                      <a:r>
                        <a:rPr lang="en-US" dirty="0"/>
                        <a:t>CONSTRUCTION OVERSIGHT: </a:t>
                      </a:r>
                    </a:p>
                  </a:txBody>
                  <a:tcPr/>
                </a:tc>
                <a:tc>
                  <a:txBody>
                    <a:bodyPr/>
                    <a:lstStyle/>
                    <a:p>
                      <a:r>
                        <a:rPr lang="en-US" dirty="0"/>
                        <a:t>IDOT responsible for field staff</a:t>
                      </a:r>
                    </a:p>
                  </a:txBody>
                  <a:tcPr/>
                </a:tc>
                <a:tc>
                  <a:txBody>
                    <a:bodyPr/>
                    <a:lstStyle/>
                    <a:p>
                      <a:r>
                        <a:rPr lang="en-US" dirty="0"/>
                        <a:t>Local Agency Responsible; IDOT provides a supervising field engineer if on a State Letting</a:t>
                      </a:r>
                    </a:p>
                  </a:txBody>
                  <a:tcPr/>
                </a:tc>
                <a:extLst>
                  <a:ext uri="{0D108BD9-81ED-4DB2-BD59-A6C34878D82A}">
                    <a16:rowId xmlns:a16="http://schemas.microsoft.com/office/drawing/2014/main" val="3984436132"/>
                  </a:ext>
                </a:extLst>
              </a:tr>
              <a:tr h="696890">
                <a:tc>
                  <a:txBody>
                    <a:bodyPr/>
                    <a:lstStyle/>
                    <a:p>
                      <a:r>
                        <a:rPr lang="en-US" dirty="0"/>
                        <a:t>CONTRACTING:</a:t>
                      </a:r>
                    </a:p>
                  </a:txBody>
                  <a:tcPr/>
                </a:tc>
                <a:tc>
                  <a:txBody>
                    <a:bodyPr/>
                    <a:lstStyle/>
                    <a:p>
                      <a:r>
                        <a:rPr lang="en-US" dirty="0"/>
                        <a:t>IDOT Letting</a:t>
                      </a:r>
                    </a:p>
                  </a:txBody>
                  <a:tcPr/>
                </a:tc>
                <a:tc>
                  <a:txBody>
                    <a:bodyPr/>
                    <a:lstStyle/>
                    <a:p>
                      <a:r>
                        <a:rPr lang="en-US" dirty="0"/>
                        <a:t>IDOT Letting or Contractor’s Bulletin</a:t>
                      </a:r>
                    </a:p>
                  </a:txBody>
                  <a:tcPr/>
                </a:tc>
                <a:extLst>
                  <a:ext uri="{0D108BD9-81ED-4DB2-BD59-A6C34878D82A}">
                    <a16:rowId xmlns:a16="http://schemas.microsoft.com/office/drawing/2014/main" val="165121155"/>
                  </a:ext>
                </a:extLst>
              </a:tr>
            </a:tbl>
          </a:graphicData>
        </a:graphic>
      </p:graphicFrame>
    </p:spTree>
    <p:extLst>
      <p:ext uri="{BB962C8B-B14F-4D97-AF65-F5344CB8AC3E}">
        <p14:creationId xmlns:p14="http://schemas.microsoft.com/office/powerpoint/2010/main" val="650064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a:extLst>
            <a:ext uri="{FF2B5EF4-FFF2-40B4-BE49-F238E27FC236}">
              <a16:creationId xmlns:a16="http://schemas.microsoft.com/office/drawing/2014/main" id="{0FF21E82-0BAC-24EC-28C1-CA237C67B3FB}"/>
            </a:ext>
          </a:extLst>
        </p:cNvPr>
        <p:cNvGrpSpPr/>
        <p:nvPr/>
      </p:nvGrpSpPr>
      <p:grpSpPr>
        <a:xfrm>
          <a:off x="0" y="0"/>
          <a:ext cx="0" cy="0"/>
          <a:chOff x="0" y="0"/>
          <a:chExt cx="0" cy="0"/>
        </a:xfrm>
      </p:grpSpPr>
      <p:pic>
        <p:nvPicPr>
          <p:cNvPr id="5" name="Picture 4" descr="chain links">
            <a:extLst>
              <a:ext uri="{FF2B5EF4-FFF2-40B4-BE49-F238E27FC236}">
                <a16:creationId xmlns:a16="http://schemas.microsoft.com/office/drawing/2014/main" id="{5F74B304-B572-4CBD-8636-8BE333FB5144}"/>
              </a:ext>
            </a:extLst>
          </p:cNvPr>
          <p:cNvPicPr>
            <a:picLocks noChangeAspect="1"/>
          </p:cNvPicPr>
          <p:nvPr/>
        </p:nvPicPr>
        <p:blipFill rotWithShape="1">
          <a:blip r:embed="rId4">
            <a:duotone>
              <a:prstClr val="black"/>
              <a:schemeClr val="accent5">
                <a:tint val="45000"/>
                <a:satMod val="400000"/>
              </a:schemeClr>
            </a:duotone>
            <a:alphaModFix amt="8000"/>
          </a:blip>
          <a:srcRect t="23391" r="9091"/>
          <a:stretch/>
        </p:blipFill>
        <p:spPr>
          <a:xfrm>
            <a:off x="142544" y="110077"/>
            <a:ext cx="12217400" cy="6857990"/>
          </a:xfrm>
          <a:prstGeom prst="rect">
            <a:avLst/>
          </a:prstGeom>
        </p:spPr>
      </p:pic>
      <p:sp>
        <p:nvSpPr>
          <p:cNvPr id="20" name="Rectangle 19">
            <a:extLst>
              <a:ext uri="{FF2B5EF4-FFF2-40B4-BE49-F238E27FC236}">
                <a16:creationId xmlns:a16="http://schemas.microsoft.com/office/drawing/2014/main" id="{1818D6CA-3D50-8F5C-509F-2D58998B2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6" name="Title 5">
            <a:extLst>
              <a:ext uri="{FF2B5EF4-FFF2-40B4-BE49-F238E27FC236}">
                <a16:creationId xmlns:a16="http://schemas.microsoft.com/office/drawing/2014/main" id="{2F6777DC-1F17-B1B8-B010-9A0B60A41EFB}"/>
              </a:ext>
            </a:extLst>
          </p:cNvPr>
          <p:cNvSpPr>
            <a:spLocks noGrp="1"/>
          </p:cNvSpPr>
          <p:nvPr>
            <p:ph type="ctrTitle"/>
          </p:nvPr>
        </p:nvSpPr>
        <p:spPr>
          <a:xfrm>
            <a:off x="1196331" y="2760135"/>
            <a:ext cx="9584381" cy="2453172"/>
          </a:xfrm>
        </p:spPr>
        <p:txBody>
          <a:bodyPr/>
          <a:lstStyle/>
          <a:p>
            <a:pPr algn="ctr"/>
            <a:r>
              <a:rPr lang="en-US" dirty="0"/>
              <a:t>BUILDING REGION 5: Key Projects Under Construction</a:t>
            </a:r>
          </a:p>
        </p:txBody>
      </p:sp>
      <p:sp>
        <p:nvSpPr>
          <p:cNvPr id="14" name="TextBox 13">
            <a:extLst>
              <a:ext uri="{FF2B5EF4-FFF2-40B4-BE49-F238E27FC236}">
                <a16:creationId xmlns:a16="http://schemas.microsoft.com/office/drawing/2014/main" id="{DA7FA317-1E97-B0C0-5DE6-16AEEF4F6B3F}"/>
              </a:ext>
            </a:extLst>
          </p:cNvPr>
          <p:cNvSpPr txBox="1"/>
          <p:nvPr/>
        </p:nvSpPr>
        <p:spPr>
          <a:xfrm>
            <a:off x="1274323" y="610897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721642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TM78884036_DIGITAL ION DESIGN_SL_V1.pptx" id="{AD58A1CE-E9E9-4C2E-83A0-65FD4522F93A}" vid="{1E9553B9-AA04-4A15-9836-1E0668257819}"/>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25AE17E126459458112D206660BDF83" ma:contentTypeVersion="16" ma:contentTypeDescription="Create a new document." ma:contentTypeScope="" ma:versionID="9cd5758f167f0a9e87ed280bd7afddab">
  <xsd:schema xmlns:xsd="http://www.w3.org/2001/XMLSchema" xmlns:xs="http://www.w3.org/2001/XMLSchema" xmlns:p="http://schemas.microsoft.com/office/2006/metadata/properties" xmlns:ns2="09209366-7072-47dc-8038-fb9503242066" xmlns:ns3="f0f54a16-4527-434a-bd40-c815bac42bd7" targetNamespace="http://schemas.microsoft.com/office/2006/metadata/properties" ma:root="true" ma:fieldsID="b6ca10e1519d4e40df82b678599090c1" ns2:_="" ns3:_="">
    <xsd:import namespace="09209366-7072-47dc-8038-fb9503242066"/>
    <xsd:import namespace="f0f54a16-4527-434a-bd40-c815bac42bd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209366-7072-47dc-8038-fb95032420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4bd80cb-b55d-4a01-be99-577b45a2dd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f54a16-4527-434a-bd40-c815bac42bd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0077834-e683-4dc5-af8a-11e47dd75385}" ma:internalName="TaxCatchAll" ma:showField="CatchAllData" ma:web="f0f54a16-4527-434a-bd40-c815bac42bd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9209366-7072-47dc-8038-fb9503242066">
      <Terms xmlns="http://schemas.microsoft.com/office/infopath/2007/PartnerControls"/>
    </lcf76f155ced4ddcb4097134ff3c332f>
    <TaxCatchAll xmlns="f0f54a16-4527-434a-bd40-c815bac42bd7" xsi:nil="true"/>
  </documentManagement>
</p:properties>
</file>

<file path=customXml/itemProps1.xml><?xml version="1.0" encoding="utf-8"?>
<ds:datastoreItem xmlns:ds="http://schemas.openxmlformats.org/officeDocument/2006/customXml" ds:itemID="{0D16958A-754B-4396-9457-FD7A427A37DD}">
  <ds:schemaRefs>
    <ds:schemaRef ds:uri="http://schemas.microsoft.com/sharepoint/v3/contenttype/forms"/>
  </ds:schemaRefs>
</ds:datastoreItem>
</file>

<file path=customXml/itemProps2.xml><?xml version="1.0" encoding="utf-8"?>
<ds:datastoreItem xmlns:ds="http://schemas.openxmlformats.org/officeDocument/2006/customXml" ds:itemID="{67002B9A-5557-4DE3-A578-EACB7078ABE7}">
  <ds:schemaRefs>
    <ds:schemaRef ds:uri="09209366-7072-47dc-8038-fb9503242066"/>
    <ds:schemaRef ds:uri="f0f54a16-4527-434a-bd40-c815bac42bd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8C88F1-1664-415F-AFCE-F6CF45809817}">
  <ds:schemaRefs>
    <ds:schemaRef ds:uri="09209366-7072-47dc-8038-fb9503242066"/>
    <ds:schemaRef ds:uri="f0f54a16-4527-434a-bd40-c815bac42bd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Facet</Template>
  <TotalTime>2258</TotalTime>
  <Words>5782</Words>
  <Application>Microsoft Office PowerPoint</Application>
  <PresentationFormat>Widescreen</PresentationFormat>
  <Paragraphs>601</Paragraphs>
  <Slides>49</Slides>
  <Notes>49</Notes>
  <HiddenSlides>2</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49</vt:i4>
      </vt:variant>
    </vt:vector>
  </HeadingPairs>
  <TitlesOfParts>
    <vt:vector size="58" baseType="lpstr">
      <vt:lpstr>Arial</vt:lpstr>
      <vt:lpstr>Calibri</vt:lpstr>
      <vt:lpstr>Century Gothic</vt:lpstr>
      <vt:lpstr>Fira Sans Extra Condensed</vt:lpstr>
      <vt:lpstr>Gill Sans MT</vt:lpstr>
      <vt:lpstr>Wingdings</vt:lpstr>
      <vt:lpstr>Wingdings 3</vt:lpstr>
      <vt:lpstr>Ion</vt:lpstr>
      <vt:lpstr>Ion Boardroom</vt:lpstr>
      <vt:lpstr>REGION 5 OVERVIEW &amp; OPPORTUNITIES</vt:lpstr>
      <vt:lpstr>PRESENTATION OVERVIEW</vt:lpstr>
      <vt:lpstr>What is IDOT?</vt:lpstr>
      <vt:lpstr>NEW HAPPENINGS</vt:lpstr>
      <vt:lpstr>BRC Final Report</vt:lpstr>
      <vt:lpstr>Region 5 Overview</vt:lpstr>
      <vt:lpstr>PowerPoint Presentation</vt:lpstr>
      <vt:lpstr>Stateside vs Local Roads Projects</vt:lpstr>
      <vt:lpstr>BUILDING REGION 5: Key Projects Under Construction</vt:lpstr>
      <vt:lpstr>PROJECTS UNDER CONSTRUCTION</vt:lpstr>
      <vt:lpstr>PROJECTS UNDER CONSTRUCTION</vt:lpstr>
      <vt:lpstr>PROJECTS UNDER CONSTRUCTION</vt:lpstr>
      <vt:lpstr>PowerPoint Presentation</vt:lpstr>
      <vt:lpstr>PROJECTS UNDER CONSTRUCTION</vt:lpstr>
      <vt:lpstr>BUILDING REGION 5: Future Projects</vt:lpstr>
      <vt:lpstr>FY 26 – FY 31 MULTI-YEAR PLAN</vt:lpstr>
      <vt:lpstr>FY 26 – FY 31 MULTI-YEAR PLAN</vt:lpstr>
      <vt:lpstr>Multi-Year Program</vt:lpstr>
      <vt:lpstr>UPCOMING CONSTRUCTION (ANTICIPATED NEXT 12 MONTHS)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REBUILD ILLINOIS PROJECTS</vt:lpstr>
      <vt:lpstr>District 8 Local Roads Program  (FY26-FY29) </vt:lpstr>
      <vt:lpstr>LOCAL ROADS PROJECTS</vt:lpstr>
      <vt:lpstr>UPCOMING CONSTRUCTION (ANTICIPATED NEXT 12 MONTHS)</vt:lpstr>
      <vt:lpstr>FUTURE CONSTRUCTION  (MULTI-YEAR PROGRAM)</vt:lpstr>
      <vt:lpstr>District 9 Local Roads Program  (FY26-FY29) </vt:lpstr>
      <vt:lpstr>LOCAL ROADS PROJECTS</vt:lpstr>
      <vt:lpstr>REBUILD ILLINOIS PROJECTS</vt:lpstr>
      <vt:lpstr>Opportunities to Engage with IDOT</vt:lpstr>
      <vt:lpstr>Engineering Services: Phases</vt:lpstr>
      <vt:lpstr>Working with IDOT: Engineering</vt:lpstr>
      <vt:lpstr> Land Acquisition Services</vt:lpstr>
      <vt:lpstr>Working with IDOT: Land Acquistion</vt:lpstr>
      <vt:lpstr>Working with IDOT: Construction</vt:lpstr>
      <vt:lpstr>Working with IDOT: Construction</vt:lpstr>
      <vt:lpstr>SUMMARY</vt:lpstr>
      <vt:lpstr>Questions?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IDOT</dc:title>
  <dc:creator>Duncan, Faith A</dc:creator>
  <cp:lastModifiedBy>Tharp, Rebecca L</cp:lastModifiedBy>
  <cp:revision>21</cp:revision>
  <cp:lastPrinted>2026-03-31T14:18:15Z</cp:lastPrinted>
  <dcterms:created xsi:type="dcterms:W3CDTF">2023-09-06T20:06:07Z</dcterms:created>
  <dcterms:modified xsi:type="dcterms:W3CDTF">2026-04-09T02:37:02Z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0x010100425AE17E126459458112D206660BDF83</vt:lpwstr>
  </property>
  <property fmtid="{D5CDD505-2E9C-101B-9397-08002B2CF9AE}" pid="3" name="MediaServiceImageTags">
    <vt:lpwstr/>
  </property>
</Properties>
</file>