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 id="2147484142" r:id="rId5"/>
    <p:sldMasterId id="2147484051" r:id="rId6"/>
    <p:sldMasterId id="2147484081" r:id="rId7"/>
    <p:sldMasterId id="2147484110" r:id="rId8"/>
    <p:sldMasterId id="2147484170" r:id="rId9"/>
    <p:sldMasterId id="2147483723" r:id="rId10"/>
    <p:sldMasterId id="2147484203" r:id="rId11"/>
  </p:sldMasterIdLst>
  <p:notesMasterIdLst>
    <p:notesMasterId r:id="rId20"/>
  </p:notesMasterIdLst>
  <p:handoutMasterIdLst>
    <p:handoutMasterId r:id="rId21"/>
  </p:handoutMasterIdLst>
  <p:sldIdLst>
    <p:sldId id="327" r:id="rId12"/>
    <p:sldId id="325" r:id="rId13"/>
    <p:sldId id="360" r:id="rId14"/>
    <p:sldId id="318" r:id="rId15"/>
    <p:sldId id="363" r:id="rId16"/>
    <p:sldId id="335" r:id="rId17"/>
    <p:sldId id="362" r:id="rId18"/>
    <p:sldId id="334"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C2CD63-B8E9-4386-85B6-FFD952A81A8F}">
          <p14:sldIdLst>
            <p14:sldId id="327"/>
            <p14:sldId id="325"/>
            <p14:sldId id="360"/>
            <p14:sldId id="318"/>
            <p14:sldId id="363"/>
            <p14:sldId id="335"/>
            <p14:sldId id="362"/>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66A2"/>
    <a:srgbClr val="FF9900"/>
    <a:srgbClr val="E8FC70"/>
    <a:srgbClr val="FA825C"/>
    <a:srgbClr val="D60000"/>
    <a:srgbClr val="FF6600"/>
    <a:srgbClr val="204B81"/>
    <a:srgbClr val="EE4042"/>
    <a:srgbClr val="CE9099"/>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41" autoAdjust="0"/>
    <p:restoredTop sz="96774" autoAdjust="0"/>
  </p:normalViewPr>
  <p:slideViewPr>
    <p:cSldViewPr snapToGrid="0">
      <p:cViewPr>
        <p:scale>
          <a:sx n="100" d="100"/>
          <a:sy n="100" d="100"/>
        </p:scale>
        <p:origin x="1596" y="582"/>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24BDC-DD5A-49FB-B663-99E1D4EA22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D42D0E4-DFF2-426A-94E0-553E5C32B294}">
      <dgm:prSet phldrT="[Text]" custT="1"/>
      <dgm:spPr>
        <a:solidFill>
          <a:schemeClr val="tx2"/>
        </a:solidFill>
        <a:ln w="12700">
          <a:solidFill>
            <a:schemeClr val="tx1"/>
          </a:solidFill>
        </a:ln>
      </dgm:spPr>
      <dgm:t>
        <a:bodyPr/>
        <a:lstStyle/>
        <a:p>
          <a:r>
            <a:rPr lang="en-US" sz="1600" b="1" dirty="0">
              <a:solidFill>
                <a:srgbClr val="FF0000"/>
              </a:solidFill>
            </a:rPr>
            <a:t>          </a:t>
          </a:r>
          <a:r>
            <a:rPr lang="en-US" sz="1600" b="1" dirty="0">
              <a:solidFill>
                <a:srgbClr val="2266A2"/>
              </a:solidFill>
            </a:rPr>
            <a:t>USACE</a:t>
          </a:r>
        </a:p>
      </dgm:t>
    </dgm:pt>
    <dgm:pt modelId="{76F1F769-1A2D-4CD7-8CFF-87074B48CF81}" type="parTrans" cxnId="{5AD51EE9-C176-4AB1-8420-7A375D775AB3}">
      <dgm:prSet/>
      <dgm:spPr/>
      <dgm:t>
        <a:bodyPr/>
        <a:lstStyle/>
        <a:p>
          <a:endParaRPr lang="en-US">
            <a:solidFill>
              <a:schemeClr val="tx1"/>
            </a:solidFill>
          </a:endParaRPr>
        </a:p>
      </dgm:t>
    </dgm:pt>
    <dgm:pt modelId="{BD2D3E78-E86D-408F-9075-E80F8ED729A4}" type="sibTrans" cxnId="{5AD51EE9-C176-4AB1-8420-7A375D775AB3}">
      <dgm:prSet/>
      <dgm:spPr/>
      <dgm:t>
        <a:bodyPr/>
        <a:lstStyle/>
        <a:p>
          <a:endParaRPr lang="en-US">
            <a:solidFill>
              <a:schemeClr val="tx1"/>
            </a:solidFill>
          </a:endParaRPr>
        </a:p>
      </dgm:t>
    </dgm:pt>
    <dgm:pt modelId="{7D326226-E2FF-4A3D-A005-21FDA9FCB76F}">
      <dgm:prSet phldrT="[Text]" custT="1"/>
      <dgm:spPr>
        <a:solidFill>
          <a:schemeClr val="tx2"/>
        </a:solidFill>
        <a:ln w="12700">
          <a:solidFill>
            <a:schemeClr val="tx1"/>
          </a:solidFill>
        </a:ln>
      </dgm:spPr>
      <dgm:t>
        <a:bodyPr/>
        <a:lstStyle/>
        <a:p>
          <a:r>
            <a:rPr lang="en-US" sz="1600" b="1" dirty="0">
              <a:solidFill>
                <a:srgbClr val="FF0000"/>
              </a:solidFill>
            </a:rPr>
            <a:t>     </a:t>
          </a:r>
          <a:r>
            <a:rPr lang="en-US" sz="1600" b="1" dirty="0">
              <a:solidFill>
                <a:srgbClr val="2266A2"/>
              </a:solidFill>
            </a:rPr>
            <a:t>DOR</a:t>
          </a:r>
        </a:p>
      </dgm:t>
    </dgm:pt>
    <dgm:pt modelId="{DCAD2667-0370-4139-9A09-2EAB35FCEED2}" type="parTrans" cxnId="{4807370C-EE18-419D-983D-1361F3487169}">
      <dgm:prSet/>
      <dgm:spPr>
        <a:solidFill>
          <a:srgbClr val="FF0000"/>
        </a:solidFill>
        <a:ln>
          <a:solidFill>
            <a:schemeClr val="tx1"/>
          </a:solidFill>
        </a:ln>
      </dgm:spPr>
      <dgm:t>
        <a:bodyPr/>
        <a:lstStyle/>
        <a:p>
          <a:endParaRPr lang="en-US">
            <a:ln>
              <a:solidFill>
                <a:schemeClr val="tx1"/>
              </a:solidFill>
            </a:ln>
            <a:solidFill>
              <a:schemeClr val="tx1"/>
            </a:solidFill>
          </a:endParaRPr>
        </a:p>
      </dgm:t>
    </dgm:pt>
    <dgm:pt modelId="{6224E270-D6B1-4A9F-9F3E-4BC1270055BA}" type="sibTrans" cxnId="{4807370C-EE18-419D-983D-1361F3487169}">
      <dgm:prSet/>
      <dgm:spPr/>
      <dgm:t>
        <a:bodyPr/>
        <a:lstStyle/>
        <a:p>
          <a:endParaRPr lang="en-US">
            <a:solidFill>
              <a:schemeClr val="tx1"/>
            </a:solidFill>
          </a:endParaRPr>
        </a:p>
      </dgm:t>
    </dgm:pt>
    <dgm:pt modelId="{1144E86D-3958-464B-9453-3168DB9899E3}">
      <dgm:prSet phldrT="[Text]" custT="1"/>
      <dgm:spPr>
        <a:solidFill>
          <a:schemeClr val="tx2"/>
        </a:solidFill>
        <a:ln w="12700">
          <a:solidFill>
            <a:schemeClr val="tx1"/>
          </a:solidFill>
        </a:ln>
      </dgm:spPr>
      <dgm:t>
        <a:bodyPr/>
        <a:lstStyle/>
        <a:p>
          <a:r>
            <a:rPr lang="en-US" sz="1400" b="0" dirty="0">
              <a:solidFill>
                <a:srgbClr val="2266A2"/>
              </a:solidFill>
            </a:rPr>
            <a:t>CONSULTANTS</a:t>
          </a:r>
        </a:p>
      </dgm:t>
    </dgm:pt>
    <dgm:pt modelId="{48C81738-4D63-4A27-B183-19C28A4931C7}" type="parTrans" cxnId="{8D9E23CC-FA7D-4DEC-A16B-9631CC04870E}">
      <dgm:prSet/>
      <dgm:spPr>
        <a:solidFill>
          <a:srgbClr val="FF0000"/>
        </a:solidFill>
        <a:ln>
          <a:solidFill>
            <a:schemeClr val="tx1"/>
          </a:solidFill>
        </a:ln>
      </dgm:spPr>
      <dgm:t>
        <a:bodyPr/>
        <a:lstStyle/>
        <a:p>
          <a:endParaRPr lang="en-US">
            <a:ln>
              <a:solidFill>
                <a:schemeClr val="tx1"/>
              </a:solidFill>
            </a:ln>
            <a:solidFill>
              <a:schemeClr val="tx1"/>
            </a:solidFill>
          </a:endParaRPr>
        </a:p>
      </dgm:t>
    </dgm:pt>
    <dgm:pt modelId="{FC5A58DF-1029-4314-867B-8E8C30DA068C}" type="sibTrans" cxnId="{8D9E23CC-FA7D-4DEC-A16B-9631CC04870E}">
      <dgm:prSet/>
      <dgm:spPr/>
      <dgm:t>
        <a:bodyPr/>
        <a:lstStyle/>
        <a:p>
          <a:endParaRPr lang="en-US">
            <a:solidFill>
              <a:schemeClr val="tx1"/>
            </a:solidFill>
          </a:endParaRPr>
        </a:p>
      </dgm:t>
    </dgm:pt>
    <dgm:pt modelId="{932B1ED9-BE8C-44EB-AAE2-AE0A8C20EF5A}">
      <dgm:prSet phldrT="[Text]" custT="1"/>
      <dgm:spPr>
        <a:solidFill>
          <a:schemeClr val="tx2"/>
        </a:solidFill>
        <a:ln w="12700">
          <a:solidFill>
            <a:schemeClr val="tx1"/>
          </a:solidFill>
        </a:ln>
      </dgm:spPr>
      <dgm:t>
        <a:bodyPr/>
        <a:lstStyle/>
        <a:p>
          <a:r>
            <a:rPr lang="en-US" sz="1600" b="1" dirty="0">
              <a:solidFill>
                <a:srgbClr val="FF0000"/>
              </a:solidFill>
            </a:rPr>
            <a:t>     </a:t>
          </a:r>
          <a:r>
            <a:rPr lang="en-US" sz="1600" b="1" dirty="0">
              <a:solidFill>
                <a:srgbClr val="2266A2"/>
              </a:solidFill>
            </a:rPr>
            <a:t>BUILDER</a:t>
          </a:r>
        </a:p>
      </dgm:t>
    </dgm:pt>
    <dgm:pt modelId="{54A31BF5-583D-46F9-A37C-C42DFE65FB9A}" type="parTrans" cxnId="{9F195DB6-4A29-4E3D-BED5-146F34D8C586}">
      <dgm:prSet/>
      <dgm:spPr>
        <a:solidFill>
          <a:srgbClr val="FF0000"/>
        </a:solidFill>
        <a:ln>
          <a:solidFill>
            <a:schemeClr val="tx1"/>
          </a:solidFill>
        </a:ln>
      </dgm:spPr>
      <dgm:t>
        <a:bodyPr/>
        <a:lstStyle/>
        <a:p>
          <a:endParaRPr lang="en-US">
            <a:ln>
              <a:solidFill>
                <a:schemeClr val="tx1"/>
              </a:solidFill>
            </a:ln>
            <a:solidFill>
              <a:schemeClr val="tx1"/>
            </a:solidFill>
          </a:endParaRPr>
        </a:p>
      </dgm:t>
    </dgm:pt>
    <dgm:pt modelId="{8900419F-2064-4342-B7F2-C32E22BCB58F}" type="sibTrans" cxnId="{9F195DB6-4A29-4E3D-BED5-146F34D8C586}">
      <dgm:prSet/>
      <dgm:spPr/>
      <dgm:t>
        <a:bodyPr/>
        <a:lstStyle/>
        <a:p>
          <a:endParaRPr lang="en-US">
            <a:solidFill>
              <a:schemeClr val="tx1"/>
            </a:solidFill>
          </a:endParaRPr>
        </a:p>
      </dgm:t>
    </dgm:pt>
    <dgm:pt modelId="{13932DF9-F95D-4E9F-93F0-1B2313A4D3C9}">
      <dgm:prSet phldrT="[Text]" custT="1"/>
      <dgm:spPr>
        <a:solidFill>
          <a:schemeClr val="tx2"/>
        </a:solidFill>
        <a:ln w="12700">
          <a:solidFill>
            <a:schemeClr val="tx1"/>
          </a:solidFill>
        </a:ln>
      </dgm:spPr>
      <dgm:t>
        <a:bodyPr/>
        <a:lstStyle/>
        <a:p>
          <a:r>
            <a:rPr lang="en-US" sz="1400" b="0" dirty="0">
              <a:solidFill>
                <a:srgbClr val="2266A2"/>
              </a:solidFill>
            </a:rPr>
            <a:t>SUBCONTRACTOR</a:t>
          </a:r>
        </a:p>
      </dgm:t>
    </dgm:pt>
    <dgm:pt modelId="{7E24C6FA-7B6A-4501-9C09-55651D2B8987}" type="parTrans" cxnId="{234F1DCF-A9EF-4761-9C8F-E571270A656B}">
      <dgm:prSet/>
      <dgm:spPr>
        <a:solidFill>
          <a:srgbClr val="FF0000"/>
        </a:solidFill>
        <a:ln>
          <a:solidFill>
            <a:schemeClr val="tx1"/>
          </a:solidFill>
        </a:ln>
      </dgm:spPr>
      <dgm:t>
        <a:bodyPr/>
        <a:lstStyle/>
        <a:p>
          <a:endParaRPr lang="en-US">
            <a:ln>
              <a:solidFill>
                <a:schemeClr val="tx1"/>
              </a:solidFill>
            </a:ln>
            <a:solidFill>
              <a:schemeClr val="tx1"/>
            </a:solidFill>
          </a:endParaRPr>
        </a:p>
      </dgm:t>
    </dgm:pt>
    <dgm:pt modelId="{8CF99292-6447-46D8-96F3-1059D681197D}" type="sibTrans" cxnId="{234F1DCF-A9EF-4761-9C8F-E571270A656B}">
      <dgm:prSet/>
      <dgm:spPr/>
      <dgm:t>
        <a:bodyPr/>
        <a:lstStyle/>
        <a:p>
          <a:endParaRPr lang="en-US">
            <a:solidFill>
              <a:schemeClr val="tx1"/>
            </a:solidFill>
          </a:endParaRPr>
        </a:p>
      </dgm:t>
    </dgm:pt>
    <dgm:pt modelId="{A119A17F-2B8C-41EF-9B59-0232871D6BC4}" type="pres">
      <dgm:prSet presAssocID="{48624BDC-DD5A-49FB-B663-99E1D4EA224B}" presName="hierChild1" presStyleCnt="0">
        <dgm:presLayoutVars>
          <dgm:chPref val="1"/>
          <dgm:dir/>
          <dgm:animOne val="branch"/>
          <dgm:animLvl val="lvl"/>
          <dgm:resizeHandles/>
        </dgm:presLayoutVars>
      </dgm:prSet>
      <dgm:spPr/>
    </dgm:pt>
    <dgm:pt modelId="{79405732-0475-465E-8DA5-52C3FF036CAC}" type="pres">
      <dgm:prSet presAssocID="{ED42D0E4-DFF2-426A-94E0-553E5C32B294}" presName="hierRoot1" presStyleCnt="0"/>
      <dgm:spPr/>
    </dgm:pt>
    <dgm:pt modelId="{2F634F56-67E9-45E3-AD82-67E4BE69A36A}" type="pres">
      <dgm:prSet presAssocID="{ED42D0E4-DFF2-426A-94E0-553E5C32B294}" presName="composite" presStyleCnt="0"/>
      <dgm:spPr/>
    </dgm:pt>
    <dgm:pt modelId="{C4DDDB51-427C-4957-8346-DE598D9F456D}" type="pres">
      <dgm:prSet presAssocID="{ED42D0E4-DFF2-426A-94E0-553E5C32B294}" presName="background" presStyleLbl="node0" presStyleIdx="0" presStyleCnt="1"/>
      <dgm:spPr>
        <a:solidFill>
          <a:schemeClr val="tx1"/>
        </a:solidFill>
        <a:ln>
          <a:noFill/>
        </a:ln>
      </dgm:spPr>
    </dgm:pt>
    <dgm:pt modelId="{9440C95C-B375-4E61-B6BA-01216B999048}" type="pres">
      <dgm:prSet presAssocID="{ED42D0E4-DFF2-426A-94E0-553E5C32B294}" presName="text" presStyleLbl="fgAcc0" presStyleIdx="0" presStyleCnt="1" custScaleX="186641" custLinFactNeighborX="2913" custLinFactNeighborY="-3719">
        <dgm:presLayoutVars>
          <dgm:chPref val="3"/>
        </dgm:presLayoutVars>
      </dgm:prSet>
      <dgm:spPr/>
    </dgm:pt>
    <dgm:pt modelId="{C418501C-F4E1-4821-A583-3EABAA9EDF82}" type="pres">
      <dgm:prSet presAssocID="{ED42D0E4-DFF2-426A-94E0-553E5C32B294}" presName="hierChild2" presStyleCnt="0"/>
      <dgm:spPr/>
    </dgm:pt>
    <dgm:pt modelId="{BDCEFCE7-9AB0-4671-B9AB-639093DF5AD6}" type="pres">
      <dgm:prSet presAssocID="{DCAD2667-0370-4139-9A09-2EAB35FCEED2}" presName="Name10" presStyleLbl="parChTrans1D2" presStyleIdx="0" presStyleCnt="2"/>
      <dgm:spPr/>
    </dgm:pt>
    <dgm:pt modelId="{BEF6EAD1-DC06-4D69-9D3F-DC1DF46D2823}" type="pres">
      <dgm:prSet presAssocID="{7D326226-E2FF-4A3D-A005-21FDA9FCB76F}" presName="hierRoot2" presStyleCnt="0"/>
      <dgm:spPr/>
    </dgm:pt>
    <dgm:pt modelId="{CA4CDC9D-ACE0-4817-BAA9-A013005A7CBF}" type="pres">
      <dgm:prSet presAssocID="{7D326226-E2FF-4A3D-A005-21FDA9FCB76F}" presName="composite2" presStyleCnt="0"/>
      <dgm:spPr/>
    </dgm:pt>
    <dgm:pt modelId="{BF73893D-FD6E-4487-B304-C22CC9591294}" type="pres">
      <dgm:prSet presAssocID="{7D326226-E2FF-4A3D-A005-21FDA9FCB76F}" presName="background2" presStyleLbl="node2" presStyleIdx="0" presStyleCnt="2"/>
      <dgm:spPr>
        <a:solidFill>
          <a:schemeClr val="tx1"/>
        </a:solidFill>
        <a:ln>
          <a:noFill/>
        </a:ln>
      </dgm:spPr>
    </dgm:pt>
    <dgm:pt modelId="{73C2FF25-B2F5-4101-8688-958AB4A25BC9}" type="pres">
      <dgm:prSet presAssocID="{7D326226-E2FF-4A3D-A005-21FDA9FCB76F}" presName="text2" presStyleLbl="fgAcc2" presStyleIdx="0" presStyleCnt="2" custScaleX="186641" custLinFactNeighborX="-61242" custLinFactNeighborY="256">
        <dgm:presLayoutVars>
          <dgm:chPref val="3"/>
        </dgm:presLayoutVars>
      </dgm:prSet>
      <dgm:spPr/>
    </dgm:pt>
    <dgm:pt modelId="{77247516-91AF-4B31-8B2B-42A557BA549A}" type="pres">
      <dgm:prSet presAssocID="{7D326226-E2FF-4A3D-A005-21FDA9FCB76F}" presName="hierChild3" presStyleCnt="0"/>
      <dgm:spPr/>
    </dgm:pt>
    <dgm:pt modelId="{33D74C96-73B6-41B8-B6E3-F85B7A149AC6}" type="pres">
      <dgm:prSet presAssocID="{48C81738-4D63-4A27-B183-19C28A4931C7}" presName="Name17" presStyleLbl="parChTrans1D3" presStyleIdx="0" presStyleCnt="2"/>
      <dgm:spPr/>
    </dgm:pt>
    <dgm:pt modelId="{4D009E6F-5C41-4639-B781-9085C7741D71}" type="pres">
      <dgm:prSet presAssocID="{1144E86D-3958-464B-9453-3168DB9899E3}" presName="hierRoot3" presStyleCnt="0"/>
      <dgm:spPr/>
    </dgm:pt>
    <dgm:pt modelId="{80B335FA-9D09-4D4C-875C-E505F0DA2ACE}" type="pres">
      <dgm:prSet presAssocID="{1144E86D-3958-464B-9453-3168DB9899E3}" presName="composite3" presStyleCnt="0"/>
      <dgm:spPr/>
    </dgm:pt>
    <dgm:pt modelId="{CF351181-BD93-4B80-9830-7A279AE58E51}" type="pres">
      <dgm:prSet presAssocID="{1144E86D-3958-464B-9453-3168DB9899E3}" presName="background3" presStyleLbl="node3" presStyleIdx="0" presStyleCnt="2"/>
      <dgm:spPr>
        <a:solidFill>
          <a:schemeClr val="tx1"/>
        </a:solidFill>
        <a:ln>
          <a:noFill/>
        </a:ln>
      </dgm:spPr>
    </dgm:pt>
    <dgm:pt modelId="{3098FE33-D5D5-47C2-93B4-9EAF9307BCDA}" type="pres">
      <dgm:prSet presAssocID="{1144E86D-3958-464B-9453-3168DB9899E3}" presName="text3" presStyleLbl="fgAcc3" presStyleIdx="0" presStyleCnt="2" custScaleX="186641" custLinFactNeighborX="-61242" custLinFactNeighborY="256">
        <dgm:presLayoutVars>
          <dgm:chPref val="3"/>
        </dgm:presLayoutVars>
      </dgm:prSet>
      <dgm:spPr/>
    </dgm:pt>
    <dgm:pt modelId="{3E4D6BC4-C6DE-46C4-B384-AC27DBB54B25}" type="pres">
      <dgm:prSet presAssocID="{1144E86D-3958-464B-9453-3168DB9899E3}" presName="hierChild4" presStyleCnt="0"/>
      <dgm:spPr/>
    </dgm:pt>
    <dgm:pt modelId="{54A96BA4-EA9B-4B04-B093-1C28B2300872}" type="pres">
      <dgm:prSet presAssocID="{54A31BF5-583D-46F9-A37C-C42DFE65FB9A}" presName="Name10" presStyleLbl="parChTrans1D2" presStyleIdx="1" presStyleCnt="2"/>
      <dgm:spPr/>
    </dgm:pt>
    <dgm:pt modelId="{145DEFFD-E998-4BCC-B478-0F40F51F7A77}" type="pres">
      <dgm:prSet presAssocID="{932B1ED9-BE8C-44EB-AAE2-AE0A8C20EF5A}" presName="hierRoot2" presStyleCnt="0"/>
      <dgm:spPr/>
    </dgm:pt>
    <dgm:pt modelId="{76061A37-4133-4129-BD4F-6302EE6FD431}" type="pres">
      <dgm:prSet presAssocID="{932B1ED9-BE8C-44EB-AAE2-AE0A8C20EF5A}" presName="composite2" presStyleCnt="0"/>
      <dgm:spPr/>
    </dgm:pt>
    <dgm:pt modelId="{4BA9A76A-8856-4406-9080-A3F9B368B7B7}" type="pres">
      <dgm:prSet presAssocID="{932B1ED9-BE8C-44EB-AAE2-AE0A8C20EF5A}" presName="background2" presStyleLbl="node2" presStyleIdx="1" presStyleCnt="2"/>
      <dgm:spPr>
        <a:solidFill>
          <a:schemeClr val="tx1"/>
        </a:solidFill>
        <a:ln>
          <a:noFill/>
        </a:ln>
      </dgm:spPr>
    </dgm:pt>
    <dgm:pt modelId="{8BB5CD4C-182B-431A-9523-04DC30F20C8E}" type="pres">
      <dgm:prSet presAssocID="{932B1ED9-BE8C-44EB-AAE2-AE0A8C20EF5A}" presName="text2" presStyleLbl="fgAcc2" presStyleIdx="1" presStyleCnt="2" custScaleX="186641" custLinFactX="44841" custLinFactNeighborX="100000">
        <dgm:presLayoutVars>
          <dgm:chPref val="3"/>
        </dgm:presLayoutVars>
      </dgm:prSet>
      <dgm:spPr/>
    </dgm:pt>
    <dgm:pt modelId="{64782CF8-5D41-49C5-AF3A-248930EB02E0}" type="pres">
      <dgm:prSet presAssocID="{932B1ED9-BE8C-44EB-AAE2-AE0A8C20EF5A}" presName="hierChild3" presStyleCnt="0"/>
      <dgm:spPr/>
    </dgm:pt>
    <dgm:pt modelId="{3E35DA8E-85DB-4563-BE0A-BA65B8FD94AD}" type="pres">
      <dgm:prSet presAssocID="{7E24C6FA-7B6A-4501-9C09-55651D2B8987}" presName="Name17" presStyleLbl="parChTrans1D3" presStyleIdx="1" presStyleCnt="2"/>
      <dgm:spPr/>
    </dgm:pt>
    <dgm:pt modelId="{293504EE-C13E-4947-AC4D-B74EE9582DF8}" type="pres">
      <dgm:prSet presAssocID="{13932DF9-F95D-4E9F-93F0-1B2313A4D3C9}" presName="hierRoot3" presStyleCnt="0"/>
      <dgm:spPr/>
    </dgm:pt>
    <dgm:pt modelId="{0C7C1271-8417-4FC2-A2DB-CBB3151D257F}" type="pres">
      <dgm:prSet presAssocID="{13932DF9-F95D-4E9F-93F0-1B2313A4D3C9}" presName="composite3" presStyleCnt="0"/>
      <dgm:spPr/>
    </dgm:pt>
    <dgm:pt modelId="{F54E60EB-C0E2-4D0C-83A5-B2C9501F2740}" type="pres">
      <dgm:prSet presAssocID="{13932DF9-F95D-4E9F-93F0-1B2313A4D3C9}" presName="background3" presStyleLbl="node3" presStyleIdx="1" presStyleCnt="2"/>
      <dgm:spPr>
        <a:solidFill>
          <a:schemeClr val="tx1"/>
        </a:solidFill>
        <a:ln>
          <a:noFill/>
        </a:ln>
      </dgm:spPr>
    </dgm:pt>
    <dgm:pt modelId="{0A6013A2-DB72-45FD-B9CD-845678986C6E}" type="pres">
      <dgm:prSet presAssocID="{13932DF9-F95D-4E9F-93F0-1B2313A4D3C9}" presName="text3" presStyleLbl="fgAcc3" presStyleIdx="1" presStyleCnt="2" custScaleX="186641" custLinFactX="100000" custLinFactNeighborX="122609">
        <dgm:presLayoutVars>
          <dgm:chPref val="3"/>
        </dgm:presLayoutVars>
      </dgm:prSet>
      <dgm:spPr/>
    </dgm:pt>
    <dgm:pt modelId="{D6CF2639-EBFF-4FC2-AE9F-23AAA23F2484}" type="pres">
      <dgm:prSet presAssocID="{13932DF9-F95D-4E9F-93F0-1B2313A4D3C9}" presName="hierChild4" presStyleCnt="0"/>
      <dgm:spPr/>
    </dgm:pt>
  </dgm:ptLst>
  <dgm:cxnLst>
    <dgm:cxn modelId="{4807370C-EE18-419D-983D-1361F3487169}" srcId="{ED42D0E4-DFF2-426A-94E0-553E5C32B294}" destId="{7D326226-E2FF-4A3D-A005-21FDA9FCB76F}" srcOrd="0" destOrd="0" parTransId="{DCAD2667-0370-4139-9A09-2EAB35FCEED2}" sibTransId="{6224E270-D6B1-4A9F-9F3E-4BC1270055BA}"/>
    <dgm:cxn modelId="{4B4FEA31-09BA-4E6C-96CA-1FE9E473C879}" type="presOf" srcId="{ED42D0E4-DFF2-426A-94E0-553E5C32B294}" destId="{9440C95C-B375-4E61-B6BA-01216B999048}" srcOrd="0" destOrd="0" presId="urn:microsoft.com/office/officeart/2005/8/layout/hierarchy1"/>
    <dgm:cxn modelId="{93D57642-32C1-4C2F-BA69-ACA3B4979842}" type="presOf" srcId="{DCAD2667-0370-4139-9A09-2EAB35FCEED2}" destId="{BDCEFCE7-9AB0-4671-B9AB-639093DF5AD6}" srcOrd="0" destOrd="0" presId="urn:microsoft.com/office/officeart/2005/8/layout/hierarchy1"/>
    <dgm:cxn modelId="{D9D60A43-E53B-4F9C-834E-351C77082469}" type="presOf" srcId="{1144E86D-3958-464B-9453-3168DB9899E3}" destId="{3098FE33-D5D5-47C2-93B4-9EAF9307BCDA}" srcOrd="0" destOrd="0" presId="urn:microsoft.com/office/officeart/2005/8/layout/hierarchy1"/>
    <dgm:cxn modelId="{9986D352-3BA5-448B-BE68-8183C02A16D5}" type="presOf" srcId="{7D326226-E2FF-4A3D-A005-21FDA9FCB76F}" destId="{73C2FF25-B2F5-4101-8688-958AB4A25BC9}" srcOrd="0" destOrd="0" presId="urn:microsoft.com/office/officeart/2005/8/layout/hierarchy1"/>
    <dgm:cxn modelId="{BB19D154-E1FC-4FB4-84B3-0393B02C5516}" type="presOf" srcId="{13932DF9-F95D-4E9F-93F0-1B2313A4D3C9}" destId="{0A6013A2-DB72-45FD-B9CD-845678986C6E}" srcOrd="0" destOrd="0" presId="urn:microsoft.com/office/officeart/2005/8/layout/hierarchy1"/>
    <dgm:cxn modelId="{226F6390-696E-47E9-A91A-F13CB751A0F0}" type="presOf" srcId="{48624BDC-DD5A-49FB-B663-99E1D4EA224B}" destId="{A119A17F-2B8C-41EF-9B59-0232871D6BC4}" srcOrd="0" destOrd="0" presId="urn:microsoft.com/office/officeart/2005/8/layout/hierarchy1"/>
    <dgm:cxn modelId="{B26E6EAB-2B9B-4DB8-8B36-3FD44FF686D5}" type="presOf" srcId="{48C81738-4D63-4A27-B183-19C28A4931C7}" destId="{33D74C96-73B6-41B8-B6E3-F85B7A149AC6}" srcOrd="0" destOrd="0" presId="urn:microsoft.com/office/officeart/2005/8/layout/hierarchy1"/>
    <dgm:cxn modelId="{9F195DB6-4A29-4E3D-BED5-146F34D8C586}" srcId="{ED42D0E4-DFF2-426A-94E0-553E5C32B294}" destId="{932B1ED9-BE8C-44EB-AAE2-AE0A8C20EF5A}" srcOrd="1" destOrd="0" parTransId="{54A31BF5-583D-46F9-A37C-C42DFE65FB9A}" sibTransId="{8900419F-2064-4342-B7F2-C32E22BCB58F}"/>
    <dgm:cxn modelId="{8D9E23CC-FA7D-4DEC-A16B-9631CC04870E}" srcId="{7D326226-E2FF-4A3D-A005-21FDA9FCB76F}" destId="{1144E86D-3958-464B-9453-3168DB9899E3}" srcOrd="0" destOrd="0" parTransId="{48C81738-4D63-4A27-B183-19C28A4931C7}" sibTransId="{FC5A58DF-1029-4314-867B-8E8C30DA068C}"/>
    <dgm:cxn modelId="{234F1DCF-A9EF-4761-9C8F-E571270A656B}" srcId="{932B1ED9-BE8C-44EB-AAE2-AE0A8C20EF5A}" destId="{13932DF9-F95D-4E9F-93F0-1B2313A4D3C9}" srcOrd="0" destOrd="0" parTransId="{7E24C6FA-7B6A-4501-9C09-55651D2B8987}" sibTransId="{8CF99292-6447-46D8-96F3-1059D681197D}"/>
    <dgm:cxn modelId="{E93684D7-1498-4831-9E91-88CDDF166862}" type="presOf" srcId="{932B1ED9-BE8C-44EB-AAE2-AE0A8C20EF5A}" destId="{8BB5CD4C-182B-431A-9523-04DC30F20C8E}" srcOrd="0" destOrd="0" presId="urn:microsoft.com/office/officeart/2005/8/layout/hierarchy1"/>
    <dgm:cxn modelId="{AFD077E5-BECF-4EC3-BB80-3CA2CE45D6E7}" type="presOf" srcId="{54A31BF5-583D-46F9-A37C-C42DFE65FB9A}" destId="{54A96BA4-EA9B-4B04-B093-1C28B2300872}" srcOrd="0" destOrd="0" presId="urn:microsoft.com/office/officeart/2005/8/layout/hierarchy1"/>
    <dgm:cxn modelId="{5AD51EE9-C176-4AB1-8420-7A375D775AB3}" srcId="{48624BDC-DD5A-49FB-B663-99E1D4EA224B}" destId="{ED42D0E4-DFF2-426A-94E0-553E5C32B294}" srcOrd="0" destOrd="0" parTransId="{76F1F769-1A2D-4CD7-8CFF-87074B48CF81}" sibTransId="{BD2D3E78-E86D-408F-9075-E80F8ED729A4}"/>
    <dgm:cxn modelId="{83E950FE-E7F8-4FB2-A5A7-0B3B8C325BD9}" type="presOf" srcId="{7E24C6FA-7B6A-4501-9C09-55651D2B8987}" destId="{3E35DA8E-85DB-4563-BE0A-BA65B8FD94AD}" srcOrd="0" destOrd="0" presId="urn:microsoft.com/office/officeart/2005/8/layout/hierarchy1"/>
    <dgm:cxn modelId="{64A3C0C7-3204-4892-9058-52754F98ED88}" type="presParOf" srcId="{A119A17F-2B8C-41EF-9B59-0232871D6BC4}" destId="{79405732-0475-465E-8DA5-52C3FF036CAC}" srcOrd="0" destOrd="0" presId="urn:microsoft.com/office/officeart/2005/8/layout/hierarchy1"/>
    <dgm:cxn modelId="{5382B781-358C-4AB4-9543-C69454FAC6F2}" type="presParOf" srcId="{79405732-0475-465E-8DA5-52C3FF036CAC}" destId="{2F634F56-67E9-45E3-AD82-67E4BE69A36A}" srcOrd="0" destOrd="0" presId="urn:microsoft.com/office/officeart/2005/8/layout/hierarchy1"/>
    <dgm:cxn modelId="{C207305A-C2B8-413A-B142-C8EED87256DE}" type="presParOf" srcId="{2F634F56-67E9-45E3-AD82-67E4BE69A36A}" destId="{C4DDDB51-427C-4957-8346-DE598D9F456D}" srcOrd="0" destOrd="0" presId="urn:microsoft.com/office/officeart/2005/8/layout/hierarchy1"/>
    <dgm:cxn modelId="{AC67CA9D-5B69-4B0B-999A-5EDC163A221D}" type="presParOf" srcId="{2F634F56-67E9-45E3-AD82-67E4BE69A36A}" destId="{9440C95C-B375-4E61-B6BA-01216B999048}" srcOrd="1" destOrd="0" presId="urn:microsoft.com/office/officeart/2005/8/layout/hierarchy1"/>
    <dgm:cxn modelId="{A267F4A4-E7E2-4EA8-975B-A762BCA9B437}" type="presParOf" srcId="{79405732-0475-465E-8DA5-52C3FF036CAC}" destId="{C418501C-F4E1-4821-A583-3EABAA9EDF82}" srcOrd="1" destOrd="0" presId="urn:microsoft.com/office/officeart/2005/8/layout/hierarchy1"/>
    <dgm:cxn modelId="{E1E582E6-9EA3-401D-826E-BC4FD33EF3D9}" type="presParOf" srcId="{C418501C-F4E1-4821-A583-3EABAA9EDF82}" destId="{BDCEFCE7-9AB0-4671-B9AB-639093DF5AD6}" srcOrd="0" destOrd="0" presId="urn:microsoft.com/office/officeart/2005/8/layout/hierarchy1"/>
    <dgm:cxn modelId="{1306A4B0-F3E2-4643-81A3-DE355A92C2C6}" type="presParOf" srcId="{C418501C-F4E1-4821-A583-3EABAA9EDF82}" destId="{BEF6EAD1-DC06-4D69-9D3F-DC1DF46D2823}" srcOrd="1" destOrd="0" presId="urn:microsoft.com/office/officeart/2005/8/layout/hierarchy1"/>
    <dgm:cxn modelId="{B763AF7F-021D-4269-AB3C-05D69E3C1175}" type="presParOf" srcId="{BEF6EAD1-DC06-4D69-9D3F-DC1DF46D2823}" destId="{CA4CDC9D-ACE0-4817-BAA9-A013005A7CBF}" srcOrd="0" destOrd="0" presId="urn:microsoft.com/office/officeart/2005/8/layout/hierarchy1"/>
    <dgm:cxn modelId="{C1ADED20-5DE0-4E9C-9975-F67C467DEC2C}" type="presParOf" srcId="{CA4CDC9D-ACE0-4817-BAA9-A013005A7CBF}" destId="{BF73893D-FD6E-4487-B304-C22CC9591294}" srcOrd="0" destOrd="0" presId="urn:microsoft.com/office/officeart/2005/8/layout/hierarchy1"/>
    <dgm:cxn modelId="{3BD413F0-3781-4BAA-928D-466B780BD886}" type="presParOf" srcId="{CA4CDC9D-ACE0-4817-BAA9-A013005A7CBF}" destId="{73C2FF25-B2F5-4101-8688-958AB4A25BC9}" srcOrd="1" destOrd="0" presId="urn:microsoft.com/office/officeart/2005/8/layout/hierarchy1"/>
    <dgm:cxn modelId="{6E8A1026-4B9C-4F5A-B662-6BE16982562B}" type="presParOf" srcId="{BEF6EAD1-DC06-4D69-9D3F-DC1DF46D2823}" destId="{77247516-91AF-4B31-8B2B-42A557BA549A}" srcOrd="1" destOrd="0" presId="urn:microsoft.com/office/officeart/2005/8/layout/hierarchy1"/>
    <dgm:cxn modelId="{57D905A0-A70A-4C10-BF3D-1FAE07B34BAA}" type="presParOf" srcId="{77247516-91AF-4B31-8B2B-42A557BA549A}" destId="{33D74C96-73B6-41B8-B6E3-F85B7A149AC6}" srcOrd="0" destOrd="0" presId="urn:microsoft.com/office/officeart/2005/8/layout/hierarchy1"/>
    <dgm:cxn modelId="{E0F6D139-DB26-4BF6-8D0F-EAC95AF69236}" type="presParOf" srcId="{77247516-91AF-4B31-8B2B-42A557BA549A}" destId="{4D009E6F-5C41-4639-B781-9085C7741D71}" srcOrd="1" destOrd="0" presId="urn:microsoft.com/office/officeart/2005/8/layout/hierarchy1"/>
    <dgm:cxn modelId="{AF4CC0EF-6ECE-4506-895C-0148BFC1B3A3}" type="presParOf" srcId="{4D009E6F-5C41-4639-B781-9085C7741D71}" destId="{80B335FA-9D09-4D4C-875C-E505F0DA2ACE}" srcOrd="0" destOrd="0" presId="urn:microsoft.com/office/officeart/2005/8/layout/hierarchy1"/>
    <dgm:cxn modelId="{0A02322A-F35A-422C-963B-8D6F7E7409EE}" type="presParOf" srcId="{80B335FA-9D09-4D4C-875C-E505F0DA2ACE}" destId="{CF351181-BD93-4B80-9830-7A279AE58E51}" srcOrd="0" destOrd="0" presId="urn:microsoft.com/office/officeart/2005/8/layout/hierarchy1"/>
    <dgm:cxn modelId="{A4BBD97D-F60E-4416-A662-FDD8E8F498BE}" type="presParOf" srcId="{80B335FA-9D09-4D4C-875C-E505F0DA2ACE}" destId="{3098FE33-D5D5-47C2-93B4-9EAF9307BCDA}" srcOrd="1" destOrd="0" presId="urn:microsoft.com/office/officeart/2005/8/layout/hierarchy1"/>
    <dgm:cxn modelId="{A0743953-D831-496D-BB3E-E10195D89359}" type="presParOf" srcId="{4D009E6F-5C41-4639-B781-9085C7741D71}" destId="{3E4D6BC4-C6DE-46C4-B384-AC27DBB54B25}" srcOrd="1" destOrd="0" presId="urn:microsoft.com/office/officeart/2005/8/layout/hierarchy1"/>
    <dgm:cxn modelId="{1AC9E6CE-077A-48A1-A630-292285669441}" type="presParOf" srcId="{C418501C-F4E1-4821-A583-3EABAA9EDF82}" destId="{54A96BA4-EA9B-4B04-B093-1C28B2300872}" srcOrd="2" destOrd="0" presId="urn:microsoft.com/office/officeart/2005/8/layout/hierarchy1"/>
    <dgm:cxn modelId="{33DA068E-548E-4DA6-A8C2-81BB8D72DAA4}" type="presParOf" srcId="{C418501C-F4E1-4821-A583-3EABAA9EDF82}" destId="{145DEFFD-E998-4BCC-B478-0F40F51F7A77}" srcOrd="3" destOrd="0" presId="urn:microsoft.com/office/officeart/2005/8/layout/hierarchy1"/>
    <dgm:cxn modelId="{DE65BF69-8CE0-494B-A240-70E0D8426333}" type="presParOf" srcId="{145DEFFD-E998-4BCC-B478-0F40F51F7A77}" destId="{76061A37-4133-4129-BD4F-6302EE6FD431}" srcOrd="0" destOrd="0" presId="urn:microsoft.com/office/officeart/2005/8/layout/hierarchy1"/>
    <dgm:cxn modelId="{946505DD-3A9E-4E46-A28E-933DBECE1876}" type="presParOf" srcId="{76061A37-4133-4129-BD4F-6302EE6FD431}" destId="{4BA9A76A-8856-4406-9080-A3F9B368B7B7}" srcOrd="0" destOrd="0" presId="urn:microsoft.com/office/officeart/2005/8/layout/hierarchy1"/>
    <dgm:cxn modelId="{3EB7DC21-CA98-4200-8FCA-F8D212D31916}" type="presParOf" srcId="{76061A37-4133-4129-BD4F-6302EE6FD431}" destId="{8BB5CD4C-182B-431A-9523-04DC30F20C8E}" srcOrd="1" destOrd="0" presId="urn:microsoft.com/office/officeart/2005/8/layout/hierarchy1"/>
    <dgm:cxn modelId="{8DABF275-E02E-4A26-A162-24508479910D}" type="presParOf" srcId="{145DEFFD-E998-4BCC-B478-0F40F51F7A77}" destId="{64782CF8-5D41-49C5-AF3A-248930EB02E0}" srcOrd="1" destOrd="0" presId="urn:microsoft.com/office/officeart/2005/8/layout/hierarchy1"/>
    <dgm:cxn modelId="{2E5FF8AE-5F8C-48F1-90A7-7AFFC80D43CA}" type="presParOf" srcId="{64782CF8-5D41-49C5-AF3A-248930EB02E0}" destId="{3E35DA8E-85DB-4563-BE0A-BA65B8FD94AD}" srcOrd="0" destOrd="0" presId="urn:microsoft.com/office/officeart/2005/8/layout/hierarchy1"/>
    <dgm:cxn modelId="{4B9228D9-BD3B-4178-8C09-2ED6A31144EC}" type="presParOf" srcId="{64782CF8-5D41-49C5-AF3A-248930EB02E0}" destId="{293504EE-C13E-4947-AC4D-B74EE9582DF8}" srcOrd="1" destOrd="0" presId="urn:microsoft.com/office/officeart/2005/8/layout/hierarchy1"/>
    <dgm:cxn modelId="{E5262097-661F-4F54-83E2-F2B9559583A5}" type="presParOf" srcId="{293504EE-C13E-4947-AC4D-B74EE9582DF8}" destId="{0C7C1271-8417-4FC2-A2DB-CBB3151D257F}" srcOrd="0" destOrd="0" presId="urn:microsoft.com/office/officeart/2005/8/layout/hierarchy1"/>
    <dgm:cxn modelId="{C9BF57D1-BC53-4A0E-B050-F18482B2D3E3}" type="presParOf" srcId="{0C7C1271-8417-4FC2-A2DB-CBB3151D257F}" destId="{F54E60EB-C0E2-4D0C-83A5-B2C9501F2740}" srcOrd="0" destOrd="0" presId="urn:microsoft.com/office/officeart/2005/8/layout/hierarchy1"/>
    <dgm:cxn modelId="{B0D7FEC0-2A33-4C72-BEC4-F7144A315DDB}" type="presParOf" srcId="{0C7C1271-8417-4FC2-A2DB-CBB3151D257F}" destId="{0A6013A2-DB72-45FD-B9CD-845678986C6E}" srcOrd="1" destOrd="0" presId="urn:microsoft.com/office/officeart/2005/8/layout/hierarchy1"/>
    <dgm:cxn modelId="{EFDC6B65-1F7A-4F48-9E68-D07E613B8FEE}" type="presParOf" srcId="{293504EE-C13E-4947-AC4D-B74EE9582DF8}" destId="{D6CF2639-EBFF-4FC2-AE9F-23AAA23F248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24BDC-DD5A-49FB-B663-99E1D4EA22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D42D0E4-DFF2-426A-94E0-553E5C32B294}">
      <dgm:prSet phldrT="[Text]" custT="1"/>
      <dgm:spPr>
        <a:solidFill>
          <a:schemeClr val="tx2"/>
        </a:solidFill>
        <a:ln w="12700">
          <a:solidFill>
            <a:schemeClr val="tx1"/>
          </a:solidFill>
        </a:ln>
      </dgm:spPr>
      <dgm:t>
        <a:bodyPr/>
        <a:lstStyle/>
        <a:p>
          <a:r>
            <a:rPr lang="en-US" sz="1600" b="1" dirty="0">
              <a:solidFill>
                <a:srgbClr val="2266A2"/>
              </a:solidFill>
            </a:rPr>
            <a:t>         STAKEHOLDER</a:t>
          </a:r>
        </a:p>
      </dgm:t>
    </dgm:pt>
    <dgm:pt modelId="{76F1F769-1A2D-4CD7-8CFF-87074B48CF81}" type="parTrans" cxnId="{5AD51EE9-C176-4AB1-8420-7A375D775AB3}">
      <dgm:prSet/>
      <dgm:spPr/>
      <dgm:t>
        <a:bodyPr/>
        <a:lstStyle/>
        <a:p>
          <a:endParaRPr lang="en-US">
            <a:solidFill>
              <a:schemeClr val="tx1"/>
            </a:solidFill>
          </a:endParaRPr>
        </a:p>
      </dgm:t>
    </dgm:pt>
    <dgm:pt modelId="{BD2D3E78-E86D-408F-9075-E80F8ED729A4}" type="sibTrans" cxnId="{5AD51EE9-C176-4AB1-8420-7A375D775AB3}">
      <dgm:prSet/>
      <dgm:spPr/>
      <dgm:t>
        <a:bodyPr/>
        <a:lstStyle/>
        <a:p>
          <a:endParaRPr lang="en-US">
            <a:solidFill>
              <a:schemeClr val="tx1"/>
            </a:solidFill>
          </a:endParaRPr>
        </a:p>
      </dgm:t>
    </dgm:pt>
    <dgm:pt modelId="{A119A17F-2B8C-41EF-9B59-0232871D6BC4}" type="pres">
      <dgm:prSet presAssocID="{48624BDC-DD5A-49FB-B663-99E1D4EA224B}" presName="hierChild1" presStyleCnt="0">
        <dgm:presLayoutVars>
          <dgm:chPref val="1"/>
          <dgm:dir/>
          <dgm:animOne val="branch"/>
          <dgm:animLvl val="lvl"/>
          <dgm:resizeHandles/>
        </dgm:presLayoutVars>
      </dgm:prSet>
      <dgm:spPr/>
    </dgm:pt>
    <dgm:pt modelId="{79405732-0475-465E-8DA5-52C3FF036CAC}" type="pres">
      <dgm:prSet presAssocID="{ED42D0E4-DFF2-426A-94E0-553E5C32B294}" presName="hierRoot1" presStyleCnt="0"/>
      <dgm:spPr/>
    </dgm:pt>
    <dgm:pt modelId="{2F634F56-67E9-45E3-AD82-67E4BE69A36A}" type="pres">
      <dgm:prSet presAssocID="{ED42D0E4-DFF2-426A-94E0-553E5C32B294}" presName="composite" presStyleCnt="0"/>
      <dgm:spPr/>
    </dgm:pt>
    <dgm:pt modelId="{C4DDDB51-427C-4957-8346-DE598D9F456D}" type="pres">
      <dgm:prSet presAssocID="{ED42D0E4-DFF2-426A-94E0-553E5C32B294}" presName="background" presStyleLbl="node0" presStyleIdx="0" presStyleCnt="1"/>
      <dgm:spPr>
        <a:solidFill>
          <a:schemeClr val="tx1"/>
        </a:solidFill>
        <a:ln>
          <a:noFill/>
        </a:ln>
      </dgm:spPr>
    </dgm:pt>
    <dgm:pt modelId="{9440C95C-B375-4E61-B6BA-01216B999048}" type="pres">
      <dgm:prSet presAssocID="{ED42D0E4-DFF2-426A-94E0-553E5C32B294}" presName="text" presStyleLbl="fgAcc0" presStyleIdx="0" presStyleCnt="1" custScaleX="186641" custLinFactX="200000" custLinFactY="31301" custLinFactNeighborX="216194" custLinFactNeighborY="100000">
        <dgm:presLayoutVars>
          <dgm:chPref val="3"/>
        </dgm:presLayoutVars>
      </dgm:prSet>
      <dgm:spPr/>
    </dgm:pt>
    <dgm:pt modelId="{C418501C-F4E1-4821-A583-3EABAA9EDF82}" type="pres">
      <dgm:prSet presAssocID="{ED42D0E4-DFF2-426A-94E0-553E5C32B294}" presName="hierChild2" presStyleCnt="0"/>
      <dgm:spPr/>
    </dgm:pt>
  </dgm:ptLst>
  <dgm:cxnLst>
    <dgm:cxn modelId="{4B4FEA31-09BA-4E6C-96CA-1FE9E473C879}" type="presOf" srcId="{ED42D0E4-DFF2-426A-94E0-553E5C32B294}" destId="{9440C95C-B375-4E61-B6BA-01216B999048}" srcOrd="0" destOrd="0" presId="urn:microsoft.com/office/officeart/2005/8/layout/hierarchy1"/>
    <dgm:cxn modelId="{226F6390-696E-47E9-A91A-F13CB751A0F0}" type="presOf" srcId="{48624BDC-DD5A-49FB-B663-99E1D4EA224B}" destId="{A119A17F-2B8C-41EF-9B59-0232871D6BC4}" srcOrd="0" destOrd="0" presId="urn:microsoft.com/office/officeart/2005/8/layout/hierarchy1"/>
    <dgm:cxn modelId="{5AD51EE9-C176-4AB1-8420-7A375D775AB3}" srcId="{48624BDC-DD5A-49FB-B663-99E1D4EA224B}" destId="{ED42D0E4-DFF2-426A-94E0-553E5C32B294}" srcOrd="0" destOrd="0" parTransId="{76F1F769-1A2D-4CD7-8CFF-87074B48CF81}" sibTransId="{BD2D3E78-E86D-408F-9075-E80F8ED729A4}"/>
    <dgm:cxn modelId="{64A3C0C7-3204-4892-9058-52754F98ED88}" type="presParOf" srcId="{A119A17F-2B8C-41EF-9B59-0232871D6BC4}" destId="{79405732-0475-465E-8DA5-52C3FF036CAC}" srcOrd="0" destOrd="0" presId="urn:microsoft.com/office/officeart/2005/8/layout/hierarchy1"/>
    <dgm:cxn modelId="{5382B781-358C-4AB4-9543-C69454FAC6F2}" type="presParOf" srcId="{79405732-0475-465E-8DA5-52C3FF036CAC}" destId="{2F634F56-67E9-45E3-AD82-67E4BE69A36A}" srcOrd="0" destOrd="0" presId="urn:microsoft.com/office/officeart/2005/8/layout/hierarchy1"/>
    <dgm:cxn modelId="{C207305A-C2B8-413A-B142-C8EED87256DE}" type="presParOf" srcId="{2F634F56-67E9-45E3-AD82-67E4BE69A36A}" destId="{C4DDDB51-427C-4957-8346-DE598D9F456D}" srcOrd="0" destOrd="0" presId="urn:microsoft.com/office/officeart/2005/8/layout/hierarchy1"/>
    <dgm:cxn modelId="{AC67CA9D-5B69-4B0B-999A-5EDC163A221D}" type="presParOf" srcId="{2F634F56-67E9-45E3-AD82-67E4BE69A36A}" destId="{9440C95C-B375-4E61-B6BA-01216B999048}" srcOrd="1" destOrd="0" presId="urn:microsoft.com/office/officeart/2005/8/layout/hierarchy1"/>
    <dgm:cxn modelId="{A267F4A4-E7E2-4EA8-975B-A762BCA9B437}" type="presParOf" srcId="{79405732-0475-465E-8DA5-52C3FF036CAC}" destId="{C418501C-F4E1-4821-A583-3EABAA9EDF82}" srcOrd="1"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5DA8E-85DB-4563-BE0A-BA65B8FD94AD}">
      <dsp:nvSpPr>
        <dsp:cNvPr id="0" name=""/>
        <dsp:cNvSpPr/>
      </dsp:nvSpPr>
      <dsp:spPr>
        <a:xfrm>
          <a:off x="4561569" y="1530975"/>
          <a:ext cx="91440" cy="284972"/>
        </a:xfrm>
        <a:custGeom>
          <a:avLst/>
          <a:gdLst/>
          <a:ahLst/>
          <a:cxnLst/>
          <a:rect l="0" t="0" r="0" b="0"/>
          <a:pathLst>
            <a:path>
              <a:moveTo>
                <a:pt x="45720" y="0"/>
              </a:moveTo>
              <a:lnTo>
                <a:pt x="45720" y="2849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4A96BA4-EA9B-4B04-B093-1C28B2300872}">
      <dsp:nvSpPr>
        <dsp:cNvPr id="0" name=""/>
        <dsp:cNvSpPr/>
      </dsp:nvSpPr>
      <dsp:spPr>
        <a:xfrm>
          <a:off x="2789387" y="600658"/>
          <a:ext cx="1817901" cy="308112"/>
        </a:xfrm>
        <a:custGeom>
          <a:avLst/>
          <a:gdLst/>
          <a:ahLst/>
          <a:cxnLst/>
          <a:rect l="0" t="0" r="0" b="0"/>
          <a:pathLst>
            <a:path>
              <a:moveTo>
                <a:pt x="0" y="0"/>
              </a:moveTo>
              <a:lnTo>
                <a:pt x="0" y="217340"/>
              </a:lnTo>
              <a:lnTo>
                <a:pt x="1817901" y="217340"/>
              </a:lnTo>
              <a:lnTo>
                <a:pt x="1817901" y="30811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3D74C96-73B6-41B8-B6E3-F85B7A149AC6}">
      <dsp:nvSpPr>
        <dsp:cNvPr id="0" name=""/>
        <dsp:cNvSpPr/>
      </dsp:nvSpPr>
      <dsp:spPr>
        <a:xfrm>
          <a:off x="1091772" y="1532568"/>
          <a:ext cx="91440" cy="284972"/>
        </a:xfrm>
        <a:custGeom>
          <a:avLst/>
          <a:gdLst/>
          <a:ahLst/>
          <a:cxnLst/>
          <a:rect l="0" t="0" r="0" b="0"/>
          <a:pathLst>
            <a:path>
              <a:moveTo>
                <a:pt x="45720" y="0"/>
              </a:moveTo>
              <a:lnTo>
                <a:pt x="45720" y="28497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DCEFCE7-9AB0-4671-B9AB-639093DF5AD6}">
      <dsp:nvSpPr>
        <dsp:cNvPr id="0" name=""/>
        <dsp:cNvSpPr/>
      </dsp:nvSpPr>
      <dsp:spPr>
        <a:xfrm>
          <a:off x="1137492" y="600658"/>
          <a:ext cx="1651895" cy="309705"/>
        </a:xfrm>
        <a:custGeom>
          <a:avLst/>
          <a:gdLst/>
          <a:ahLst/>
          <a:cxnLst/>
          <a:rect l="0" t="0" r="0" b="0"/>
          <a:pathLst>
            <a:path>
              <a:moveTo>
                <a:pt x="1651895" y="0"/>
              </a:moveTo>
              <a:lnTo>
                <a:pt x="1651895" y="218933"/>
              </a:lnTo>
              <a:lnTo>
                <a:pt x="0" y="218933"/>
              </a:lnTo>
              <a:lnTo>
                <a:pt x="0" y="3097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4DDDB51-427C-4957-8346-DE598D9F456D}">
      <dsp:nvSpPr>
        <dsp:cNvPr id="0" name=""/>
        <dsp:cNvSpPr/>
      </dsp:nvSpPr>
      <dsp:spPr>
        <a:xfrm>
          <a:off x="1874987" y="-21546"/>
          <a:ext cx="1828801" cy="622204"/>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40C95C-B375-4E61-B6BA-01216B999048}">
      <dsp:nvSpPr>
        <dsp:cNvPr id="0" name=""/>
        <dsp:cNvSpPr/>
      </dsp:nvSpPr>
      <dsp:spPr>
        <a:xfrm>
          <a:off x="1983859" y="81882"/>
          <a:ext cx="1828801" cy="622204"/>
        </a:xfrm>
        <a:prstGeom prst="roundRect">
          <a:avLst>
            <a:gd name="adj" fmla="val 10000"/>
          </a:avLst>
        </a:prstGeom>
        <a:solidFill>
          <a:schemeClr val="tx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          </a:t>
          </a:r>
          <a:r>
            <a:rPr lang="en-US" sz="1600" b="1" kern="1200" dirty="0">
              <a:solidFill>
                <a:srgbClr val="2266A2"/>
              </a:solidFill>
            </a:rPr>
            <a:t>USACE</a:t>
          </a:r>
        </a:p>
      </dsp:txBody>
      <dsp:txXfrm>
        <a:off x="2002083" y="100106"/>
        <a:ext cx="1792353" cy="585756"/>
      </dsp:txXfrm>
    </dsp:sp>
    <dsp:sp modelId="{BF73893D-FD6E-4487-B304-C22CC9591294}">
      <dsp:nvSpPr>
        <dsp:cNvPr id="0" name=""/>
        <dsp:cNvSpPr/>
      </dsp:nvSpPr>
      <dsp:spPr>
        <a:xfrm>
          <a:off x="223091" y="910363"/>
          <a:ext cx="1828801" cy="622204"/>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C2FF25-B2F5-4101-8688-958AB4A25BC9}">
      <dsp:nvSpPr>
        <dsp:cNvPr id="0" name=""/>
        <dsp:cNvSpPr/>
      </dsp:nvSpPr>
      <dsp:spPr>
        <a:xfrm>
          <a:off x="331963" y="1013792"/>
          <a:ext cx="1828801" cy="622204"/>
        </a:xfrm>
        <a:prstGeom prst="roundRect">
          <a:avLst>
            <a:gd name="adj" fmla="val 10000"/>
          </a:avLst>
        </a:prstGeom>
        <a:solidFill>
          <a:schemeClr val="tx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     </a:t>
          </a:r>
          <a:r>
            <a:rPr lang="en-US" sz="1600" b="1" kern="1200" dirty="0">
              <a:solidFill>
                <a:srgbClr val="2266A2"/>
              </a:solidFill>
            </a:rPr>
            <a:t>DOR</a:t>
          </a:r>
        </a:p>
      </dsp:txBody>
      <dsp:txXfrm>
        <a:off x="350187" y="1032016"/>
        <a:ext cx="1792353" cy="585756"/>
      </dsp:txXfrm>
    </dsp:sp>
    <dsp:sp modelId="{CF351181-BD93-4B80-9830-7A279AE58E51}">
      <dsp:nvSpPr>
        <dsp:cNvPr id="0" name=""/>
        <dsp:cNvSpPr/>
      </dsp:nvSpPr>
      <dsp:spPr>
        <a:xfrm>
          <a:off x="223091" y="1817541"/>
          <a:ext cx="1828801" cy="622204"/>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98FE33-D5D5-47C2-93B4-9EAF9307BCDA}">
      <dsp:nvSpPr>
        <dsp:cNvPr id="0" name=""/>
        <dsp:cNvSpPr/>
      </dsp:nvSpPr>
      <dsp:spPr>
        <a:xfrm>
          <a:off x="331963" y="1920969"/>
          <a:ext cx="1828801" cy="622204"/>
        </a:xfrm>
        <a:prstGeom prst="roundRect">
          <a:avLst>
            <a:gd name="adj" fmla="val 10000"/>
          </a:avLst>
        </a:prstGeom>
        <a:solidFill>
          <a:schemeClr val="tx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2266A2"/>
              </a:solidFill>
            </a:rPr>
            <a:t>CONSULTANTS</a:t>
          </a:r>
        </a:p>
      </dsp:txBody>
      <dsp:txXfrm>
        <a:off x="350187" y="1939193"/>
        <a:ext cx="1792353" cy="585756"/>
      </dsp:txXfrm>
    </dsp:sp>
    <dsp:sp modelId="{4BA9A76A-8856-4406-9080-A3F9B368B7B7}">
      <dsp:nvSpPr>
        <dsp:cNvPr id="0" name=""/>
        <dsp:cNvSpPr/>
      </dsp:nvSpPr>
      <dsp:spPr>
        <a:xfrm>
          <a:off x="3692888" y="908770"/>
          <a:ext cx="1828801" cy="622204"/>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B5CD4C-182B-431A-9523-04DC30F20C8E}">
      <dsp:nvSpPr>
        <dsp:cNvPr id="0" name=""/>
        <dsp:cNvSpPr/>
      </dsp:nvSpPr>
      <dsp:spPr>
        <a:xfrm>
          <a:off x="3801760" y="1012199"/>
          <a:ext cx="1828801" cy="622204"/>
        </a:xfrm>
        <a:prstGeom prst="roundRect">
          <a:avLst>
            <a:gd name="adj" fmla="val 10000"/>
          </a:avLst>
        </a:prstGeom>
        <a:solidFill>
          <a:schemeClr val="tx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     </a:t>
          </a:r>
          <a:r>
            <a:rPr lang="en-US" sz="1600" b="1" kern="1200" dirty="0">
              <a:solidFill>
                <a:srgbClr val="2266A2"/>
              </a:solidFill>
            </a:rPr>
            <a:t>BUILDER</a:t>
          </a:r>
        </a:p>
      </dsp:txBody>
      <dsp:txXfrm>
        <a:off x="3819984" y="1030423"/>
        <a:ext cx="1792353" cy="585756"/>
      </dsp:txXfrm>
    </dsp:sp>
    <dsp:sp modelId="{F54E60EB-C0E2-4D0C-83A5-B2C9501F2740}">
      <dsp:nvSpPr>
        <dsp:cNvPr id="0" name=""/>
        <dsp:cNvSpPr/>
      </dsp:nvSpPr>
      <dsp:spPr>
        <a:xfrm>
          <a:off x="3692888" y="1815948"/>
          <a:ext cx="1828801" cy="622204"/>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6013A2-DB72-45FD-B9CD-845678986C6E}">
      <dsp:nvSpPr>
        <dsp:cNvPr id="0" name=""/>
        <dsp:cNvSpPr/>
      </dsp:nvSpPr>
      <dsp:spPr>
        <a:xfrm>
          <a:off x="3801760" y="1919377"/>
          <a:ext cx="1828801" cy="622204"/>
        </a:xfrm>
        <a:prstGeom prst="roundRect">
          <a:avLst>
            <a:gd name="adj" fmla="val 10000"/>
          </a:avLst>
        </a:prstGeom>
        <a:solidFill>
          <a:schemeClr val="tx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2266A2"/>
              </a:solidFill>
            </a:rPr>
            <a:t>SUBCONTRACTOR</a:t>
          </a:r>
        </a:p>
      </dsp:txBody>
      <dsp:txXfrm>
        <a:off x="3819984" y="1937601"/>
        <a:ext cx="1792353" cy="585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DDB51-427C-4957-8346-DE598D9F456D}">
      <dsp:nvSpPr>
        <dsp:cNvPr id="0" name=""/>
        <dsp:cNvSpPr/>
      </dsp:nvSpPr>
      <dsp:spPr>
        <a:xfrm>
          <a:off x="1189" y="267993"/>
          <a:ext cx="1816037" cy="617862"/>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40C95C-B375-4E61-B6BA-01216B999048}">
      <dsp:nvSpPr>
        <dsp:cNvPr id="0" name=""/>
        <dsp:cNvSpPr/>
      </dsp:nvSpPr>
      <dsp:spPr>
        <a:xfrm>
          <a:off x="109302" y="370699"/>
          <a:ext cx="1816037" cy="617862"/>
        </a:xfrm>
        <a:prstGeom prst="roundRect">
          <a:avLst>
            <a:gd name="adj" fmla="val 10000"/>
          </a:avLst>
        </a:prstGeom>
        <a:solidFill>
          <a:schemeClr val="tx2"/>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266A2"/>
              </a:solidFill>
            </a:rPr>
            <a:t>         STAKEHOLDER</a:t>
          </a:r>
        </a:p>
      </dsp:txBody>
      <dsp:txXfrm>
        <a:off x="127399" y="388796"/>
        <a:ext cx="1779843" cy="5816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2CF3383-DF08-4C90-8557-22EF3027DD43}" type="datetimeFigureOut">
              <a:rPr lang="en-US" smtClean="0"/>
              <a:t>4/10/2026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7D16557-6E8E-4D95-8DF3-2DE1590C714A}" type="datetimeFigureOut">
              <a:rPr lang="en-US" smtClean="0"/>
              <a:t>4/10/2026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304399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8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53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241916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70077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689096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4731682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4011075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400431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9747936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850718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09019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6961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r>
              <a:rPr lang="en-US"/>
              <a:t>BUILDING FOR HEROES</a:t>
            </a:r>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414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r>
              <a:rPr lang="en-US"/>
              <a:t>BUILDING FOR HEROES</a:t>
            </a:r>
          </a:p>
        </p:txBody>
      </p:sp>
      <p:pic>
        <p:nvPicPr>
          <p:cNvPr id="3" name="Picture 2">
            <a:extLst>
              <a:ext uri="{FF2B5EF4-FFF2-40B4-BE49-F238E27FC236}">
                <a16:creationId xmlns:a16="http://schemas.microsoft.com/office/drawing/2014/main" id="{07D13C61-3377-2275-4E90-5A7175D25D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61307" y="167081"/>
            <a:ext cx="762921" cy="756720"/>
          </a:xfrm>
          <a:prstGeom prst="rect">
            <a:avLst/>
          </a:prstGeom>
        </p:spPr>
      </p:pic>
    </p:spTree>
    <p:extLst>
      <p:ext uri="{BB962C8B-B14F-4D97-AF65-F5344CB8AC3E}">
        <p14:creationId xmlns:p14="http://schemas.microsoft.com/office/powerpoint/2010/main" val="30723506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r>
              <a:rPr lang="en-US"/>
              <a:t>BUILDING FOR HEROES</a:t>
            </a:r>
          </a:p>
        </p:txBody>
      </p:sp>
    </p:spTree>
    <p:extLst>
      <p:ext uri="{BB962C8B-B14F-4D97-AF65-F5344CB8AC3E}">
        <p14:creationId xmlns:p14="http://schemas.microsoft.com/office/powerpoint/2010/main" val="2509653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r>
              <a:rPr lang="en-US"/>
              <a:t>BUILDING FOR HEROES</a:t>
            </a:r>
          </a:p>
        </p:txBody>
      </p:sp>
    </p:spTree>
    <p:extLst>
      <p:ext uri="{BB962C8B-B14F-4D97-AF65-F5344CB8AC3E}">
        <p14:creationId xmlns:p14="http://schemas.microsoft.com/office/powerpoint/2010/main" val="3978490477"/>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r>
              <a:rPr lang="en-US"/>
              <a:t>BUILDING FOR HEROES</a:t>
            </a:r>
          </a:p>
        </p:txBody>
      </p:sp>
    </p:spTree>
    <p:extLst>
      <p:ext uri="{BB962C8B-B14F-4D97-AF65-F5344CB8AC3E}">
        <p14:creationId xmlns:p14="http://schemas.microsoft.com/office/powerpoint/2010/main" val="14155243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r>
              <a:rPr lang="en-US"/>
              <a:t>BUILDING FOR HEROES</a:t>
            </a:r>
          </a:p>
        </p:txBody>
      </p:sp>
    </p:spTree>
    <p:extLst>
      <p:ext uri="{BB962C8B-B14F-4D97-AF65-F5344CB8AC3E}">
        <p14:creationId xmlns:p14="http://schemas.microsoft.com/office/powerpoint/2010/main" val="2396236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r>
              <a:rPr lang="en-US"/>
              <a:t>BUILDING FOR HEROES</a:t>
            </a:r>
          </a:p>
        </p:txBody>
      </p:sp>
    </p:spTree>
    <p:extLst>
      <p:ext uri="{BB962C8B-B14F-4D97-AF65-F5344CB8AC3E}">
        <p14:creationId xmlns:p14="http://schemas.microsoft.com/office/powerpoint/2010/main" val="6545577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r>
              <a:rPr lang="en-US"/>
              <a:t>BUILDING FOR HEROES</a:t>
            </a:r>
          </a:p>
        </p:txBody>
      </p:sp>
    </p:spTree>
    <p:extLst>
      <p:ext uri="{BB962C8B-B14F-4D97-AF65-F5344CB8AC3E}">
        <p14:creationId xmlns:p14="http://schemas.microsoft.com/office/powerpoint/2010/main" val="31401295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r>
              <a:rPr lang="en-US"/>
              <a:t>BUILDING FOR HEROES</a:t>
            </a:r>
          </a:p>
        </p:txBody>
      </p:sp>
    </p:spTree>
    <p:extLst>
      <p:ext uri="{BB962C8B-B14F-4D97-AF65-F5344CB8AC3E}">
        <p14:creationId xmlns:p14="http://schemas.microsoft.com/office/powerpoint/2010/main" val="422282341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r>
              <a:rPr lang="en-US"/>
              <a:t>BUILDING FOR HEROES</a:t>
            </a:r>
          </a:p>
        </p:txBody>
      </p:sp>
    </p:spTree>
    <p:extLst>
      <p:ext uri="{BB962C8B-B14F-4D97-AF65-F5344CB8AC3E}">
        <p14:creationId xmlns:p14="http://schemas.microsoft.com/office/powerpoint/2010/main" val="187072452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r>
              <a:rPr lang="en-US"/>
              <a:t>BUILDING FOR HEROES</a:t>
            </a:r>
          </a:p>
        </p:txBody>
      </p:sp>
    </p:spTree>
    <p:extLst>
      <p:ext uri="{BB962C8B-B14F-4D97-AF65-F5344CB8AC3E}">
        <p14:creationId xmlns:p14="http://schemas.microsoft.com/office/powerpoint/2010/main" val="71727115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r>
              <a:rPr lang="en-US"/>
              <a:t>BUILDING FOR HEROES</a:t>
            </a:r>
          </a:p>
        </p:txBody>
      </p:sp>
    </p:spTree>
    <p:extLst>
      <p:ext uri="{BB962C8B-B14F-4D97-AF65-F5344CB8AC3E}">
        <p14:creationId xmlns:p14="http://schemas.microsoft.com/office/powerpoint/2010/main" val="93960863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r>
              <a:rPr lang="en-US"/>
              <a:t>BUILDING FOR HEROES</a:t>
            </a:r>
          </a:p>
        </p:txBody>
      </p:sp>
    </p:spTree>
    <p:extLst>
      <p:ext uri="{BB962C8B-B14F-4D97-AF65-F5344CB8AC3E}">
        <p14:creationId xmlns:p14="http://schemas.microsoft.com/office/powerpoint/2010/main" val="1704354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r>
              <a:rPr lang="en-US"/>
              <a:t>BUILDING FOR HEROES</a:t>
            </a:r>
          </a:p>
        </p:txBody>
      </p:sp>
    </p:spTree>
    <p:extLst>
      <p:ext uri="{BB962C8B-B14F-4D97-AF65-F5344CB8AC3E}">
        <p14:creationId xmlns:p14="http://schemas.microsoft.com/office/powerpoint/2010/main" val="20340907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r>
              <a:rPr lang="en-US"/>
              <a:t>BUILDING FOR HEROES</a:t>
            </a:r>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77312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r>
              <a:rPr lang="en-US"/>
              <a:t>BUILDING FOR HEROES</a:t>
            </a:r>
          </a:p>
        </p:txBody>
      </p:sp>
    </p:spTree>
    <p:extLst>
      <p:ext uri="{BB962C8B-B14F-4D97-AF65-F5344CB8AC3E}">
        <p14:creationId xmlns:p14="http://schemas.microsoft.com/office/powerpoint/2010/main" val="285181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3343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9" name="Picture 8" descr="A picture containing qr code&#10;&#10;Description automatically generated">
            <a:extLst>
              <a:ext uri="{FF2B5EF4-FFF2-40B4-BE49-F238E27FC236}">
                <a16:creationId xmlns:a16="http://schemas.microsoft.com/office/drawing/2014/main" id="{F19DC294-0548-CE63-53E3-374F622FDE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8" name="Picture 7" descr="A picture containing qr code&#10;&#10;Description automatically generated">
            <a:extLst>
              <a:ext uri="{FF2B5EF4-FFF2-40B4-BE49-F238E27FC236}">
                <a16:creationId xmlns:a16="http://schemas.microsoft.com/office/drawing/2014/main" id="{37CBB68B-5987-1542-9456-0C8393054AB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9" name="Picture 8" descr="A picture containing qr code&#10;&#10;Description automatically generated">
            <a:extLst>
              <a:ext uri="{FF2B5EF4-FFF2-40B4-BE49-F238E27FC236}">
                <a16:creationId xmlns:a16="http://schemas.microsoft.com/office/drawing/2014/main" id="{49027FE9-DF76-A366-14FC-736386D876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0EB85164-7A9B-BB04-F97C-DFB258E6F3C5}"/>
              </a:ext>
            </a:extLst>
          </p:cNvPr>
          <p:cNvGrpSpPr/>
          <p:nvPr userDrawn="1"/>
        </p:nvGrpSpPr>
        <p:grpSpPr>
          <a:xfrm>
            <a:off x="238437" y="5535113"/>
            <a:ext cx="3488726" cy="1097280"/>
            <a:chOff x="238437" y="5535113"/>
            <a:chExt cx="3488726" cy="1097280"/>
          </a:xfrm>
        </p:grpSpPr>
        <p:pic>
          <p:nvPicPr>
            <p:cNvPr id="8" name="Picture 7" descr="A picture containing qr code&#10;&#10;Description automatically generated">
              <a:extLst>
                <a:ext uri="{FF2B5EF4-FFF2-40B4-BE49-F238E27FC236}">
                  <a16:creationId xmlns:a16="http://schemas.microsoft.com/office/drawing/2014/main" id="{99B844B3-558F-CC76-58D5-A1B22232A9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24815" y="5550761"/>
              <a:ext cx="2402348" cy="1065985"/>
            </a:xfrm>
            <a:prstGeom prst="rect">
              <a:avLst/>
            </a:prstGeom>
          </p:spPr>
        </p:pic>
        <p:pic>
          <p:nvPicPr>
            <p:cNvPr id="9" name="Picture 8">
              <a:extLst>
                <a:ext uri="{FF2B5EF4-FFF2-40B4-BE49-F238E27FC236}">
                  <a16:creationId xmlns:a16="http://schemas.microsoft.com/office/drawing/2014/main" id="{10EB9CA0-DE4A-5E7B-94DD-BAFF74AB00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437" y="5535113"/>
              <a:ext cx="1097280" cy="1097280"/>
            </a:xfrm>
            <a:prstGeom prst="rect">
              <a:avLst/>
            </a:prstGeom>
          </p:spPr>
        </p:pic>
      </p:grpSp>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1" name="Picture 10" descr="A picture containing qr code&#10;&#10;Description automatically generated">
            <a:extLst>
              <a:ext uri="{FF2B5EF4-FFF2-40B4-BE49-F238E27FC236}">
                <a16:creationId xmlns:a16="http://schemas.microsoft.com/office/drawing/2014/main" id="{0FF994A6-6CD4-F061-865F-0BE1B2DC716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7" name="Picture 6" descr="A picture containing qr code&#10;&#10;Description automatically generated">
            <a:extLst>
              <a:ext uri="{FF2B5EF4-FFF2-40B4-BE49-F238E27FC236}">
                <a16:creationId xmlns:a16="http://schemas.microsoft.com/office/drawing/2014/main" id="{A0EF6266-CAB0-234B-74B3-9336C7191E2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qr code&#10;&#10;Description automatically generated">
            <a:extLst>
              <a:ext uri="{FF2B5EF4-FFF2-40B4-BE49-F238E27FC236}">
                <a16:creationId xmlns:a16="http://schemas.microsoft.com/office/drawing/2014/main" id="{16700A2A-C54C-9A5B-B556-0335EECFCAA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Box 10">
            <a:extLst>
              <a:ext uri="{FF2B5EF4-FFF2-40B4-BE49-F238E27FC236}">
                <a16:creationId xmlns:a16="http://schemas.microsoft.com/office/drawing/2014/main" id="{A172B2F0-1CFC-6261-58CB-51183A19F792}"/>
              </a:ext>
            </a:extLst>
          </p:cNvPr>
          <p:cNvSpPr txBox="1"/>
          <p:nvPr userDrawn="1"/>
        </p:nvSpPr>
        <p:spPr>
          <a:xfrm rot="18120796">
            <a:off x="8586600" y="1632767"/>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pic>
        <p:nvPicPr>
          <p:cNvPr id="10" name="Picture 9" descr="A picture containing qr code&#10;&#10;Description automatically generated">
            <a:extLst>
              <a:ext uri="{FF2B5EF4-FFF2-40B4-BE49-F238E27FC236}">
                <a16:creationId xmlns:a16="http://schemas.microsoft.com/office/drawing/2014/main" id="{81E3EAE4-B734-E169-40B8-E947B97E3EA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4C0B9CFD-5698-6B5F-735A-1BF11BE4D539}"/>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855C91A8-15EA-AB6D-8380-AC9CC23E1B8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2D8EE637-DB9A-8E17-0302-5E0AF9BAFB59}"/>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0A3286E5-5F04-1008-EF15-706BA38A25C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5" name="Picture 4" descr="A picture containing qr code&#10;&#10;Description automatically generated">
            <a:extLst>
              <a:ext uri="{FF2B5EF4-FFF2-40B4-BE49-F238E27FC236}">
                <a16:creationId xmlns:a16="http://schemas.microsoft.com/office/drawing/2014/main" id="{19A50765-8C5A-555B-6AC5-4EF963C0F5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8" name="TextBox 7">
            <a:extLst>
              <a:ext uri="{FF2B5EF4-FFF2-40B4-BE49-F238E27FC236}">
                <a16:creationId xmlns:a16="http://schemas.microsoft.com/office/drawing/2014/main" id="{5EDD64B1-E235-4B03-5F44-EDB8C23E44A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520FEC60-87CF-84A0-F116-BE589B628A6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9" name="Picture 8" descr="A picture containing qr code&#10;&#10;Description automatically generated">
            <a:extLst>
              <a:ext uri="{FF2B5EF4-FFF2-40B4-BE49-F238E27FC236}">
                <a16:creationId xmlns:a16="http://schemas.microsoft.com/office/drawing/2014/main" id="{C19091FD-D8B3-6A51-5FF5-E1AF8A3C200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10" name="TextBox 9">
            <a:extLst>
              <a:ext uri="{FF2B5EF4-FFF2-40B4-BE49-F238E27FC236}">
                <a16:creationId xmlns:a16="http://schemas.microsoft.com/office/drawing/2014/main" id="{332A4A7E-9390-C086-BDF9-C95C60EAE7B6}"/>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1" name="TextBox 10">
            <a:extLst>
              <a:ext uri="{FF2B5EF4-FFF2-40B4-BE49-F238E27FC236}">
                <a16:creationId xmlns:a16="http://schemas.microsoft.com/office/drawing/2014/main" id="{17A312C5-5ACF-22D5-17E4-CB7C6ABF620E}"/>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8" name="Picture 7" descr="A picture containing qr code&#10;&#10;Description automatically generated">
            <a:extLst>
              <a:ext uri="{FF2B5EF4-FFF2-40B4-BE49-F238E27FC236}">
                <a16:creationId xmlns:a16="http://schemas.microsoft.com/office/drawing/2014/main" id="{BCF44A50-BF84-BF1B-20FE-D8EAF55E2A2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9" name="TextBox 8">
            <a:extLst>
              <a:ext uri="{FF2B5EF4-FFF2-40B4-BE49-F238E27FC236}">
                <a16:creationId xmlns:a16="http://schemas.microsoft.com/office/drawing/2014/main" id="{F955F188-3A65-0701-8428-C019A8936CE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0" name="TextBox 9">
            <a:extLst>
              <a:ext uri="{FF2B5EF4-FFF2-40B4-BE49-F238E27FC236}">
                <a16:creationId xmlns:a16="http://schemas.microsoft.com/office/drawing/2014/main" id="{034BF8A3-49B9-7E35-4F07-C4A7EA516FB6}"/>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5F10B8FC-D921-0B6B-88DF-A8481472DFB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11" name="TextBox 10">
            <a:extLst>
              <a:ext uri="{FF2B5EF4-FFF2-40B4-BE49-F238E27FC236}">
                <a16:creationId xmlns:a16="http://schemas.microsoft.com/office/drawing/2014/main" id="{D2C10D66-E758-6919-FBE7-3B91F8A6F81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2" name="TextBox 11">
            <a:extLst>
              <a:ext uri="{FF2B5EF4-FFF2-40B4-BE49-F238E27FC236}">
                <a16:creationId xmlns:a16="http://schemas.microsoft.com/office/drawing/2014/main" id="{BC4E057F-8DB0-0A69-E1C1-3E1ED62FBF6E}"/>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203332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7" name="Picture 6" descr="A picture containing qr code&#10;&#10;Description automatically generated">
            <a:extLst>
              <a:ext uri="{FF2B5EF4-FFF2-40B4-BE49-F238E27FC236}">
                <a16:creationId xmlns:a16="http://schemas.microsoft.com/office/drawing/2014/main" id="{3C7A05EA-5951-D869-2931-568D56BC0FC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11" name="TextBox 10">
            <a:extLst>
              <a:ext uri="{FF2B5EF4-FFF2-40B4-BE49-F238E27FC236}">
                <a16:creationId xmlns:a16="http://schemas.microsoft.com/office/drawing/2014/main" id="{49F8B9F6-E90A-7638-AA9E-F78EC4B2AF3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8" name="TextBox 17">
            <a:extLst>
              <a:ext uri="{FF2B5EF4-FFF2-40B4-BE49-F238E27FC236}">
                <a16:creationId xmlns:a16="http://schemas.microsoft.com/office/drawing/2014/main" id="{E53329B6-7C84-0C2D-750F-14B41267006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278748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6" name="Picture 5" descr="A picture containing qr code&#10;&#10;Description automatically generated">
            <a:extLst>
              <a:ext uri="{FF2B5EF4-FFF2-40B4-BE49-F238E27FC236}">
                <a16:creationId xmlns:a16="http://schemas.microsoft.com/office/drawing/2014/main" id="{7F4BB7D3-2081-FC09-0C2A-A28DA55F50B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7" name="TextBox 6">
            <a:extLst>
              <a:ext uri="{FF2B5EF4-FFF2-40B4-BE49-F238E27FC236}">
                <a16:creationId xmlns:a16="http://schemas.microsoft.com/office/drawing/2014/main" id="{97EC1E69-4348-921E-E28B-58427106808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2E995F54-AF71-BFCC-1C4B-D3804C2111C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445757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qr code&#10;&#10;Description automatically generated">
            <a:extLst>
              <a:ext uri="{FF2B5EF4-FFF2-40B4-BE49-F238E27FC236}">
                <a16:creationId xmlns:a16="http://schemas.microsoft.com/office/drawing/2014/main" id="{256E9652-DAC5-5F7A-70E3-B1CDD6E7C0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8" name="TextBox 7">
            <a:extLst>
              <a:ext uri="{FF2B5EF4-FFF2-40B4-BE49-F238E27FC236}">
                <a16:creationId xmlns:a16="http://schemas.microsoft.com/office/drawing/2014/main" id="{DEE73900-B586-EF8D-4B92-C996732E4B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0DD62F89-02A9-94F4-440C-C1EAB2E3913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75146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picture containing qr code&#10;&#10;Description automatically generated">
            <a:extLst>
              <a:ext uri="{FF2B5EF4-FFF2-40B4-BE49-F238E27FC236}">
                <a16:creationId xmlns:a16="http://schemas.microsoft.com/office/drawing/2014/main" id="{0928EB58-8105-3EE2-EEAA-FEAFF7D211E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66700" y="5718362"/>
            <a:ext cx="2352293" cy="1043775"/>
          </a:xfrm>
          <a:prstGeom prst="rect">
            <a:avLst/>
          </a:prstGeom>
        </p:spPr>
      </p:pic>
      <p:sp>
        <p:nvSpPr>
          <p:cNvPr id="10" name="TextBox 9">
            <a:extLst>
              <a:ext uri="{FF2B5EF4-FFF2-40B4-BE49-F238E27FC236}">
                <a16:creationId xmlns:a16="http://schemas.microsoft.com/office/drawing/2014/main" id="{60AEAB40-977F-A734-175E-A36E1F09C97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2" name="TextBox 11">
            <a:extLst>
              <a:ext uri="{FF2B5EF4-FFF2-40B4-BE49-F238E27FC236}">
                <a16:creationId xmlns:a16="http://schemas.microsoft.com/office/drawing/2014/main" id="{CE14ABD6-043C-4A21-4859-CD054BD3977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711708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2023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432088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2094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8794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413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81779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08437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99873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524119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3317166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4684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4992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537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7.png"/><Relationship Id="rId2" Type="http://schemas.openxmlformats.org/officeDocument/2006/relationships/slideLayout" Target="../slideLayouts/slideLayout56.xml"/><Relationship Id="rId16"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7.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2.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6.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5.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8.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1.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theme" Target="../theme/theme6.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8.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image" Target="../media/image1.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heme" Target="../theme/theme8.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image" Target="../media/image6.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image" Target="../media/image8.png"/><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3" name="Picture 2" descr="A red and white sign&#10;&#10;Description automatically generated with medium confidence">
            <a:extLst>
              <a:ext uri="{FF2B5EF4-FFF2-40B4-BE49-F238E27FC236}">
                <a16:creationId xmlns:a16="http://schemas.microsoft.com/office/drawing/2014/main" id="{9C10DF0B-5790-9C31-F5A0-73C6E6439172}"/>
              </a:ext>
            </a:extLst>
          </p:cNvPr>
          <p:cNvPicPr>
            <a:picLocks noChangeAspect="1"/>
          </p:cNvPicPr>
          <p:nvPr userDrawn="1"/>
        </p:nvPicPr>
        <p:blipFill>
          <a:blip r:embed="rId30" cstate="hqprint">
            <a:extLst>
              <a:ext uri="{28A0092B-C50C-407E-A947-70E740481C1C}">
                <a14:useLocalDpi xmlns:a14="http://schemas.microsoft.com/office/drawing/2010/main" val="0"/>
              </a:ext>
            </a:extLst>
          </a:blip>
          <a:stretch>
            <a:fillRect/>
          </a:stretch>
        </p:blipFill>
        <p:spPr>
          <a:xfrm>
            <a:off x="175153" y="319470"/>
            <a:ext cx="681667"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pic>
        <p:nvPicPr>
          <p:cNvPr id="4" name="Picture 3" descr="A red and white sign&#10;&#10;Description automatically generated with medium confidence">
            <a:extLst>
              <a:ext uri="{FF2B5EF4-FFF2-40B4-BE49-F238E27FC236}">
                <a16:creationId xmlns:a16="http://schemas.microsoft.com/office/drawing/2014/main" id="{9800D5D5-20D3-FEA8-0FED-39A0EDB150CC}"/>
              </a:ext>
            </a:extLst>
          </p:cNvPr>
          <p:cNvPicPr>
            <a:picLocks noChangeAspect="1"/>
          </p:cNvPicPr>
          <p:nvPr userDrawn="1"/>
        </p:nvPicPr>
        <p:blipFill>
          <a:blip r:embed="rId30" cstate="hqprint">
            <a:extLst>
              <a:ext uri="{28A0092B-C50C-407E-A947-70E740481C1C}">
                <a14:useLocalDpi xmlns:a14="http://schemas.microsoft.com/office/drawing/2010/main" val="0"/>
              </a:ext>
            </a:extLst>
          </a:blip>
          <a:stretch>
            <a:fillRect/>
          </a:stretch>
        </p:blipFill>
        <p:spPr>
          <a:xfrm>
            <a:off x="175153" y="319470"/>
            <a:ext cx="681667" cy="451942"/>
          </a:xfrm>
          <a:prstGeom prst="rect">
            <a:avLst/>
          </a:prstGeom>
        </p:spPr>
      </p:pic>
      <p:pic>
        <p:nvPicPr>
          <p:cNvPr id="8" name="Picture 7">
            <a:extLst>
              <a:ext uri="{FF2B5EF4-FFF2-40B4-BE49-F238E27FC236}">
                <a16:creationId xmlns:a16="http://schemas.microsoft.com/office/drawing/2014/main" id="{850CECA6-6EBC-ECB1-48D8-5F9DB616058B}"/>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1296690" y="168536"/>
            <a:ext cx="731520" cy="731520"/>
          </a:xfrm>
          <a:prstGeom prst="rect">
            <a:avLst/>
          </a:prstGeom>
        </p:spPr>
      </p:pic>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98" r:id="rId23"/>
    <p:sldLayoutId id="2147484199" r:id="rId24"/>
    <p:sldLayoutId id="2147484200" r:id="rId25"/>
    <p:sldLayoutId id="2147484201" r:id="rId26"/>
    <p:sldLayoutId id="2147484202"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5"/>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red and white sign&#10;&#10;Description automatically generated with medium confidence">
            <a:extLst>
              <a:ext uri="{FF2B5EF4-FFF2-40B4-BE49-F238E27FC236}">
                <a16:creationId xmlns:a16="http://schemas.microsoft.com/office/drawing/2014/main" id="{FEBE11F4-D049-6A79-C60C-C9855F62D5B2}"/>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1380681" y="319470"/>
            <a:ext cx="681667" cy="451942"/>
          </a:xfrm>
          <a:prstGeom prst="rect">
            <a:avLst/>
          </a:prstGeom>
        </p:spPr>
      </p:pic>
      <p:pic>
        <p:nvPicPr>
          <p:cNvPr id="10" name="Picture 9" descr="Logo&#10;&#10;Description automatically generated">
            <a:extLst>
              <a:ext uri="{FF2B5EF4-FFF2-40B4-BE49-F238E27FC236}">
                <a16:creationId xmlns:a16="http://schemas.microsoft.com/office/drawing/2014/main" id="{75DD3DC1-4C91-943A-91F6-FB51DD5C6ACA}"/>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275421" y="126216"/>
            <a:ext cx="644814" cy="799594"/>
          </a:xfrm>
          <a:prstGeom prst="rect">
            <a:avLst/>
          </a:prstGeom>
        </p:spPr>
      </p:pic>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6" r:id="rId13"/>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red and white sign&#10;&#10;Description automatically generated with medium confidence">
            <a:extLst>
              <a:ext uri="{FF2B5EF4-FFF2-40B4-BE49-F238E27FC236}">
                <a16:creationId xmlns:a16="http://schemas.microsoft.com/office/drawing/2014/main" id="{E7BEB647-67CA-8176-08CE-B8C1FACEE48C}"/>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1380681" y="319470"/>
            <a:ext cx="681667" cy="451942"/>
          </a:xfrm>
          <a:prstGeom prst="rect">
            <a:avLst/>
          </a:prstGeom>
        </p:spPr>
      </p:pic>
      <p:pic>
        <p:nvPicPr>
          <p:cNvPr id="11" name="Picture 10" descr="Logo&#10;&#10;Description automatically generated">
            <a:extLst>
              <a:ext uri="{FF2B5EF4-FFF2-40B4-BE49-F238E27FC236}">
                <a16:creationId xmlns:a16="http://schemas.microsoft.com/office/drawing/2014/main" id="{1CDF5A6D-25FD-1FFB-D37C-A77F62490704}"/>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275421" y="126216"/>
            <a:ext cx="644814" cy="799594"/>
          </a:xfrm>
          <a:prstGeom prst="rect">
            <a:avLst/>
          </a:prstGeom>
        </p:spPr>
      </p:pic>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104" r:id="rId16"/>
    <p:sldLayoutId id="2147484106" r:id="rId1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7F3E0E-2F7C-7CD7-24CC-A6BAA6146621}"/>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135734" y="132156"/>
            <a:ext cx="822960" cy="822960"/>
          </a:xfrm>
          <a:prstGeom prst="rect">
            <a:avLst/>
          </a:prstGeom>
        </p:spPr>
      </p:pic>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9"/>
          <a:srcRect/>
          <a:stretch>
            <a:fillRect/>
          </a:stretch>
        </p:blipFill>
        <p:spPr bwMode="auto">
          <a:xfrm>
            <a:off x="6079067" y="3416309"/>
            <a:ext cx="25400" cy="3175"/>
          </a:xfrm>
          <a:prstGeom prst="rect">
            <a:avLst/>
          </a:prstGeom>
          <a:noFill/>
          <a:ln w="9525">
            <a:noFill/>
            <a:miter lim="800000"/>
            <a:headEnd/>
            <a:tailEnd/>
          </a:ln>
        </p:spPr>
      </p:pic>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on&#10;&#10;Description automatically generated with low confidence">
            <a:extLst>
              <a:ext uri="{FF2B5EF4-FFF2-40B4-BE49-F238E27FC236}">
                <a16:creationId xmlns:a16="http://schemas.microsoft.com/office/drawing/2014/main" id="{E3B7F0C3-EE0F-873D-A0E1-2C28840F872B}"/>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0" y="64190"/>
            <a:ext cx="2028997" cy="90032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8"/>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pic>
        <p:nvPicPr>
          <p:cNvPr id="9" name="Picture 8" descr="Icon&#10;&#10;Description automatically generated with low confidence">
            <a:extLst>
              <a:ext uri="{FF2B5EF4-FFF2-40B4-BE49-F238E27FC236}">
                <a16:creationId xmlns:a16="http://schemas.microsoft.com/office/drawing/2014/main" id="{8DF980E6-2174-FD09-620E-31A9FA76ECEA}"/>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0" y="64190"/>
            <a:ext cx="2028997" cy="900320"/>
          </a:xfrm>
          <a:prstGeom prst="rect">
            <a:avLst/>
          </a:prstGeom>
        </p:spPr>
      </p:pic>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8"/>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r>
              <a:rPr lang="en-US"/>
              <a:t>BUILDING FOR HEROES</a:t>
            </a:r>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on&#10;&#10;Description automatically generated with low confidence">
            <a:extLst>
              <a:ext uri="{FF2B5EF4-FFF2-40B4-BE49-F238E27FC236}">
                <a16:creationId xmlns:a16="http://schemas.microsoft.com/office/drawing/2014/main" id="{E3B7F0C3-EE0F-873D-A0E1-2C28840F872B}"/>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0" y="64190"/>
            <a:ext cx="2028997" cy="900320"/>
          </a:xfrm>
          <a:prstGeom prst="rect">
            <a:avLst/>
          </a:prstGeom>
        </p:spPr>
      </p:pic>
      <p:pic>
        <p:nvPicPr>
          <p:cNvPr id="2" name="Picture 1">
            <a:extLst>
              <a:ext uri="{FF2B5EF4-FFF2-40B4-BE49-F238E27FC236}">
                <a16:creationId xmlns:a16="http://schemas.microsoft.com/office/drawing/2014/main" id="{C9EBF738-6409-2918-3284-200C60C890C6}"/>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1161307" y="167081"/>
            <a:ext cx="762921" cy="756720"/>
          </a:xfrm>
          <a:prstGeom prst="rect">
            <a:avLst/>
          </a:prstGeom>
        </p:spPr>
      </p:pic>
    </p:spTree>
    <p:extLst>
      <p:ext uri="{BB962C8B-B14F-4D97-AF65-F5344CB8AC3E}">
        <p14:creationId xmlns:p14="http://schemas.microsoft.com/office/powerpoint/2010/main" val="3627126622"/>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Lst>
  <p:hf sldNum="0"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diagramData" Target="../diagrams/data2.xml"/><Relationship Id="rId1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2.png"/><Relationship Id="rId17" Type="http://schemas.microsoft.com/office/2007/relationships/diagramDrawing" Target="../diagrams/drawing2.xml"/><Relationship Id="rId2" Type="http://schemas.openxmlformats.org/officeDocument/2006/relationships/notesSlide" Target="../notesSlides/notesSlide5.xml"/><Relationship Id="rId16" Type="http://schemas.openxmlformats.org/officeDocument/2006/relationships/diagramColors" Target="../diagrams/colors2.xml"/><Relationship Id="rId1" Type="http://schemas.openxmlformats.org/officeDocument/2006/relationships/slideLayout" Target="../slideLayouts/slideLayout86.xml"/><Relationship Id="rId6" Type="http://schemas.openxmlformats.org/officeDocument/2006/relationships/diagramColors" Target="../diagrams/colors1.xml"/><Relationship Id="rId11" Type="http://schemas.openxmlformats.org/officeDocument/2006/relationships/image" Target="../media/image31.svg"/><Relationship Id="rId5" Type="http://schemas.openxmlformats.org/officeDocument/2006/relationships/diagramQuickStyle" Target="../diagrams/quickStyle1.xml"/><Relationship Id="rId15" Type="http://schemas.openxmlformats.org/officeDocument/2006/relationships/diagramQuickStyle" Target="../diagrams/quickStyle2.xml"/><Relationship Id="rId10" Type="http://schemas.openxmlformats.org/officeDocument/2006/relationships/image" Target="../media/image30.png"/><Relationship Id="rId19" Type="http://schemas.openxmlformats.org/officeDocument/2006/relationships/image" Target="../media/image34.svg"/><Relationship Id="rId4" Type="http://schemas.openxmlformats.org/officeDocument/2006/relationships/diagramLayout" Target="../diagrams/layout1.xml"/><Relationship Id="rId9" Type="http://schemas.openxmlformats.org/officeDocument/2006/relationships/image" Target="../media/image29.svg"/><Relationship Id="rId1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6.xml"/><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50EDF9-5573-368B-F3B7-BCB3EAA5DA4E}"/>
              </a:ext>
            </a:extLst>
          </p:cNvPr>
          <p:cNvGrpSpPr/>
          <p:nvPr/>
        </p:nvGrpSpPr>
        <p:grpSpPr>
          <a:xfrm>
            <a:off x="6099909" y="6407462"/>
            <a:ext cx="5986384" cy="384388"/>
            <a:chOff x="6099909" y="6407462"/>
            <a:chExt cx="5986384" cy="384388"/>
          </a:xfrm>
        </p:grpSpPr>
        <p:sp>
          <p:nvSpPr>
            <p:cNvPr id="4" name="TextBox 3">
              <a:extLst>
                <a:ext uri="{FF2B5EF4-FFF2-40B4-BE49-F238E27FC236}">
                  <a16:creationId xmlns:a16="http://schemas.microsoft.com/office/drawing/2014/main" id="{736E5815-5E92-8A64-2E60-DAE9986306CE}"/>
                </a:ext>
              </a:extLst>
            </p:cNvPr>
            <p:cNvSpPr txBox="1"/>
            <p:nvPr/>
          </p:nvSpPr>
          <p:spPr>
            <a:xfrm>
              <a:off x="6112276" y="6407462"/>
              <a:ext cx="5974017" cy="369332"/>
            </a:xfrm>
            <a:prstGeom prst="rect">
              <a:avLst/>
            </a:prstGeom>
            <a:noFill/>
          </p:spPr>
          <p:txBody>
            <a:bodyPr wrap="square">
              <a:spAutoFit/>
            </a:bodyPr>
            <a:lstStyle/>
            <a:p>
              <a:pPr algn="ctr"/>
              <a:r>
                <a:rPr lang="en-US" b="1" dirty="0">
                  <a:solidFill>
                    <a:schemeClr val="accent5">
                      <a:lumMod val="60000"/>
                      <a:lumOff val="40000"/>
                    </a:schemeClr>
                  </a:solidFill>
                </a:rPr>
                <a:t>BUILDING</a:t>
              </a:r>
              <a:r>
                <a:rPr lang="en-US" sz="1800" b="1" dirty="0">
                  <a:solidFill>
                    <a:schemeClr val="accent5">
                      <a:lumMod val="60000"/>
                      <a:lumOff val="40000"/>
                    </a:schemeClr>
                  </a:solidFill>
                </a:rPr>
                <a:t> </a:t>
              </a:r>
              <a:r>
                <a:rPr lang="en-US" b="1" dirty="0">
                  <a:solidFill>
                    <a:schemeClr val="accent5">
                      <a:lumMod val="60000"/>
                      <a:lumOff val="40000"/>
                    </a:schemeClr>
                  </a:solidFill>
                </a:rPr>
                <a:t>FOR HEROES</a:t>
              </a:r>
            </a:p>
          </p:txBody>
        </p:sp>
        <p:sp>
          <p:nvSpPr>
            <p:cNvPr id="3" name="TextBox 2">
              <a:extLst>
                <a:ext uri="{FF2B5EF4-FFF2-40B4-BE49-F238E27FC236}">
                  <a16:creationId xmlns:a16="http://schemas.microsoft.com/office/drawing/2014/main" id="{9BEC6606-1941-E0F5-0345-FAE2E754CC45}"/>
                </a:ext>
              </a:extLst>
            </p:cNvPr>
            <p:cNvSpPr txBox="1"/>
            <p:nvPr/>
          </p:nvSpPr>
          <p:spPr>
            <a:xfrm>
              <a:off x="6099909" y="6422518"/>
              <a:ext cx="5974017" cy="369332"/>
            </a:xfrm>
            <a:prstGeom prst="rect">
              <a:avLst/>
            </a:prstGeom>
            <a:noFill/>
          </p:spPr>
          <p:txBody>
            <a:bodyPr wrap="square">
              <a:spAutoFit/>
            </a:bodyPr>
            <a:lstStyle/>
            <a:p>
              <a:pPr algn="ctr"/>
              <a:r>
                <a:rPr lang="en-US" sz="1800" b="1" dirty="0">
                  <a:solidFill>
                    <a:schemeClr val="tx2"/>
                  </a:solidFill>
                </a:rPr>
                <a:t>BUILDING FOR HEROES</a:t>
              </a:r>
              <a:endParaRPr lang="en-US" b="1" dirty="0">
                <a:solidFill>
                  <a:schemeClr val="tx2"/>
                </a:solidFill>
              </a:endParaRPr>
            </a:p>
          </p:txBody>
        </p:sp>
      </p:grpSp>
      <p:sp>
        <p:nvSpPr>
          <p:cNvPr id="9" name="Rectangle 8">
            <a:extLst>
              <a:ext uri="{FF2B5EF4-FFF2-40B4-BE49-F238E27FC236}">
                <a16:creationId xmlns:a16="http://schemas.microsoft.com/office/drawing/2014/main" id="{27551154-A32B-24CE-1D64-CB14B3721D0A}"/>
              </a:ext>
            </a:extLst>
          </p:cNvPr>
          <p:cNvSpPr/>
          <p:nvPr/>
        </p:nvSpPr>
        <p:spPr>
          <a:xfrm rot="5400000">
            <a:off x="9885454" y="4022571"/>
            <a:ext cx="4170709" cy="190604"/>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3F8FEE9-C5D9-B315-C953-943AAD43A52A}"/>
              </a:ext>
            </a:extLst>
          </p:cNvPr>
          <p:cNvSpPr/>
          <p:nvPr/>
        </p:nvSpPr>
        <p:spPr>
          <a:xfrm>
            <a:off x="6218185" y="2032518"/>
            <a:ext cx="5847926" cy="124187"/>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698" y="265872"/>
            <a:ext cx="11799413" cy="1671543"/>
          </a:xfrm>
        </p:spPr>
        <p:txBody>
          <a:bodyPr/>
          <a:lstStyle/>
          <a:p>
            <a:r>
              <a:rPr lang="en-US" dirty="0"/>
              <a:t>VA John J Cochran division, st louis, MO</a:t>
            </a:r>
            <a:br>
              <a:rPr lang="en-US" dirty="0"/>
            </a:br>
            <a:r>
              <a:rPr lang="en-US" sz="2400" dirty="0"/>
              <a:t>Replace Bed tower, clinical expansion, &amp; parking garages</a:t>
            </a:r>
            <a:endParaRPr lang="en-US" dirty="0"/>
          </a:p>
        </p:txBody>
      </p:sp>
      <p:sp>
        <p:nvSpPr>
          <p:cNvPr id="6" name="Text Placeholder 5">
            <a:extLst>
              <a:ext uri="{FF2B5EF4-FFF2-40B4-BE49-F238E27FC236}">
                <a16:creationId xmlns:a16="http://schemas.microsoft.com/office/drawing/2014/main" id="{8F7CEB46-6D54-1C9C-7617-FB84C674FF31}"/>
              </a:ext>
            </a:extLst>
          </p:cNvPr>
          <p:cNvSpPr>
            <a:spLocks noGrp="1"/>
          </p:cNvSpPr>
          <p:nvPr>
            <p:ph type="body" sz="quarter" idx="15"/>
          </p:nvPr>
        </p:nvSpPr>
        <p:spPr>
          <a:xfrm>
            <a:off x="266700" y="2059389"/>
            <a:ext cx="5187043" cy="1671542"/>
          </a:xfrm>
          <a:ln w="19050">
            <a:solidFill>
              <a:schemeClr val="accent3"/>
            </a:solidFill>
          </a:ln>
        </p:spPr>
        <p:txBody>
          <a:bodyPr/>
          <a:lstStyle/>
          <a:p>
            <a:pPr>
              <a:lnSpc>
                <a:spcPct val="150000"/>
              </a:lnSpc>
            </a:pPr>
            <a:r>
              <a:rPr lang="en-US" sz="2400" b="1" dirty="0"/>
              <a:t>SAME/SMPS Industry Day</a:t>
            </a:r>
          </a:p>
          <a:p>
            <a:r>
              <a:rPr lang="en-US" dirty="0"/>
              <a:t>April 2026</a:t>
            </a:r>
          </a:p>
          <a:p>
            <a:endParaRPr lang="en-US" dirty="0"/>
          </a:p>
        </p:txBody>
      </p:sp>
      <p:pic>
        <p:nvPicPr>
          <p:cNvPr id="7" name="Picture 6">
            <a:extLst>
              <a:ext uri="{FF2B5EF4-FFF2-40B4-BE49-F238E27FC236}">
                <a16:creationId xmlns:a16="http://schemas.microsoft.com/office/drawing/2014/main" id="{733D3529-6532-7455-B64D-3D90FC8BBA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2156705"/>
            <a:ext cx="5847926" cy="4170708"/>
          </a:xfrm>
          <a:prstGeom prst="rect">
            <a:avLst/>
          </a:prstGeom>
          <a:ln w="19050">
            <a:noFill/>
          </a:ln>
        </p:spPr>
      </p:pic>
    </p:spTree>
    <p:extLst>
      <p:ext uri="{BB962C8B-B14F-4D97-AF65-F5344CB8AC3E}">
        <p14:creationId xmlns:p14="http://schemas.microsoft.com/office/powerpoint/2010/main" val="198316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1C702C-4C08-5E15-4110-87A488717EA8}"/>
              </a:ext>
            </a:extLst>
          </p:cNvPr>
          <p:cNvSpPr/>
          <p:nvPr/>
        </p:nvSpPr>
        <p:spPr>
          <a:xfrm>
            <a:off x="362929" y="4968767"/>
            <a:ext cx="3108960" cy="1700784"/>
          </a:xfrm>
          <a:prstGeom prst="rect">
            <a:avLst/>
          </a:prstGeom>
          <a:solidFill>
            <a:srgbClr val="075397">
              <a:alpha val="89000"/>
            </a:srgbClr>
          </a:solidFill>
          <a:ln>
            <a:solidFill>
              <a:srgbClr val="1E5A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557"/>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15F4107-63CA-A741-B41A-DD5152A4CB47}"/>
              </a:ext>
            </a:extLst>
          </p:cNvPr>
          <p:cNvSpPr/>
          <p:nvPr/>
        </p:nvSpPr>
        <p:spPr>
          <a:xfrm>
            <a:off x="7283826" y="2743311"/>
            <a:ext cx="4572000" cy="3657600"/>
          </a:xfrm>
          <a:prstGeom prst="rect">
            <a:avLst/>
          </a:prstGeom>
          <a:solidFill>
            <a:srgbClr val="075397">
              <a:alpha val="89000"/>
            </a:srgbClr>
          </a:solidFill>
          <a:ln>
            <a:solidFill>
              <a:srgbClr val="0753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557"/>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C84EFEDE-001A-639F-FFC3-1B5059FCD920}"/>
              </a:ext>
            </a:extLst>
          </p:cNvPr>
          <p:cNvPicPr>
            <a:picLocks/>
          </p:cNvPicPr>
          <p:nvPr/>
        </p:nvPicPr>
        <p:blipFill>
          <a:blip r:embed="rId3"/>
          <a:stretch>
            <a:fillRect/>
          </a:stretch>
        </p:blipFill>
        <p:spPr>
          <a:xfrm>
            <a:off x="7160542" y="2853946"/>
            <a:ext cx="4572000" cy="3657600"/>
          </a:xfrm>
          <a:prstGeom prst="rect">
            <a:avLst/>
          </a:prstGeom>
          <a:ln>
            <a:solidFill>
              <a:srgbClr val="075397"/>
            </a:solidFill>
          </a:ln>
          <a:effectLst/>
        </p:spPr>
      </p:pic>
      <p:sp>
        <p:nvSpPr>
          <p:cNvPr id="17" name="object 33">
            <a:extLst>
              <a:ext uri="{FF2B5EF4-FFF2-40B4-BE49-F238E27FC236}">
                <a16:creationId xmlns:a16="http://schemas.microsoft.com/office/drawing/2014/main" id="{ECA0D3BE-DEEA-5FB6-ED37-2FB2B95999F4}"/>
              </a:ext>
            </a:extLst>
          </p:cNvPr>
          <p:cNvSpPr/>
          <p:nvPr/>
        </p:nvSpPr>
        <p:spPr>
          <a:xfrm>
            <a:off x="60960" y="4195470"/>
            <a:ext cx="6858000" cy="201168"/>
          </a:xfrm>
          <a:prstGeom prst="rect">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32" name="object 3">
            <a:extLst>
              <a:ext uri="{FF2B5EF4-FFF2-40B4-BE49-F238E27FC236}">
                <a16:creationId xmlns:a16="http://schemas.microsoft.com/office/drawing/2014/main" id="{DA5B7C8B-23BE-6E1E-2316-5024287A6BE1}"/>
              </a:ext>
            </a:extLst>
          </p:cNvPr>
          <p:cNvSpPr txBox="1">
            <a:spLocks/>
          </p:cNvSpPr>
          <p:nvPr/>
        </p:nvSpPr>
        <p:spPr bwMode="auto">
          <a:xfrm>
            <a:off x="234152" y="4191559"/>
            <a:ext cx="3385485" cy="757667"/>
          </a:xfrm>
          <a:prstGeom prst="rect">
            <a:avLst/>
          </a:prstGeom>
          <a:noFill/>
          <a:ln w="9525">
            <a:noFill/>
            <a:miter lim="800000"/>
            <a:headEnd/>
            <a:tailEnd/>
          </a:ln>
        </p:spPr>
        <p:txBody>
          <a:bodyPr vert="horz" wrap="square" lIns="0" tIns="8659" rIns="0" bIns="0" numCol="1" rtlCol="0" anchor="t" anchorCtr="0" compatLnSpc="1">
            <a:prstTxWarp prst="textNoShape">
              <a:avLst/>
            </a:prstTxWarp>
            <a:spAutoFit/>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PROJECT</a:t>
            </a:r>
            <a:r>
              <a:rPr kumimoji="0" lang="en-US" sz="1400" b="1" i="0" u="none" strike="noStrike" kern="1200" cap="none" spc="0" normalizeH="0" baseline="0" noProof="0" dirty="0">
                <a:ln>
                  <a:noFill/>
                </a:ln>
                <a:solidFill>
                  <a:srgbClr val="FF0000"/>
                </a:solidFill>
                <a:effectLst/>
                <a:uLnTx/>
                <a:uFillTx/>
                <a:latin typeface="Arial" pitchFamily="34" charset="0"/>
                <a:ea typeface="ＭＳ Ｐゴシック" charset="0"/>
                <a:cs typeface="Arial" pitchFamily="34" charset="0"/>
              </a:rPr>
              <a:t> </a:t>
            </a:r>
            <a:r>
              <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AUTHORIZATION</a:t>
            </a:r>
          </a:p>
          <a:p>
            <a:pPr marL="0" marR="0" lvl="0" indent="0" algn="just" defTabSz="914400" rtl="0" eaLnBrk="1" fontAlgn="base" latinLnBrk="0" hangingPunct="1">
              <a:lnSpc>
                <a:spcPct val="100000"/>
              </a:lnSpc>
              <a:spcBef>
                <a:spcPct val="0"/>
              </a:spcBef>
              <a:spcAft>
                <a:spcPts val="0"/>
              </a:spcAft>
              <a:buClrTx/>
              <a:buSzTx/>
              <a:buFont typeface="Arial" pitchFamily="34" charset="0"/>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2010 Requirements Gathering	  $43M </a:t>
            </a:r>
          </a:p>
          <a:p>
            <a:pPr marL="0" marR="0" lvl="0" indent="0" algn="l" defTabSz="914400" rtl="0" eaLnBrk="1" fontAlgn="base" latinLnBrk="0" hangingPunct="1">
              <a:lnSpc>
                <a:spcPct val="100000"/>
              </a:lnSpc>
              <a:spcBef>
                <a:spcPts val="68"/>
              </a:spcBef>
              <a:spcAft>
                <a:spcPts val="0"/>
              </a:spcAft>
              <a:buClrTx/>
              <a:buSzTx/>
              <a:buFontTx/>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2022 CA			$135M </a:t>
            </a:r>
          </a:p>
          <a:p>
            <a:pPr marL="0" marR="0" lvl="0" indent="0" algn="l" defTabSz="914400" rtl="0" eaLnBrk="1" fontAlgn="base" latinLnBrk="0" hangingPunct="1">
              <a:lnSpc>
                <a:spcPct val="100000"/>
              </a:lnSpc>
              <a:spcBef>
                <a:spcPts val="68"/>
              </a:spcBef>
              <a:spcAft>
                <a:spcPts val="0"/>
              </a:spcAft>
              <a:buClrTx/>
              <a:buSzTx/>
              <a:buFontTx/>
              <a:buNone/>
              <a:tabLst/>
              <a:defRPr/>
            </a:pPr>
            <a:r>
              <a:rPr kumimoji="0" lang="en-US" sz="1100" b="1" i="0" u="none" strike="noStrike" kern="1200" cap="none" spc="3" normalizeH="0" baseline="0" noProof="0" dirty="0">
                <a:ln>
                  <a:noFill/>
                </a:ln>
                <a:solidFill>
                  <a:srgbClr val="EE4042"/>
                </a:solidFill>
                <a:effectLst/>
                <a:uLnTx/>
                <a:uFillTx/>
                <a:latin typeface="Arial"/>
                <a:ea typeface="ＭＳ Ｐゴシック" charset="0"/>
                <a:cs typeface="Calibri"/>
              </a:rPr>
              <a:t>FY26 Appropriation		$1.62B</a:t>
            </a:r>
          </a:p>
        </p:txBody>
      </p:sp>
      <p:sp>
        <p:nvSpPr>
          <p:cNvPr id="11" name="object 33">
            <a:extLst>
              <a:ext uri="{FF2B5EF4-FFF2-40B4-BE49-F238E27FC236}">
                <a16:creationId xmlns:a16="http://schemas.microsoft.com/office/drawing/2014/main" id="{4DDC05EF-5374-FF9B-E0A8-E6B2555F11A8}"/>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5" name="object 3">
            <a:extLst>
              <a:ext uri="{FF2B5EF4-FFF2-40B4-BE49-F238E27FC236}">
                <a16:creationId xmlns:a16="http://schemas.microsoft.com/office/drawing/2014/main" id="{0D716733-287F-C1B7-639E-5BDA91E7254B}"/>
              </a:ext>
            </a:extLst>
          </p:cNvPr>
          <p:cNvSpPr txBox="1">
            <a:spLocks noGrp="1"/>
          </p:cNvSpPr>
          <p:nvPr>
            <p:ph sz="quarter" idx="10"/>
          </p:nvPr>
        </p:nvSpPr>
        <p:spPr>
          <a:xfrm>
            <a:off x="234152" y="984299"/>
            <a:ext cx="6541785" cy="3163453"/>
          </a:xfrm>
          <a:prstGeom prst="rect">
            <a:avLst/>
          </a:prstGeom>
          <a:ln>
            <a:noFill/>
          </a:ln>
        </p:spPr>
        <p:txBody>
          <a:bodyPr vert="horz" wrap="square" lIns="0" tIns="8659" rIns="0" bIns="0" numCol="1"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en-US" sz="1400" b="1" i="0" strike="noStrike" kern="1200" cap="none" spc="0" normalizeH="0" baseline="0" noProof="0" dirty="0">
                <a:ln>
                  <a:noFill/>
                </a:ln>
                <a:solidFill>
                  <a:schemeClr val="tx2"/>
                </a:solidFill>
                <a:effectLst/>
                <a:uLnTx/>
                <a:uFillTx/>
                <a:ea typeface="+mn-ea"/>
              </a:rPr>
              <a:t>VA</a:t>
            </a:r>
            <a:r>
              <a:rPr kumimoji="0" lang="en-US" sz="1400" b="1" i="0" strike="noStrike" kern="1200" cap="none" spc="0" normalizeH="0" baseline="0" noProof="0" dirty="0">
                <a:ln>
                  <a:noFill/>
                </a:ln>
                <a:solidFill>
                  <a:schemeClr val="tx1"/>
                </a:solidFill>
                <a:effectLst/>
                <a:uLnTx/>
                <a:uFillTx/>
                <a:ea typeface="+mn-ea"/>
              </a:rPr>
              <a:t> </a:t>
            </a:r>
            <a:r>
              <a:rPr kumimoji="0" lang="en-US" sz="1400" b="1" i="0" strike="noStrike" kern="1200" cap="none" spc="0" normalizeH="0" baseline="0" noProof="0" dirty="0">
                <a:ln>
                  <a:noFill/>
                </a:ln>
                <a:solidFill>
                  <a:schemeClr val="tx2"/>
                </a:solidFill>
                <a:effectLst/>
                <a:uLnTx/>
                <a:uFillTx/>
                <a:ea typeface="+mn-ea"/>
              </a:rPr>
              <a:t>PROGRAM OVERVIEW</a:t>
            </a:r>
          </a:p>
          <a:p>
            <a:pPr marL="0" marR="0" lvl="0" indent="0" algn="just" defTabSz="914400" rtl="0" eaLnBrk="1" fontAlgn="base" latinLnBrk="0" hangingPunct="1">
              <a:lnSpc>
                <a:spcPct val="100000"/>
              </a:lnSpc>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VA St. Louis Health Care System</a:t>
            </a:r>
          </a:p>
          <a:p>
            <a:pPr marL="0" marR="0" lvl="0" indent="0" algn="just" defTabSz="914400" rtl="0" eaLnBrk="1" fontAlgn="base" latinLnBrk="0" hangingPunct="1">
              <a:lnSpc>
                <a:spcPct val="100000"/>
              </a:lnSpc>
              <a:spcAft>
                <a:spcPts val="600"/>
              </a:spcAft>
              <a:buClrTx/>
              <a:buSzTx/>
              <a:buFontTx/>
              <a:buNone/>
              <a:tabLst/>
              <a:defRPr/>
            </a:pPr>
            <a:r>
              <a:rPr lang="en-US" sz="1100" dirty="0">
                <a:solidFill>
                  <a:srgbClr val="000000"/>
                </a:solidFill>
                <a:latin typeface="+mn-lt"/>
                <a:ea typeface="+mn-ea"/>
                <a:cs typeface="+mn-cs"/>
              </a:rPr>
              <a:t>A </a:t>
            </a:r>
            <a:r>
              <a:rPr kumimoji="0" lang="en-US" sz="1100" b="0" i="0" u="none" strike="noStrike" kern="1200" cap="none" spc="0" normalizeH="0" baseline="0" noProof="0" dirty="0">
                <a:ln>
                  <a:noFill/>
                </a:ln>
                <a:solidFill>
                  <a:srgbClr val="000000"/>
                </a:solidFill>
                <a:effectLst/>
                <a:uLnTx/>
                <a:uFillTx/>
                <a:latin typeface="+mn-lt"/>
                <a:ea typeface="+mn-ea"/>
                <a:cs typeface="+mn-cs"/>
              </a:rPr>
              <a:t>full-service health care facility providing inpatient and ambulatory care in medicine, surgery, psychiatry, neurology, and rehabilitation, as well as over 65 subspecialty areas. It is a two-division facility that serves veterans and their families in east central Missouri and southwestern Illinois. </a:t>
            </a: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The John Cochran (JC) Division</a:t>
            </a:r>
            <a:r>
              <a:rPr kumimoji="0" lang="en-US" sz="11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Located</a:t>
            </a:r>
            <a:r>
              <a:rPr kumimoji="0" lang="en-US" sz="1100" b="0" i="0" u="none" strike="noStrike" kern="1200" cap="none" spc="0" normalizeH="0" baseline="0" noProof="0" dirty="0">
                <a:ln>
                  <a:noFill/>
                </a:ln>
                <a:solidFill>
                  <a:srgbClr val="000000"/>
                </a:solidFill>
                <a:effectLst/>
                <a:uLnTx/>
                <a:uFillTx/>
                <a:latin typeface="+mn-lt"/>
                <a:ea typeface="+mn-ea"/>
                <a:cs typeface="+mn-cs"/>
              </a:rPr>
              <a:t> in midtown St. Louis at 915 N Grand Blvd near its affiliated medical schools - St. Louis University and Washington University. It has all of the medical center’s operative surgical capabilities, the ambulatory care unit, and a six-story Clinical Addition that includes surgical facilities, intensive care units, outpatient psychiatry clinics, and expanded laboratory. </a:t>
            </a: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mn-lt"/>
                <a:ea typeface="+mn-ea"/>
                <a:cs typeface="+mn-cs"/>
              </a:rPr>
              <a:t>DVA Major Project 657-309</a:t>
            </a:r>
          </a:p>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Addresses a variety of issues including patient safety and privacy, physical security, mission critical mandates, building seismic deficiencies, facility condition deficiencies, and lack of on-site parking; all working to improve and “right-size” the medical center. Many existing inpatient functions will be relocated into a new seismically designed bed tower. </a:t>
            </a:r>
            <a:r>
              <a:rPr lang="en-US" sz="1100" dirty="0">
                <a:solidFill>
                  <a:srgbClr val="000000"/>
                </a:solidFill>
                <a:latin typeface="+mn-lt"/>
                <a:ea typeface="+mn-ea"/>
                <a:cs typeface="+mn-cs"/>
              </a:rPr>
              <a:t>N</a:t>
            </a:r>
            <a:r>
              <a:rPr kumimoji="0" lang="en-US" sz="1100" i="0" u="none" strike="noStrike" kern="1200" cap="none" spc="0" normalizeH="0" baseline="0" noProof="0" dirty="0" err="1">
                <a:ln>
                  <a:noFill/>
                </a:ln>
                <a:solidFill>
                  <a:srgbClr val="000000"/>
                </a:solidFill>
                <a:effectLst/>
                <a:uLnTx/>
                <a:uFillTx/>
                <a:latin typeface="+mn-lt"/>
                <a:ea typeface="+mn-ea"/>
                <a:cs typeface="+mn-cs"/>
              </a:rPr>
              <a:t>ew</a:t>
            </a:r>
            <a:r>
              <a:rPr kumimoji="0" lang="en-US" sz="1100" i="0" u="none" strike="noStrike" kern="1200" cap="none" spc="0" normalizeH="0" baseline="0" noProof="0" dirty="0">
                <a:ln>
                  <a:noFill/>
                </a:ln>
                <a:solidFill>
                  <a:srgbClr val="000000"/>
                </a:solidFill>
                <a:effectLst/>
                <a:uLnTx/>
                <a:uFillTx/>
                <a:latin typeface="+mn-lt"/>
                <a:ea typeface="+mn-ea"/>
                <a:cs typeface="+mn-cs"/>
              </a:rPr>
              <a:t> work includes a</a:t>
            </a:r>
            <a:r>
              <a:rPr kumimoji="0" lang="en-US" sz="1100" b="1" i="0" u="none" strike="noStrike" kern="1200" cap="none" spc="0" normalizeH="0" baseline="0" noProof="0" dirty="0">
                <a:ln>
                  <a:noFill/>
                </a:ln>
                <a:solidFill>
                  <a:srgbClr val="000000"/>
                </a:solidFill>
                <a:effectLst/>
                <a:uLnTx/>
                <a:uFillTx/>
                <a:latin typeface="+mn-lt"/>
                <a:ea typeface="+mn-ea"/>
                <a:cs typeface="+mn-cs"/>
              </a:rPr>
              <a:t> </a:t>
            </a:r>
            <a:r>
              <a:rPr kumimoji="0" lang="en-US" sz="1100" b="0" i="0" u="none" strike="noStrike" kern="1200" cap="none" spc="0" normalizeH="0" baseline="0" noProof="0" dirty="0">
                <a:ln>
                  <a:noFill/>
                </a:ln>
                <a:solidFill>
                  <a:srgbClr val="000000"/>
                </a:solidFill>
                <a:effectLst/>
                <a:uLnTx/>
                <a:uFillTx/>
                <a:latin typeface="+mn-lt"/>
                <a:ea typeface="+mn-ea"/>
                <a:cs typeface="+mn-cs"/>
              </a:rPr>
              <a:t>Seismically Designed Inpatient Tower, Central Energy Plant, IT/Engineering/Admin Facilities, Substance Abuse Clinic, Elevated Parking, Water Storage (96hr Supply) and Demolition of Aged/Deficient Ancillary Buildings.</a:t>
            </a:r>
            <a:endParaRPr kumimoji="0" lang="en-US" sz="1100" b="0" i="0" u="none" strike="noStrike" kern="1200" cap="none" spc="0" normalizeH="0" baseline="0" noProof="0" dirty="0">
              <a:ln>
                <a:noFill/>
              </a:ln>
              <a:solidFill>
                <a:srgbClr val="000000"/>
              </a:solidFill>
              <a:effectLst/>
              <a:uLnTx/>
              <a:uFillTx/>
              <a:latin typeface="+mn-lt"/>
              <a:ea typeface="+mn-ea"/>
              <a:cs typeface="Calibri"/>
            </a:endParaRPr>
          </a:p>
        </p:txBody>
      </p:sp>
      <p:sp>
        <p:nvSpPr>
          <p:cNvPr id="15" name="TextBox 14">
            <a:extLst>
              <a:ext uri="{FF2B5EF4-FFF2-40B4-BE49-F238E27FC236}">
                <a16:creationId xmlns:a16="http://schemas.microsoft.com/office/drawing/2014/main" id="{5C55911F-3D31-5F02-E345-FDC96C960DF7}"/>
              </a:ext>
            </a:extLst>
          </p:cNvPr>
          <p:cNvSpPr txBox="1"/>
          <p:nvPr/>
        </p:nvSpPr>
        <p:spPr>
          <a:xfrm>
            <a:off x="7569321" y="1796917"/>
            <a:ext cx="45144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221F20"/>
                </a:solidFill>
                <a:effectLst/>
                <a:uLnTx/>
                <a:uFillTx/>
                <a:latin typeface="Arial"/>
                <a:ea typeface="+mn-ea"/>
                <a:cs typeface="Calibri" panose="020F0502020204030204" pitchFamily="34" charset="0"/>
              </a:rPr>
              <a:t>Rogers, Lovelock, &amp; Fritz (RLF)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21F20"/>
                </a:solidFill>
                <a:effectLst/>
                <a:uLnTx/>
                <a:uFillTx/>
                <a:latin typeface="Arial"/>
                <a:ea typeface="+mn-ea"/>
                <a:cs typeface="Calibri" panose="020F0502020204030204" pitchFamily="34" charset="0"/>
              </a:rPr>
              <a:t>Architect and Engineering Services – Designer of Record</a:t>
            </a:r>
          </a:p>
        </p:txBody>
      </p:sp>
      <p:sp>
        <p:nvSpPr>
          <p:cNvPr id="18" name="object 3">
            <a:extLst>
              <a:ext uri="{FF2B5EF4-FFF2-40B4-BE49-F238E27FC236}">
                <a16:creationId xmlns:a16="http://schemas.microsoft.com/office/drawing/2014/main" id="{A1C5587F-81E2-6F00-23E1-C0F72EFC8D28}"/>
              </a:ext>
            </a:extLst>
          </p:cNvPr>
          <p:cNvSpPr txBox="1">
            <a:spLocks/>
          </p:cNvSpPr>
          <p:nvPr/>
        </p:nvSpPr>
        <p:spPr bwMode="auto">
          <a:xfrm>
            <a:off x="7020681" y="984299"/>
            <a:ext cx="3447108" cy="224187"/>
          </a:xfrm>
          <a:prstGeom prst="rect">
            <a:avLst/>
          </a:prstGeom>
          <a:noFill/>
          <a:ln w="9525">
            <a:noFill/>
            <a:miter lim="800000"/>
            <a:headEnd/>
            <a:tailEnd/>
          </a:ln>
        </p:spPr>
        <p:txBody>
          <a:bodyPr vert="horz" wrap="square" lIns="0" tIns="8659" rIns="0" bIns="0" numCol="1" rtlCol="0" anchor="t" anchorCtr="0" compatLnSpc="1">
            <a:prstTxWarp prst="textNoShape">
              <a:avLst/>
            </a:prstTxWarp>
            <a:spAutoFit/>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600"/>
              </a:spcAft>
              <a:buClrTx/>
              <a:buSzTx/>
              <a:buFont typeface="Arial" pitchFamily="34" charset="0"/>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PROGRAM</a:t>
            </a:r>
            <a:r>
              <a:rPr kumimoji="0" lang="en-US" sz="1400" b="1" i="0" u="none" strike="noStrike" kern="1200" cap="none" spc="0" normalizeH="0" baseline="0" noProof="0" dirty="0">
                <a:ln>
                  <a:noFill/>
                </a:ln>
                <a:solidFill>
                  <a:srgbClr val="FF0000"/>
                </a:solidFill>
                <a:effectLst/>
                <a:uLnTx/>
                <a:uFillTx/>
                <a:latin typeface="Arial" pitchFamily="34" charset="0"/>
                <a:ea typeface="ＭＳ Ｐゴシック" charset="0"/>
                <a:cs typeface="Arial" pitchFamily="34" charset="0"/>
              </a:rPr>
              <a:t> </a:t>
            </a:r>
            <a:r>
              <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PARTNERSHIPS</a:t>
            </a:r>
          </a:p>
        </p:txBody>
      </p:sp>
      <p:grpSp>
        <p:nvGrpSpPr>
          <p:cNvPr id="25" name="Group 24">
            <a:extLst>
              <a:ext uri="{FF2B5EF4-FFF2-40B4-BE49-F238E27FC236}">
                <a16:creationId xmlns:a16="http://schemas.microsoft.com/office/drawing/2014/main" id="{7FE7D724-3943-6FB0-7F06-9152D6A8E268}"/>
              </a:ext>
            </a:extLst>
          </p:cNvPr>
          <p:cNvGrpSpPr/>
          <p:nvPr/>
        </p:nvGrpSpPr>
        <p:grpSpPr>
          <a:xfrm>
            <a:off x="7043253" y="1208126"/>
            <a:ext cx="4546767" cy="600164"/>
            <a:chOff x="7043253" y="1325351"/>
            <a:chExt cx="4546767" cy="600164"/>
          </a:xfrm>
        </p:grpSpPr>
        <p:pic>
          <p:nvPicPr>
            <p:cNvPr id="7" name="Picture 6">
              <a:extLst>
                <a:ext uri="{FF2B5EF4-FFF2-40B4-BE49-F238E27FC236}">
                  <a16:creationId xmlns:a16="http://schemas.microsoft.com/office/drawing/2014/main" id="{C46D3CFB-22C9-49E0-C7A6-CD4349E9BCCE}"/>
                </a:ext>
              </a:extLst>
            </p:cNvPr>
            <p:cNvPicPr>
              <a:picLocks noChangeAspect="1"/>
            </p:cNvPicPr>
            <p:nvPr/>
          </p:nvPicPr>
          <p:blipFill>
            <a:blip r:embed="rId4"/>
            <a:stretch>
              <a:fillRect/>
            </a:stretch>
          </p:blipFill>
          <p:spPr>
            <a:xfrm>
              <a:off x="7043253" y="1351113"/>
              <a:ext cx="548640" cy="548640"/>
            </a:xfrm>
            <a:prstGeom prst="rect">
              <a:avLst/>
            </a:prstGeom>
          </p:spPr>
        </p:pic>
        <p:sp>
          <p:nvSpPr>
            <p:cNvPr id="16" name="TextBox 15">
              <a:extLst>
                <a:ext uri="{FF2B5EF4-FFF2-40B4-BE49-F238E27FC236}">
                  <a16:creationId xmlns:a16="http://schemas.microsoft.com/office/drawing/2014/main" id="{88E661FE-4822-9497-BA17-F254A1D676A7}"/>
                </a:ext>
              </a:extLst>
            </p:cNvPr>
            <p:cNvSpPr txBox="1"/>
            <p:nvPr/>
          </p:nvSpPr>
          <p:spPr>
            <a:xfrm>
              <a:off x="7569321" y="1325351"/>
              <a:ext cx="402069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221F20"/>
                  </a:solidFill>
                  <a:effectLst/>
                  <a:uLnTx/>
                  <a:uFillTx/>
                  <a:latin typeface="Arial"/>
                  <a:ea typeface="+mn-ea"/>
                  <a:cs typeface="Calibri" panose="020F0502020204030204" pitchFamily="34" charset="0"/>
                </a:rPr>
                <a:t>Department of Veterans Affairs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21F20"/>
                  </a:solidFill>
                  <a:effectLst/>
                  <a:uLnTx/>
                  <a:uFillTx/>
                  <a:latin typeface="Arial"/>
                  <a:ea typeface="+mn-ea"/>
                  <a:cs typeface="Calibri" panose="020F0502020204030204" pitchFamily="34" charset="0"/>
                </a:rPr>
                <a:t>Office of Construction &amp; Facilities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221F20"/>
                  </a:solidFill>
                  <a:effectLst/>
                  <a:uLnTx/>
                  <a:uFillTx/>
                  <a:latin typeface="Arial"/>
                  <a:ea typeface="+mn-ea"/>
                  <a:cs typeface="Calibri" panose="020F0502020204030204" pitchFamily="34" charset="0"/>
                </a:rPr>
                <a:t>St Louis Health Care System, Major Projects Services</a:t>
              </a:r>
            </a:p>
          </p:txBody>
        </p:sp>
      </p:grpSp>
      <p:grpSp>
        <p:nvGrpSpPr>
          <p:cNvPr id="23" name="Group 22">
            <a:extLst>
              <a:ext uri="{FF2B5EF4-FFF2-40B4-BE49-F238E27FC236}">
                <a16:creationId xmlns:a16="http://schemas.microsoft.com/office/drawing/2014/main" id="{45A5FFDF-A410-A2CE-A687-D2CF1687B581}"/>
              </a:ext>
            </a:extLst>
          </p:cNvPr>
          <p:cNvGrpSpPr/>
          <p:nvPr/>
        </p:nvGrpSpPr>
        <p:grpSpPr>
          <a:xfrm>
            <a:off x="7043253" y="2216432"/>
            <a:ext cx="3554607" cy="430887"/>
            <a:chOff x="7043253" y="2333657"/>
            <a:chExt cx="3554607" cy="430887"/>
          </a:xfrm>
        </p:grpSpPr>
        <p:pic>
          <p:nvPicPr>
            <p:cNvPr id="4" name="Picture 3">
              <a:extLst>
                <a:ext uri="{FF2B5EF4-FFF2-40B4-BE49-F238E27FC236}">
                  <a16:creationId xmlns:a16="http://schemas.microsoft.com/office/drawing/2014/main" id="{CEADC60D-D0A4-E0E3-F758-6BB0C3270241}"/>
                </a:ext>
              </a:extLst>
            </p:cNvPr>
            <p:cNvPicPr>
              <a:picLocks noChangeAspect="1"/>
            </p:cNvPicPr>
            <p:nvPr/>
          </p:nvPicPr>
          <p:blipFill>
            <a:blip r:embed="rId5"/>
            <a:stretch>
              <a:fillRect/>
            </a:stretch>
          </p:blipFill>
          <p:spPr>
            <a:xfrm>
              <a:off x="7043253" y="2461211"/>
              <a:ext cx="548640" cy="175778"/>
            </a:xfrm>
            <a:prstGeom prst="rect">
              <a:avLst/>
            </a:prstGeom>
          </p:spPr>
        </p:pic>
        <p:sp>
          <p:nvSpPr>
            <p:cNvPr id="20" name="TextBox 19">
              <a:extLst>
                <a:ext uri="{FF2B5EF4-FFF2-40B4-BE49-F238E27FC236}">
                  <a16:creationId xmlns:a16="http://schemas.microsoft.com/office/drawing/2014/main" id="{0575BAB0-7C18-B958-C0F7-A477F1BCD494}"/>
                </a:ext>
              </a:extLst>
            </p:cNvPr>
            <p:cNvSpPr txBox="1"/>
            <p:nvPr/>
          </p:nvSpPr>
          <p:spPr>
            <a:xfrm>
              <a:off x="7569321" y="2333657"/>
              <a:ext cx="30285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221F20"/>
                  </a:solidFill>
                  <a:effectLst/>
                  <a:uLnTx/>
                  <a:uFillTx/>
                  <a:latin typeface="Arial"/>
                  <a:ea typeface="+mn-ea"/>
                  <a:cs typeface="Calibri" panose="020F0502020204030204" pitchFamily="34" charset="0"/>
                </a:rPr>
                <a:t>Jacobs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21F20"/>
                  </a:solidFill>
                  <a:effectLst/>
                  <a:uLnTx/>
                  <a:uFillTx/>
                  <a:latin typeface="Arial"/>
                  <a:ea typeface="+mn-ea"/>
                  <a:cs typeface="Calibri" panose="020F0502020204030204" pitchFamily="34" charset="0"/>
                </a:rPr>
                <a:t>Government’s Commissioning Agent (</a:t>
              </a:r>
              <a:r>
                <a:rPr kumimoji="0" lang="en-US" sz="1100" b="0" i="0" u="none" strike="noStrike" kern="1200" cap="none" spc="0" normalizeH="0" baseline="0" noProof="0" dirty="0" err="1">
                  <a:ln>
                    <a:noFill/>
                  </a:ln>
                  <a:solidFill>
                    <a:srgbClr val="221F20"/>
                  </a:solidFill>
                  <a:effectLst/>
                  <a:uLnTx/>
                  <a:uFillTx/>
                  <a:latin typeface="Arial"/>
                  <a:ea typeface="+mn-ea"/>
                  <a:cs typeface="Calibri" panose="020F0502020204030204" pitchFamily="34" charset="0"/>
                </a:rPr>
                <a:t>CxA</a:t>
              </a:r>
              <a:r>
                <a:rPr kumimoji="0" lang="en-US" sz="1100" b="0" i="0" u="none" strike="noStrike" kern="1200" cap="none" spc="0" normalizeH="0" baseline="0" noProof="0" dirty="0">
                  <a:ln>
                    <a:noFill/>
                  </a:ln>
                  <a:solidFill>
                    <a:srgbClr val="221F20"/>
                  </a:solidFill>
                  <a:effectLst/>
                  <a:uLnTx/>
                  <a:uFillTx/>
                  <a:latin typeface="Arial"/>
                  <a:ea typeface="+mn-ea"/>
                  <a:cs typeface="Calibri" panose="020F0502020204030204" pitchFamily="34" charset="0"/>
                </a:rPr>
                <a:t>)</a:t>
              </a:r>
            </a:p>
          </p:txBody>
        </p:sp>
      </p:grpSp>
      <p:sp>
        <p:nvSpPr>
          <p:cNvPr id="30" name="object 11">
            <a:extLst>
              <a:ext uri="{FF2B5EF4-FFF2-40B4-BE49-F238E27FC236}">
                <a16:creationId xmlns:a16="http://schemas.microsoft.com/office/drawing/2014/main" id="{837FAB6A-0C47-60E3-150F-58EEEF6C281E}"/>
              </a:ext>
            </a:extLst>
          </p:cNvPr>
          <p:cNvSpPr txBox="1"/>
          <p:nvPr/>
        </p:nvSpPr>
        <p:spPr>
          <a:xfrm>
            <a:off x="7261767" y="6430230"/>
            <a:ext cx="1371600" cy="147243"/>
          </a:xfrm>
          <a:prstGeom prst="rect">
            <a:avLst/>
          </a:prstGeom>
          <a:solidFill>
            <a:srgbClr val="2266A2"/>
          </a:solidFill>
          <a:ln>
            <a:solidFill>
              <a:srgbClr val="2266A2"/>
            </a:solidFill>
          </a:ln>
        </p:spPr>
        <p:txBody>
          <a:bodyPr vert="horz" wrap="square" lIns="0" tIns="8659" rIns="0" bIns="0" rtlCol="0">
            <a:spAutoFit/>
          </a:bodyPr>
          <a:lstStyle/>
          <a:p>
            <a:pPr marL="8659" marR="0" lvl="0" indent="0" algn="ctr" defTabSz="914400" rtl="0" eaLnBrk="1" fontAlgn="base" latinLnBrk="0" hangingPunct="1">
              <a:lnSpc>
                <a:spcPct val="100000"/>
              </a:lnSpc>
              <a:spcBef>
                <a:spcPts val="68"/>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Schematic Site Plan</a:t>
            </a:r>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object 3">
            <a:extLst>
              <a:ext uri="{FF2B5EF4-FFF2-40B4-BE49-F238E27FC236}">
                <a16:creationId xmlns:a16="http://schemas.microsoft.com/office/drawing/2014/main" id="{E2750F4C-199E-37DE-15FD-F46606AF2DD5}"/>
              </a:ext>
            </a:extLst>
          </p:cNvPr>
          <p:cNvSpPr txBox="1">
            <a:spLocks/>
          </p:cNvSpPr>
          <p:nvPr/>
        </p:nvSpPr>
        <p:spPr bwMode="auto">
          <a:xfrm>
            <a:off x="3899751" y="4196165"/>
            <a:ext cx="3108071" cy="2268336"/>
          </a:xfrm>
          <a:prstGeom prst="rect">
            <a:avLst/>
          </a:prstGeom>
          <a:noFill/>
          <a:ln w="9525">
            <a:noFill/>
            <a:miter lim="800000"/>
            <a:headEnd/>
            <a:tailEnd/>
          </a:ln>
        </p:spPr>
        <p:txBody>
          <a:bodyPr vert="horz" wrap="square" lIns="0" tIns="8659" rIns="0" bIns="0" numCol="1" rtlCol="0" anchor="t" anchorCtr="0" compatLnSpc="1">
            <a:prstTxWarp prst="textNoShape">
              <a:avLst/>
            </a:prstTxWarp>
            <a:spAutoFit/>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ts val="1200"/>
              </a:spcAft>
              <a:buClrTx/>
              <a:buSzTx/>
              <a:buFont typeface="Arial" pitchFamily="34" charset="0"/>
              <a:buNone/>
              <a:tabLst/>
              <a:defRPr/>
            </a:pPr>
            <a:r>
              <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KEY</a:t>
            </a:r>
            <a:r>
              <a:rPr kumimoji="0" lang="en-US" sz="1400" b="1" i="0" u="none" strike="noStrike" kern="1200" cap="none" spc="0" normalizeH="0" baseline="0" noProof="0" dirty="0">
                <a:ln>
                  <a:noFill/>
                </a:ln>
                <a:solidFill>
                  <a:srgbClr val="FF0000"/>
                </a:solidFill>
                <a:effectLst/>
                <a:uLnTx/>
                <a:uFillTx/>
                <a:latin typeface="Arial" pitchFamily="34" charset="0"/>
                <a:ea typeface="ＭＳ Ｐゴシック" charset="0"/>
                <a:cs typeface="Arial" pitchFamily="34" charset="0"/>
              </a:rPr>
              <a:t> </a:t>
            </a:r>
            <a:r>
              <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0"/>
                <a:cs typeface="Arial" pitchFamily="34" charset="0"/>
              </a:rPr>
              <a:t>MILESTONES</a:t>
            </a:r>
            <a:endParaRPr kumimoji="0" lang="en-US" sz="1400" b="0" i="0" u="none" strike="noStrike" kern="1200" cap="none" spc="3" normalizeH="0" baseline="0" noProof="0" dirty="0">
              <a:ln>
                <a:noFill/>
              </a:ln>
              <a:solidFill>
                <a:srgbClr val="221F20"/>
              </a:solidFill>
              <a:effectLst/>
              <a:uLnTx/>
              <a:uFillTx/>
              <a:latin typeface="Arial" pitchFamily="34" charset="0"/>
              <a:ea typeface="ＭＳ Ｐゴシック" charset="0"/>
              <a:cs typeface="Arial" pitchFamily="34" charset="0"/>
            </a:endParaRPr>
          </a:p>
          <a:p>
            <a:pPr marL="0" marR="0" lvl="0" indent="0" algn="l" defTabSz="914400" rtl="0" eaLnBrk="1" fontAlgn="base" latinLnBrk="0" hangingPunct="1">
              <a:lnSpc>
                <a:spcPct val="100000"/>
              </a:lnSpc>
              <a:spcBef>
                <a:spcPts val="68"/>
              </a:spcBef>
              <a:spcAft>
                <a:spcPts val="600"/>
              </a:spcAft>
              <a:buClrTx/>
              <a:buSzTx/>
              <a:buFont typeface="Arial" pitchFamily="34" charset="0"/>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Advertise AE SATOC	</a:t>
            </a:r>
            <a:r>
              <a:rPr lang="en-US" sz="1100" spc="3" dirty="0">
                <a:solidFill>
                  <a:srgbClr val="221F20"/>
                </a:solidFill>
                <a:latin typeface="Arial"/>
                <a:cs typeface="Calibri"/>
              </a:rPr>
              <a:t>JAN 20</a:t>
            </a: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26</a:t>
            </a:r>
          </a:p>
          <a:p>
            <a:pPr marL="0" marR="0" lvl="0" indent="0" algn="l" defTabSz="914400" rtl="0" eaLnBrk="1" fontAlgn="base" latinLnBrk="0" hangingPunct="1">
              <a:lnSpc>
                <a:spcPct val="100000"/>
              </a:lnSpc>
              <a:spcBef>
                <a:spcPts val="68"/>
              </a:spcBef>
              <a:spcAft>
                <a:spcPts val="1200"/>
              </a:spcAft>
              <a:buClrTx/>
              <a:buSzTx/>
              <a:buFont typeface="Arial" pitchFamily="34" charset="0"/>
              <a:buNone/>
              <a:tabLst/>
              <a:defRPr/>
            </a:pPr>
            <a:r>
              <a:rPr lang="en-US" sz="1100" spc="3" dirty="0">
                <a:solidFill>
                  <a:srgbClr val="221F20"/>
                </a:solidFill>
                <a:latin typeface="Arial"/>
                <a:cs typeface="Calibri"/>
              </a:rPr>
              <a:t>Award AE SATOC	OCT 2027</a:t>
            </a:r>
          </a:p>
          <a:p>
            <a:pPr marL="0" marR="0" lvl="0" indent="0" algn="l" defTabSz="914400" rtl="0" eaLnBrk="1" fontAlgn="base" latinLnBrk="0" hangingPunct="1">
              <a:lnSpc>
                <a:spcPct val="100000"/>
              </a:lnSpc>
              <a:spcBef>
                <a:spcPts val="68"/>
              </a:spcBef>
              <a:spcAft>
                <a:spcPts val="600"/>
              </a:spcAft>
              <a:buClrTx/>
              <a:buSzTx/>
              <a:buFont typeface="Arial" pitchFamily="34" charset="0"/>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Advertise </a:t>
            </a:r>
            <a:r>
              <a:rPr kumimoji="0" lang="en-US" sz="1100" b="0" i="0" u="none" strike="noStrike" kern="1200" cap="none" spc="3" normalizeH="0" baseline="0" noProof="0" dirty="0" err="1">
                <a:ln>
                  <a:noFill/>
                </a:ln>
                <a:solidFill>
                  <a:srgbClr val="221F20"/>
                </a:solidFill>
                <a:effectLst/>
                <a:uLnTx/>
                <a:uFillTx/>
                <a:latin typeface="Arial"/>
                <a:ea typeface="ＭＳ Ｐゴシック" charset="0"/>
                <a:cs typeface="Calibri"/>
              </a:rPr>
              <a:t>IDaC</a:t>
            </a: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	SEP 2026</a:t>
            </a:r>
          </a:p>
          <a:p>
            <a:pPr marL="0" marR="0" lvl="0" indent="0" algn="l" defTabSz="914400" rtl="0" eaLnBrk="1" fontAlgn="base" latinLnBrk="0" hangingPunct="1">
              <a:lnSpc>
                <a:spcPct val="100000"/>
              </a:lnSpc>
              <a:spcBef>
                <a:spcPts val="68"/>
              </a:spcBef>
              <a:spcAft>
                <a:spcPts val="1200"/>
              </a:spcAft>
              <a:buClrTx/>
              <a:buSzTx/>
              <a:buFont typeface="Arial" pitchFamily="34" charset="0"/>
              <a:buNone/>
              <a:tabLst/>
              <a:defRPr/>
            </a:pPr>
            <a:r>
              <a:rPr lang="en-US" sz="1100" spc="3" dirty="0">
                <a:solidFill>
                  <a:srgbClr val="221F20"/>
                </a:solidFill>
                <a:latin typeface="Arial"/>
                <a:cs typeface="Calibri"/>
              </a:rPr>
              <a:t>Award </a:t>
            </a:r>
            <a:r>
              <a:rPr lang="en-US" sz="1100" spc="3" dirty="0" err="1">
                <a:solidFill>
                  <a:srgbClr val="221F20"/>
                </a:solidFill>
                <a:latin typeface="Arial"/>
                <a:cs typeface="Calibri"/>
              </a:rPr>
              <a:t>IDaC</a:t>
            </a:r>
            <a:r>
              <a:rPr lang="en-US" sz="1100" spc="3" dirty="0">
                <a:solidFill>
                  <a:srgbClr val="221F20"/>
                </a:solidFill>
                <a:latin typeface="Arial"/>
                <a:cs typeface="Calibri"/>
              </a:rPr>
              <a:t>		JAN 2027</a:t>
            </a:r>
            <a:endParaRPr kumimoji="0" lang="en-US" sz="1100" b="0" i="0" strike="noStrike" kern="1200" cap="none" spc="3" normalizeH="0" baseline="0" noProof="0" dirty="0">
              <a:ln>
                <a:noFill/>
              </a:ln>
              <a:solidFill>
                <a:srgbClr val="221F20"/>
              </a:solidFill>
              <a:effectLst/>
              <a:uLnTx/>
              <a:uFillTx/>
              <a:latin typeface="Arial"/>
              <a:ea typeface="ＭＳ Ｐゴシック" charset="0"/>
              <a:cs typeface="Calibri"/>
            </a:endParaRPr>
          </a:p>
          <a:p>
            <a:pPr marL="0" marR="0" lvl="0" indent="0" algn="l" defTabSz="914400" rtl="0" eaLnBrk="1" fontAlgn="base" latinLnBrk="0" hangingPunct="1">
              <a:lnSpc>
                <a:spcPct val="100000"/>
              </a:lnSpc>
              <a:spcBef>
                <a:spcPts val="68"/>
              </a:spcBef>
              <a:spcAft>
                <a:spcPts val="600"/>
              </a:spcAft>
              <a:buClrTx/>
              <a:buSzTx/>
              <a:buFontTx/>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FY26 VA Appropriation 	2QFY26</a:t>
            </a:r>
          </a:p>
          <a:p>
            <a:pPr marL="0" marR="0" lvl="0" indent="0" algn="l" defTabSz="914400" rtl="0" eaLnBrk="1" fontAlgn="base" latinLnBrk="0" hangingPunct="1">
              <a:lnSpc>
                <a:spcPct val="100000"/>
              </a:lnSpc>
              <a:spcBef>
                <a:spcPts val="68"/>
              </a:spcBef>
              <a:spcAft>
                <a:spcPts val="600"/>
              </a:spcAft>
              <a:buClrTx/>
              <a:buSzTx/>
              <a:buFont typeface="Arial" pitchFamily="34" charset="0"/>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FY26 VA Authorization	4QFY26</a:t>
            </a:r>
          </a:p>
          <a:p>
            <a:pPr marL="0" marR="0" lvl="0" indent="0" algn="l" defTabSz="914400" rtl="0" eaLnBrk="1" fontAlgn="base" latinLnBrk="0" hangingPunct="1">
              <a:lnSpc>
                <a:spcPct val="100000"/>
              </a:lnSpc>
              <a:spcBef>
                <a:spcPts val="68"/>
              </a:spcBef>
              <a:spcAft>
                <a:spcPts val="600"/>
              </a:spcAft>
              <a:buClrTx/>
              <a:buSzTx/>
              <a:buFontTx/>
              <a:buNone/>
              <a:tabLst/>
              <a:defRPr/>
            </a:pPr>
            <a:r>
              <a:rPr kumimoji="0" lang="en-US" sz="1100" b="0" i="0" u="none" strike="noStrike" kern="1200" cap="none" spc="3" normalizeH="0" baseline="0" noProof="0" dirty="0">
                <a:ln>
                  <a:noFill/>
                </a:ln>
                <a:solidFill>
                  <a:srgbClr val="221F20"/>
                </a:solidFill>
                <a:effectLst/>
                <a:uLnTx/>
                <a:uFillTx/>
                <a:latin typeface="Arial"/>
                <a:ea typeface="ＭＳ Ｐゴシック" charset="0"/>
                <a:cs typeface="Calibri"/>
              </a:rPr>
              <a:t>Design Resumes	APR 2027</a:t>
            </a:r>
          </a:p>
        </p:txBody>
      </p:sp>
      <p:pic>
        <p:nvPicPr>
          <p:cNvPr id="42" name="Picture 41">
            <a:extLst>
              <a:ext uri="{FF2B5EF4-FFF2-40B4-BE49-F238E27FC236}">
                <a16:creationId xmlns:a16="http://schemas.microsoft.com/office/drawing/2014/main" id="{7E9E4C6C-C803-91CD-A590-F31DC63F33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799" y="5020389"/>
            <a:ext cx="3111321" cy="1700653"/>
          </a:xfrm>
          <a:prstGeom prst="rect">
            <a:avLst/>
          </a:prstGeom>
          <a:ln>
            <a:solidFill>
              <a:srgbClr val="1F5E95"/>
            </a:solidFill>
          </a:ln>
          <a:effectLst>
            <a:outerShdw blurRad="50800" dist="38100" dir="2700000" algn="tl" rotWithShape="0">
              <a:prstClr val="black">
                <a:alpha val="40000"/>
              </a:prstClr>
            </a:outerShdw>
          </a:effectLst>
        </p:spPr>
      </p:pic>
      <p:sp>
        <p:nvSpPr>
          <p:cNvPr id="43" name="object 11">
            <a:extLst>
              <a:ext uri="{FF2B5EF4-FFF2-40B4-BE49-F238E27FC236}">
                <a16:creationId xmlns:a16="http://schemas.microsoft.com/office/drawing/2014/main" id="{D8A65C74-12F5-2353-40EA-791DE78FD462}"/>
              </a:ext>
            </a:extLst>
          </p:cNvPr>
          <p:cNvSpPr txBox="1"/>
          <p:nvPr/>
        </p:nvSpPr>
        <p:spPr>
          <a:xfrm>
            <a:off x="362929" y="6625421"/>
            <a:ext cx="2126050" cy="147243"/>
          </a:xfrm>
          <a:prstGeom prst="rect">
            <a:avLst/>
          </a:prstGeom>
          <a:solidFill>
            <a:srgbClr val="2266A2"/>
          </a:solidFill>
          <a:ln>
            <a:solidFill>
              <a:srgbClr val="2266A2"/>
            </a:solidFill>
          </a:ln>
        </p:spPr>
        <p:txBody>
          <a:bodyPr vert="horz" wrap="square" lIns="0" tIns="8659" rIns="0" bIns="0" rtlCol="0">
            <a:spAutoFit/>
          </a:bodyPr>
          <a:lstStyle>
            <a:defPPr>
              <a:defRPr lang="en-US"/>
            </a:defPPr>
            <a:lvl1pPr marL="8659" marR="0" lvl="0" indent="0" algn="ctr" fontAlgn="base">
              <a:lnSpc>
                <a:spcPct val="100000"/>
              </a:lnSpc>
              <a:spcBef>
                <a:spcPts val="68"/>
              </a:spcBef>
              <a:spcAft>
                <a:spcPct val="0"/>
              </a:spcAft>
              <a:buClrTx/>
              <a:buSzTx/>
              <a:buFontTx/>
              <a:buNone/>
              <a:tabLst/>
              <a:defRPr kumimoji="0" sz="1000" b="1" i="0" u="none" strike="noStrike" cap="none" spc="0" normalizeH="0" baseline="0">
                <a:ln>
                  <a:noFill/>
                </a:ln>
                <a:solidFill>
                  <a:schemeClr val="tx2"/>
                </a:solidFill>
                <a:effectLst/>
                <a:uLnTx/>
                <a:uFillTx/>
                <a:latin typeface="Arial" panose="020B0604020202020204" pitchFamily="34" charset="0"/>
                <a:cs typeface="Arial" panose="020B0604020202020204" pitchFamily="34" charset="0"/>
              </a:defRPr>
            </a:lvl1pPr>
          </a:lstStyle>
          <a:p>
            <a:pPr marL="8659" marR="0" lvl="0" indent="0" algn="ctr" defTabSz="914400" rtl="0" eaLnBrk="1" fontAlgn="base" latinLnBrk="0" hangingPunct="1">
              <a:lnSpc>
                <a:spcPct val="100000"/>
              </a:lnSpc>
              <a:spcBef>
                <a:spcPts val="68"/>
              </a:spcBef>
              <a:spcAft>
                <a:spcPct val="0"/>
              </a:spcAft>
              <a:buClrTx/>
              <a:buSzTx/>
              <a:buFontTx/>
              <a:buNone/>
              <a:tabLst/>
              <a:defRPr/>
            </a:pPr>
            <a:r>
              <a:rPr kumimoji="0" lang="fr-FR"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JC Division - 915 N Grand Blvd  </a:t>
            </a:r>
            <a:endParaRPr kumimoji="0"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itle 2">
            <a:extLst>
              <a:ext uri="{FF2B5EF4-FFF2-40B4-BE49-F238E27FC236}">
                <a16:creationId xmlns:a16="http://schemas.microsoft.com/office/drawing/2014/main" id="{821BF737-1340-ABDB-A220-F65AC4C7B8B1}"/>
              </a:ext>
            </a:extLst>
          </p:cNvPr>
          <p:cNvSpPr txBox="1">
            <a:spLocks/>
          </p:cNvSpPr>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a:ln>
                  <a:noFill/>
                </a:ln>
                <a:solidFill>
                  <a:srgbClr val="2266A2"/>
                </a:solidFill>
                <a:effectLst/>
                <a:uLnTx/>
                <a:uFillTx/>
                <a:latin typeface="Arial"/>
                <a:ea typeface="ＭＳ Ｐゴシック" charset="0"/>
                <a:cs typeface="Arial" pitchFamily="34" charset="0"/>
              </a:rPr>
              <a:t>VA JOHN COCHRAN DIVISION, ST. LOUIS, MO </a:t>
            </a:r>
            <a:br>
              <a:rPr kumimoji="0" lang="en-US" sz="3200" b="1" i="0" u="none" strike="noStrike" kern="1200" cap="all" spc="0" normalizeH="0" baseline="0" noProof="0" dirty="0">
                <a:ln>
                  <a:noFill/>
                </a:ln>
                <a:solidFill>
                  <a:srgbClr val="FF0000"/>
                </a:solidFill>
                <a:effectLst/>
                <a:uLnTx/>
                <a:uFillTx/>
                <a:latin typeface="Arial"/>
                <a:ea typeface="ＭＳ Ｐゴシック" charset="0"/>
                <a:cs typeface="Arial" pitchFamily="34" charset="0"/>
              </a:rPr>
            </a:br>
            <a:r>
              <a:rPr kumimoji="0" lang="en-US" sz="1800" b="1" i="0" u="none" strike="noStrike" kern="1200" cap="all" spc="0" normalizeH="0" baseline="0" noProof="0" dirty="0">
                <a:ln>
                  <a:noFill/>
                </a:ln>
                <a:solidFill>
                  <a:srgbClr val="221F20"/>
                </a:solidFill>
                <a:effectLst/>
                <a:uLnTx/>
                <a:uFillTx/>
                <a:latin typeface="Arial"/>
                <a:ea typeface="ＭＳ Ｐゴシック" charset="0"/>
                <a:cs typeface="Arial" pitchFamily="34" charset="0"/>
              </a:rPr>
              <a:t>REPLACE BED TOWER, CLINICAL EXPANSION &amp; PARKING GARAGE</a:t>
            </a:r>
            <a:endParaRPr kumimoji="0" lang="en-US" sz="3200" b="1" i="0" u="none" strike="noStrike" kern="1200" cap="all" spc="0" normalizeH="0" baseline="0" noProof="0" dirty="0">
              <a:ln>
                <a:noFill/>
              </a:ln>
              <a:solidFill>
                <a:srgbClr val="221F20"/>
              </a:solidFill>
              <a:effectLst/>
              <a:uLnTx/>
              <a:uFillTx/>
              <a:latin typeface="Arial"/>
              <a:ea typeface="ＭＳ Ｐゴシック" charset="0"/>
              <a:cs typeface="Arial" pitchFamily="34" charset="0"/>
            </a:endParaRPr>
          </a:p>
        </p:txBody>
      </p:sp>
      <p:pic>
        <p:nvPicPr>
          <p:cNvPr id="9" name="Picture 8">
            <a:extLst>
              <a:ext uri="{FF2B5EF4-FFF2-40B4-BE49-F238E27FC236}">
                <a16:creationId xmlns:a16="http://schemas.microsoft.com/office/drawing/2014/main" id="{926BDED6-C914-FE62-092A-8510B7DF3F94}"/>
              </a:ext>
            </a:extLst>
          </p:cNvPr>
          <p:cNvPicPr>
            <a:picLocks noChangeAspect="1"/>
          </p:cNvPicPr>
          <p:nvPr/>
        </p:nvPicPr>
        <p:blipFill>
          <a:blip r:embed="rId7"/>
          <a:stretch>
            <a:fillRect/>
          </a:stretch>
        </p:blipFill>
        <p:spPr>
          <a:xfrm>
            <a:off x="7114635" y="1810594"/>
            <a:ext cx="445625" cy="457200"/>
          </a:xfrm>
          <a:prstGeom prst="rect">
            <a:avLst/>
          </a:prstGeom>
        </p:spPr>
      </p:pic>
    </p:spTree>
    <p:extLst>
      <p:ext uri="{BB962C8B-B14F-4D97-AF65-F5344CB8AC3E}">
        <p14:creationId xmlns:p14="http://schemas.microsoft.com/office/powerpoint/2010/main" val="4829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AA0C-9815-DA77-DA9C-D4DBDCFF85DD}"/>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379E9E25-D1A4-74BF-074E-2DB5CD0E9CA2}"/>
              </a:ext>
            </a:extLst>
          </p:cNvPr>
          <p:cNvSpPr txBox="1">
            <a:spLocks/>
          </p:cNvSpPr>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a:ln>
                  <a:noFill/>
                </a:ln>
                <a:solidFill>
                  <a:srgbClr val="2266A2"/>
                </a:solidFill>
                <a:effectLst/>
                <a:uLnTx/>
                <a:uFillTx/>
                <a:latin typeface="Arial"/>
                <a:ea typeface="ＭＳ Ｐゴシック" charset="0"/>
                <a:cs typeface="Arial" pitchFamily="34" charset="0"/>
              </a:rPr>
              <a:t>VA JOHN COCHRAN DIVISION, ST. LOUIS, MO </a:t>
            </a:r>
            <a:br>
              <a:rPr kumimoji="0" lang="en-US" sz="3200" b="1" i="0" u="none" strike="noStrike" kern="1200" cap="all" spc="0" normalizeH="0" baseline="0" noProof="0" dirty="0">
                <a:ln>
                  <a:noFill/>
                </a:ln>
                <a:solidFill>
                  <a:srgbClr val="FF0000"/>
                </a:solidFill>
                <a:effectLst/>
                <a:uLnTx/>
                <a:uFillTx/>
                <a:latin typeface="Arial"/>
                <a:ea typeface="ＭＳ Ｐゴシック" charset="0"/>
                <a:cs typeface="Arial" pitchFamily="34" charset="0"/>
              </a:rPr>
            </a:br>
            <a:r>
              <a:rPr kumimoji="0" lang="en-US" sz="1800" b="1" i="0" u="none" strike="noStrike" kern="1200" cap="all" spc="0" normalizeH="0" baseline="0" noProof="0" dirty="0">
                <a:ln>
                  <a:noFill/>
                </a:ln>
                <a:solidFill>
                  <a:srgbClr val="221F20"/>
                </a:solidFill>
                <a:effectLst/>
                <a:uLnTx/>
                <a:uFillTx/>
                <a:latin typeface="Arial"/>
                <a:ea typeface="ＭＳ Ｐゴシック" charset="0"/>
                <a:cs typeface="Arial" pitchFamily="34" charset="0"/>
              </a:rPr>
              <a:t>program Schedule</a:t>
            </a:r>
            <a:endParaRPr kumimoji="0" lang="en-US" sz="3200" b="1" i="0" u="none" strike="noStrike" kern="1200" cap="all" spc="0" normalizeH="0" baseline="0" noProof="0" dirty="0">
              <a:ln>
                <a:noFill/>
              </a:ln>
              <a:solidFill>
                <a:srgbClr val="221F20"/>
              </a:solidFill>
              <a:effectLst/>
              <a:uLnTx/>
              <a:uFillTx/>
              <a:latin typeface="Arial"/>
              <a:ea typeface="ＭＳ Ｐゴシック" charset="0"/>
              <a:cs typeface="Arial" pitchFamily="34" charset="0"/>
            </a:endParaRPr>
          </a:p>
        </p:txBody>
      </p:sp>
      <p:sp>
        <p:nvSpPr>
          <p:cNvPr id="2" name="object 33">
            <a:extLst>
              <a:ext uri="{FF2B5EF4-FFF2-40B4-BE49-F238E27FC236}">
                <a16:creationId xmlns:a16="http://schemas.microsoft.com/office/drawing/2014/main" id="{098264B1-36C9-D2DA-07B1-5162C4A68490}"/>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5C4AF1BD-EA0E-9743-5677-599FD4EFDC8B}"/>
              </a:ext>
            </a:extLst>
          </p:cNvPr>
          <p:cNvPicPr>
            <a:picLocks noChangeAspect="1"/>
          </p:cNvPicPr>
          <p:nvPr/>
        </p:nvPicPr>
        <p:blipFill>
          <a:blip r:embed="rId3"/>
          <a:stretch>
            <a:fillRect/>
          </a:stretch>
        </p:blipFill>
        <p:spPr>
          <a:xfrm>
            <a:off x="60960" y="1419606"/>
            <a:ext cx="12070080" cy="4895088"/>
          </a:xfrm>
          <a:prstGeom prst="rect">
            <a:avLst/>
          </a:prstGeom>
        </p:spPr>
      </p:pic>
    </p:spTree>
    <p:extLst>
      <p:ext uri="{BB962C8B-B14F-4D97-AF65-F5344CB8AC3E}">
        <p14:creationId xmlns:p14="http://schemas.microsoft.com/office/powerpoint/2010/main" val="195306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33">
            <a:extLst>
              <a:ext uri="{FF2B5EF4-FFF2-40B4-BE49-F238E27FC236}">
                <a16:creationId xmlns:a16="http://schemas.microsoft.com/office/drawing/2014/main" id="{F7B50D48-7B9F-1A17-A06B-4E4ECFCDD08C}"/>
              </a:ext>
            </a:extLst>
          </p:cNvPr>
          <p:cNvSpPr/>
          <p:nvPr/>
        </p:nvSpPr>
        <p:spPr>
          <a:xfrm>
            <a:off x="60960" y="6100633"/>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20" name="object 33">
            <a:extLst>
              <a:ext uri="{FF2B5EF4-FFF2-40B4-BE49-F238E27FC236}">
                <a16:creationId xmlns:a16="http://schemas.microsoft.com/office/drawing/2014/main" id="{20B6DF60-74A3-EDC0-DAC6-F4C573ABA1FB}"/>
              </a:ext>
            </a:extLst>
          </p:cNvPr>
          <p:cNvSpPr/>
          <p:nvPr/>
        </p:nvSpPr>
        <p:spPr>
          <a:xfrm>
            <a:off x="331192" y="2180055"/>
            <a:ext cx="6078522" cy="3060835"/>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5B04B965-09EB-6A9A-78C4-3006528FF683}"/>
              </a:ext>
            </a:extLst>
          </p:cNvPr>
          <p:cNvSpPr>
            <a:spLocks noGrp="1"/>
          </p:cNvSpPr>
          <p:nvPr>
            <p:ph type="title"/>
          </p:nvPr>
        </p:nvSpPr>
        <p:spPr/>
        <p:txBody>
          <a:bodyPr/>
          <a:lstStyle/>
          <a:p>
            <a:r>
              <a:rPr lang="en-US" sz="2800" dirty="0">
                <a:solidFill>
                  <a:srgbClr val="2266A2"/>
                </a:solidFill>
                <a:latin typeface="+mn-lt"/>
              </a:rPr>
              <a:t>VA JOHN COCHRAN DIVISION, ST. LOUIS, MO </a:t>
            </a:r>
            <a:br>
              <a:rPr lang="en-US" dirty="0">
                <a:solidFill>
                  <a:srgbClr val="2266A2"/>
                </a:solidFill>
                <a:latin typeface="+mn-lt"/>
              </a:rPr>
            </a:br>
            <a:r>
              <a:rPr lang="en-US" sz="1800" b="1" i="0" u="none" strike="noStrike" baseline="0" dirty="0">
                <a:solidFill>
                  <a:schemeClr val="tx1"/>
                </a:solidFill>
                <a:latin typeface="+mn-lt"/>
              </a:rPr>
              <a:t>program and bed tower scope</a:t>
            </a:r>
            <a:endParaRPr lang="en-US" dirty="0">
              <a:solidFill>
                <a:srgbClr val="2266A2"/>
              </a:solidFill>
            </a:endParaRPr>
          </a:p>
        </p:txBody>
      </p:sp>
      <p:sp>
        <p:nvSpPr>
          <p:cNvPr id="10" name="object 33">
            <a:extLst>
              <a:ext uri="{FF2B5EF4-FFF2-40B4-BE49-F238E27FC236}">
                <a16:creationId xmlns:a16="http://schemas.microsoft.com/office/drawing/2014/main" id="{66DED9E7-0DA4-2F2C-2465-92B812E67E37}"/>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pic>
        <p:nvPicPr>
          <p:cNvPr id="16" name="Picture 15">
            <a:extLst>
              <a:ext uri="{FF2B5EF4-FFF2-40B4-BE49-F238E27FC236}">
                <a16:creationId xmlns:a16="http://schemas.microsoft.com/office/drawing/2014/main" id="{04464FB1-7C71-18F8-F58D-572ABA102F68}"/>
              </a:ext>
            </a:extLst>
          </p:cNvPr>
          <p:cNvPicPr>
            <a:picLocks noChangeAspect="1"/>
          </p:cNvPicPr>
          <p:nvPr/>
        </p:nvPicPr>
        <p:blipFill>
          <a:blip r:embed="rId3"/>
          <a:stretch>
            <a:fillRect/>
          </a:stretch>
        </p:blipFill>
        <p:spPr>
          <a:xfrm>
            <a:off x="258477" y="2146476"/>
            <a:ext cx="6078522" cy="2999951"/>
          </a:xfrm>
          <a:prstGeom prst="rect">
            <a:avLst/>
          </a:prstGeom>
          <a:ln>
            <a:noFill/>
          </a:ln>
          <a:effectLst/>
        </p:spPr>
      </p:pic>
      <p:sp>
        <p:nvSpPr>
          <p:cNvPr id="17" name="Content Placeholder 1">
            <a:extLst>
              <a:ext uri="{FF2B5EF4-FFF2-40B4-BE49-F238E27FC236}">
                <a16:creationId xmlns:a16="http://schemas.microsoft.com/office/drawing/2014/main" id="{B19450FB-CAE6-CD1B-02E9-E0B6445EA531}"/>
              </a:ext>
            </a:extLst>
          </p:cNvPr>
          <p:cNvSpPr txBox="1">
            <a:spLocks/>
          </p:cNvSpPr>
          <p:nvPr/>
        </p:nvSpPr>
        <p:spPr>
          <a:xfrm>
            <a:off x="6497215" y="1430694"/>
            <a:ext cx="5505063" cy="455955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Times New Roman" panose="02020603050405020304" pitchFamily="18" charset="0"/>
              </a:rPr>
              <a:t>Relocates in-patient functions from a seismically deficient building into a </a:t>
            </a:r>
            <a:r>
              <a:rPr kumimoji="0" lang="en-US" sz="2900" b="0" i="0" u="sng" strike="noStrike" kern="1200" cap="none" spc="0" normalizeH="0" baseline="0" noProof="0" dirty="0">
                <a:ln>
                  <a:noFill/>
                </a:ln>
                <a:solidFill>
                  <a:srgbClr val="2266A2"/>
                </a:solidFill>
                <a:effectLst/>
                <a:uLnTx/>
                <a:uFillTx/>
                <a:ea typeface="+mn-ea"/>
                <a:cs typeface="Times New Roman" panose="02020603050405020304" pitchFamily="18" charset="0"/>
              </a:rPr>
              <a:t>new seismically designed bed tower</a:t>
            </a:r>
            <a:r>
              <a:rPr kumimoji="0" lang="en-US" sz="2900" b="0" i="0" u="none" strike="noStrike" kern="1200" cap="none" spc="0" normalizeH="0" baseline="0" noProof="0" dirty="0">
                <a:ln>
                  <a:noFill/>
                </a:ln>
                <a:solidFill>
                  <a:srgbClr val="2266A2"/>
                </a:solidFill>
                <a:effectLst/>
                <a:uLnTx/>
                <a:uFillTx/>
                <a:ea typeface="+mn-ea"/>
                <a:cs typeface="Times New Roman" panose="02020603050405020304" pitchFamily="18" charset="0"/>
              </a:rPr>
              <a:t>.</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Times New Roman" panose="02020603050405020304" pitchFamily="18" charset="0"/>
              </a:rPr>
              <a:t>Improve inpatient privacy by eliminating </a:t>
            </a:r>
            <a:r>
              <a:rPr kumimoji="0" lang="en-US" sz="2900" b="0" i="0" u="sng" strike="noStrike" kern="1200" cap="none" spc="0" normalizeH="0" baseline="0" noProof="0" dirty="0">
                <a:ln>
                  <a:noFill/>
                </a:ln>
                <a:solidFill>
                  <a:srgbClr val="2266A2"/>
                </a:solidFill>
                <a:effectLst/>
                <a:uLnTx/>
                <a:uFillTx/>
                <a:ea typeface="+mn-ea"/>
                <a:cs typeface="Times New Roman" panose="02020603050405020304" pitchFamily="18" charset="0"/>
              </a:rPr>
              <a:t>existing double and triple occupancy inpatient </a:t>
            </a:r>
            <a:r>
              <a:rPr kumimoji="0" lang="en-US" sz="2900" b="0" i="0" u="none" strike="noStrike" kern="1200" cap="none" spc="0" normalizeH="0" baseline="0" noProof="0" dirty="0">
                <a:ln>
                  <a:noFill/>
                </a:ln>
                <a:solidFill>
                  <a:srgbClr val="2266A2"/>
                </a:solidFill>
                <a:effectLst/>
                <a:uLnTx/>
                <a:uFillTx/>
                <a:ea typeface="+mn-ea"/>
                <a:cs typeface="Times New Roman" panose="02020603050405020304" pitchFamily="18" charset="0"/>
              </a:rPr>
              <a:t>rooms. </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Times New Roman" panose="02020603050405020304" pitchFamily="18" charset="0"/>
              </a:rPr>
              <a:t>Allows for Primary Care, Women's Health and Outpatient Mental Health </a:t>
            </a:r>
            <a:r>
              <a:rPr kumimoji="0" lang="en-US" sz="2900" b="0" i="0" u="sng" strike="noStrike" kern="1200" cap="none" spc="0" normalizeH="0" baseline="0" noProof="0" dirty="0">
                <a:ln>
                  <a:noFill/>
                </a:ln>
                <a:solidFill>
                  <a:srgbClr val="2266A2"/>
                </a:solidFill>
                <a:effectLst/>
                <a:uLnTx/>
                <a:uFillTx/>
                <a:ea typeface="+mn-ea"/>
                <a:cs typeface="Times New Roman" panose="02020603050405020304" pitchFamily="18" charset="0"/>
              </a:rPr>
              <a:t>Services to be brought back on campus</a:t>
            </a:r>
            <a:r>
              <a:rPr kumimoji="0" lang="en-US" sz="2900" b="0" i="0" u="none" strike="noStrike" kern="1200" cap="none" spc="0" normalizeH="0" baseline="0" noProof="0" dirty="0">
                <a:ln>
                  <a:noFill/>
                </a:ln>
                <a:solidFill>
                  <a:srgbClr val="2266A2"/>
                </a:solidFill>
                <a:effectLst/>
                <a:uLnTx/>
                <a:uFillTx/>
                <a:ea typeface="+mn-ea"/>
                <a:cs typeface="Times New Roman" panose="02020603050405020304" pitchFamily="18" charset="0"/>
              </a:rPr>
              <a:t>. </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mn-cs"/>
              </a:rPr>
              <a:t>Relocates </a:t>
            </a:r>
            <a:r>
              <a:rPr kumimoji="0" lang="en-US" sz="2900" b="0" i="0" u="sng" strike="noStrike" kern="1200" cap="none" spc="0" normalizeH="0" baseline="0" noProof="0" dirty="0">
                <a:ln>
                  <a:noFill/>
                </a:ln>
                <a:solidFill>
                  <a:srgbClr val="2266A2"/>
                </a:solidFill>
                <a:effectLst/>
                <a:uLnTx/>
                <a:uFillTx/>
                <a:ea typeface="+mn-ea"/>
                <a:cs typeface="+mn-cs"/>
              </a:rPr>
              <a:t>SCI Hub to tertiary care facility </a:t>
            </a:r>
            <a:r>
              <a:rPr kumimoji="0" lang="en-US" sz="2900" b="0" i="0" u="none" strike="noStrike" kern="1200" cap="none" spc="0" normalizeH="0" baseline="0" noProof="0" dirty="0">
                <a:ln>
                  <a:noFill/>
                </a:ln>
                <a:solidFill>
                  <a:srgbClr val="2266A2"/>
                </a:solidFill>
                <a:effectLst/>
                <a:uLnTx/>
                <a:uFillTx/>
                <a:ea typeface="+mn-ea"/>
                <a:cs typeface="+mn-cs"/>
              </a:rPr>
              <a:t>from Jefferson Barracks and adds SCI Inpatient Beds</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mn-cs"/>
              </a:rPr>
              <a:t>Corrects </a:t>
            </a:r>
            <a:r>
              <a:rPr kumimoji="0" lang="en-US" sz="2900" b="0" i="0" u="sng" strike="noStrike" kern="1200" cap="none" spc="0" normalizeH="0" baseline="0" noProof="0" dirty="0">
                <a:ln>
                  <a:noFill/>
                </a:ln>
                <a:solidFill>
                  <a:srgbClr val="2266A2"/>
                </a:solidFill>
                <a:effectLst/>
                <a:uLnTx/>
                <a:uFillTx/>
                <a:ea typeface="+mn-ea"/>
                <a:cs typeface="+mn-cs"/>
              </a:rPr>
              <a:t>vertical transport </a:t>
            </a:r>
            <a:r>
              <a:rPr kumimoji="0" lang="en-US" sz="2900" b="0" i="0" u="none" strike="noStrike" kern="1200" cap="none" spc="0" normalizeH="0" baseline="0" noProof="0" dirty="0">
                <a:ln>
                  <a:noFill/>
                </a:ln>
                <a:solidFill>
                  <a:srgbClr val="2266A2"/>
                </a:solidFill>
                <a:effectLst/>
                <a:uLnTx/>
                <a:uFillTx/>
                <a:ea typeface="+mn-ea"/>
                <a:cs typeface="+mn-cs"/>
              </a:rPr>
              <a:t>constraint for complex surgical cases</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mn-cs"/>
              </a:rPr>
              <a:t>Corrects safety, </a:t>
            </a:r>
            <a:r>
              <a:rPr kumimoji="0" lang="en-US" sz="2900" b="0" i="0" u="sng" strike="noStrike" kern="1200" cap="none" spc="0" normalizeH="0" baseline="0" noProof="0" dirty="0">
                <a:ln>
                  <a:noFill/>
                </a:ln>
                <a:solidFill>
                  <a:srgbClr val="2266A2"/>
                </a:solidFill>
                <a:effectLst/>
                <a:uLnTx/>
                <a:uFillTx/>
                <a:ea typeface="+mn-ea"/>
                <a:cs typeface="+mn-cs"/>
              </a:rPr>
              <a:t>physical security, and mission critical resiliency deficiencies</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Arial" panose="020B0604020202020204" pitchFamily="34" charset="0"/>
              </a:rPr>
              <a:t>Replaces seismically deficient mission critical CUP (</a:t>
            </a:r>
            <a:r>
              <a:rPr kumimoji="0" lang="en-US" sz="2900" b="0" i="0" u="sng" strike="noStrike" kern="1200" cap="none" spc="0" normalizeH="0" baseline="0" noProof="0" dirty="0">
                <a:ln>
                  <a:noFill/>
                </a:ln>
                <a:solidFill>
                  <a:srgbClr val="2266A2"/>
                </a:solidFill>
                <a:effectLst/>
                <a:uLnTx/>
                <a:uFillTx/>
                <a:ea typeface="+mn-ea"/>
                <a:cs typeface="Arial" panose="020B0604020202020204" pitchFamily="34" charset="0"/>
              </a:rPr>
              <a:t>Central Utility Plant</a:t>
            </a:r>
            <a:r>
              <a:rPr kumimoji="0" lang="en-US" sz="2900" b="0" i="0" u="none" strike="noStrike" kern="1200" cap="none" spc="0" normalizeH="0" baseline="0" noProof="0" dirty="0">
                <a:ln>
                  <a:noFill/>
                </a:ln>
                <a:solidFill>
                  <a:srgbClr val="2266A2"/>
                </a:solidFill>
                <a:effectLst/>
                <a:uLnTx/>
                <a:uFillTx/>
                <a:ea typeface="+mn-ea"/>
                <a:cs typeface="Arial" panose="020B0604020202020204" pitchFamily="34" charset="0"/>
              </a:rPr>
              <a:t>)</a:t>
            </a: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mn-cs"/>
              </a:rPr>
              <a:t>Leading VHA’s </a:t>
            </a:r>
            <a:r>
              <a:rPr kumimoji="0" lang="en-US" sz="2900" b="0" i="0" u="sng" strike="noStrike" kern="1200" cap="none" spc="0" normalizeH="0" baseline="0" noProof="0" dirty="0">
                <a:ln>
                  <a:noFill/>
                </a:ln>
                <a:solidFill>
                  <a:srgbClr val="2266A2"/>
                </a:solidFill>
                <a:effectLst/>
                <a:uLnTx/>
                <a:uFillTx/>
                <a:ea typeface="+mn-ea"/>
                <a:cs typeface="+mn-cs"/>
              </a:rPr>
              <a:t>HVAC design response to pandemic mode operations</a:t>
            </a:r>
            <a:endParaRPr kumimoji="0" lang="en-US" sz="2900" b="0" i="0" u="none" strike="noStrike" kern="1200" cap="none" spc="0" normalizeH="0" baseline="0" noProof="0" dirty="0">
              <a:ln>
                <a:noFill/>
              </a:ln>
              <a:solidFill>
                <a:srgbClr val="2266A2"/>
              </a:solidFill>
              <a:effectLst/>
              <a:uLnTx/>
              <a:uFillTx/>
              <a:ea typeface="+mn-ea"/>
              <a:cs typeface="+mn-cs"/>
            </a:endParaRPr>
          </a:p>
          <a:p>
            <a:pPr marL="228600" marR="0" lvl="0" indent="-228600" algn="l" defTabSz="914400" rtl="0" eaLnBrk="1" fontAlgn="auto" latinLnBrk="0" hangingPunct="1">
              <a:lnSpc>
                <a:spcPct val="170000"/>
              </a:lnSpc>
              <a:spcBef>
                <a:spcPts val="0"/>
              </a:spcBef>
              <a:spcAft>
                <a:spcPts val="60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2266A2"/>
                </a:solidFill>
                <a:effectLst/>
                <a:uLnTx/>
                <a:uFillTx/>
                <a:ea typeface="+mn-ea"/>
                <a:cs typeface="+mn-cs"/>
              </a:rPr>
              <a:t>VASTLHCS is a </a:t>
            </a:r>
            <a:r>
              <a:rPr kumimoji="0" lang="en-US" sz="2900" b="0" i="0" u="sng" strike="noStrike" kern="1200" cap="none" spc="0" normalizeH="0" baseline="0" noProof="0" dirty="0">
                <a:ln>
                  <a:noFill/>
                </a:ln>
                <a:solidFill>
                  <a:srgbClr val="2266A2"/>
                </a:solidFill>
                <a:effectLst/>
                <a:uLnTx/>
                <a:uFillTx/>
                <a:ea typeface="+mn-ea"/>
                <a:cs typeface="+mn-cs"/>
              </a:rPr>
              <a:t>FEMA designated COOP facility</a:t>
            </a:r>
          </a:p>
        </p:txBody>
      </p:sp>
      <p:sp>
        <p:nvSpPr>
          <p:cNvPr id="18" name="Content Placeholder 1">
            <a:extLst>
              <a:ext uri="{FF2B5EF4-FFF2-40B4-BE49-F238E27FC236}">
                <a16:creationId xmlns:a16="http://schemas.microsoft.com/office/drawing/2014/main" id="{B0E09AA7-C560-055D-2DA4-947533C69DC0}"/>
              </a:ext>
            </a:extLst>
          </p:cNvPr>
          <p:cNvSpPr txBox="1">
            <a:spLocks/>
          </p:cNvSpPr>
          <p:nvPr/>
        </p:nvSpPr>
        <p:spPr>
          <a:xfrm>
            <a:off x="510845" y="6038993"/>
            <a:ext cx="11414454" cy="3793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ea typeface="+mn-ea"/>
                <a:cs typeface="Times New Roman" panose="02020603050405020304" pitchFamily="18" charset="0"/>
              </a:rPr>
              <a:t>* Overall, the JC Major Project right sizes the Medical Center and builds a new campus to meet current VA Design Criteria.</a:t>
            </a:r>
          </a:p>
        </p:txBody>
      </p:sp>
      <p:sp>
        <p:nvSpPr>
          <p:cNvPr id="15" name="Content Placeholder 1">
            <a:extLst>
              <a:ext uri="{FF2B5EF4-FFF2-40B4-BE49-F238E27FC236}">
                <a16:creationId xmlns:a16="http://schemas.microsoft.com/office/drawing/2014/main" id="{42B44A0B-5E1C-73B0-1DF3-EFACA56E42BB}"/>
              </a:ext>
            </a:extLst>
          </p:cNvPr>
          <p:cNvSpPr txBox="1">
            <a:spLocks/>
          </p:cNvSpPr>
          <p:nvPr/>
        </p:nvSpPr>
        <p:spPr>
          <a:xfrm>
            <a:off x="331192" y="4951720"/>
            <a:ext cx="2841854" cy="289170"/>
          </a:xfrm>
          <a:prstGeom prst="rect">
            <a:avLst/>
          </a:prstGeom>
          <a:solidFill>
            <a:srgbClr val="2266A2"/>
          </a:solidFill>
        </p:spPr>
        <p:txBody>
          <a:bodyPr>
            <a:normAutofit fontScale="92500"/>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200" dirty="0">
                <a:solidFill>
                  <a:srgbClr val="FFFFFF"/>
                </a:solidFill>
              </a:rPr>
              <a:t>Property acquisition and street vacation</a:t>
            </a:r>
          </a:p>
        </p:txBody>
      </p:sp>
    </p:spTree>
    <p:extLst>
      <p:ext uri="{BB962C8B-B14F-4D97-AF65-F5344CB8AC3E}">
        <p14:creationId xmlns:p14="http://schemas.microsoft.com/office/powerpoint/2010/main" val="124444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703EF-189B-2CC2-A4AA-FD4D6224B22E}"/>
            </a:ext>
          </a:extLst>
        </p:cNvPr>
        <p:cNvGrpSpPr/>
        <p:nvPr/>
      </p:nvGrpSpPr>
      <p:grpSpPr>
        <a:xfrm>
          <a:off x="0" y="0"/>
          <a:ext cx="0" cy="0"/>
          <a:chOff x="0" y="0"/>
          <a:chExt cx="0" cy="0"/>
        </a:xfrm>
      </p:grpSpPr>
      <p:sp>
        <p:nvSpPr>
          <p:cNvPr id="14" name="object 33">
            <a:extLst>
              <a:ext uri="{FF2B5EF4-FFF2-40B4-BE49-F238E27FC236}">
                <a16:creationId xmlns:a16="http://schemas.microsoft.com/office/drawing/2014/main" id="{16AD73F4-765A-4254-5174-9A304CA89A84}"/>
              </a:ext>
            </a:extLst>
          </p:cNvPr>
          <p:cNvSpPr/>
          <p:nvPr/>
        </p:nvSpPr>
        <p:spPr>
          <a:xfrm>
            <a:off x="901828" y="1464273"/>
            <a:ext cx="5116017" cy="3330782"/>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13" name="object 33">
            <a:extLst>
              <a:ext uri="{FF2B5EF4-FFF2-40B4-BE49-F238E27FC236}">
                <a16:creationId xmlns:a16="http://schemas.microsoft.com/office/drawing/2014/main" id="{EDBD44C7-320A-E15A-C1B9-BCDF083EE66C}"/>
              </a:ext>
            </a:extLst>
          </p:cNvPr>
          <p:cNvSpPr/>
          <p:nvPr/>
        </p:nvSpPr>
        <p:spPr>
          <a:xfrm>
            <a:off x="7810658" y="1336792"/>
            <a:ext cx="3812382" cy="5473277"/>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4" name="Title 3">
            <a:extLst>
              <a:ext uri="{FF2B5EF4-FFF2-40B4-BE49-F238E27FC236}">
                <a16:creationId xmlns:a16="http://schemas.microsoft.com/office/drawing/2014/main" id="{56998EBC-3065-8E36-B12B-0FC87709F4DA}"/>
              </a:ext>
            </a:extLst>
          </p:cNvPr>
          <p:cNvSpPr>
            <a:spLocks noGrp="1"/>
          </p:cNvSpPr>
          <p:nvPr>
            <p:ph type="title"/>
          </p:nvPr>
        </p:nvSpPr>
        <p:spPr/>
        <p:txBody>
          <a:bodyPr/>
          <a:lstStyle/>
          <a:p>
            <a:r>
              <a:rPr lang="en-US" sz="2800" dirty="0">
                <a:solidFill>
                  <a:srgbClr val="2266A2"/>
                </a:solidFill>
                <a:latin typeface="+mn-lt"/>
              </a:rPr>
              <a:t>VA JOHN COCHRAN DIVISION, ST. LOUIS, MO </a:t>
            </a:r>
            <a:br>
              <a:rPr lang="en-US" dirty="0">
                <a:solidFill>
                  <a:srgbClr val="2266A2"/>
                </a:solidFill>
                <a:latin typeface="+mn-lt"/>
              </a:rPr>
            </a:br>
            <a:r>
              <a:rPr lang="en-US" sz="1800" b="1" i="0" u="none" strike="noStrike" baseline="0" dirty="0">
                <a:solidFill>
                  <a:schemeClr val="tx1"/>
                </a:solidFill>
                <a:latin typeface="+mn-lt"/>
              </a:rPr>
              <a:t>program and bed tower scope</a:t>
            </a:r>
            <a:endParaRPr lang="en-US" dirty="0">
              <a:solidFill>
                <a:srgbClr val="2266A2"/>
              </a:solidFill>
            </a:endParaRPr>
          </a:p>
        </p:txBody>
      </p:sp>
      <p:sp>
        <p:nvSpPr>
          <p:cNvPr id="10" name="object 33">
            <a:extLst>
              <a:ext uri="{FF2B5EF4-FFF2-40B4-BE49-F238E27FC236}">
                <a16:creationId xmlns:a16="http://schemas.microsoft.com/office/drawing/2014/main" id="{8AE13ECB-59BD-9654-9DDF-67F493740517}"/>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6" name="Content Placeholder 5">
            <a:extLst>
              <a:ext uri="{FF2B5EF4-FFF2-40B4-BE49-F238E27FC236}">
                <a16:creationId xmlns:a16="http://schemas.microsoft.com/office/drawing/2014/main" id="{FE1C73D1-7E36-103E-EF92-287F034D7867}"/>
              </a:ext>
            </a:extLst>
          </p:cNvPr>
          <p:cNvSpPr txBox="1">
            <a:spLocks/>
          </p:cNvSpPr>
          <p:nvPr/>
        </p:nvSpPr>
        <p:spPr>
          <a:xfrm>
            <a:off x="901828" y="4886113"/>
            <a:ext cx="6056321" cy="1933964"/>
          </a:xfrm>
          <a:prstGeom prst="rect">
            <a:avLst/>
          </a:prstGeom>
          <a:ln>
            <a:noFill/>
          </a:ln>
        </p:spPr>
        <p:txBody>
          <a:bodyPr>
            <a:normAutofit fontScale="92500" lnSpcReduction="10000"/>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u="sng" dirty="0">
                <a:solidFill>
                  <a:srgbClr val="2266A2"/>
                </a:solidFill>
              </a:rPr>
              <a:t>New Construction Details</a:t>
            </a:r>
          </a:p>
          <a:p>
            <a:pPr>
              <a:buFont typeface="Wingdings" panose="05000000000000000000" pitchFamily="2" charset="2"/>
              <a:buChar char="ü"/>
            </a:pPr>
            <a:r>
              <a:rPr lang="en-US" sz="2000" dirty="0">
                <a:solidFill>
                  <a:srgbClr val="2266A2"/>
                </a:solidFill>
              </a:rPr>
              <a:t>Inpatient Bed Tower		585,000 SF</a:t>
            </a:r>
          </a:p>
          <a:p>
            <a:pPr>
              <a:buFont typeface="Wingdings" panose="05000000000000000000" pitchFamily="2" charset="2"/>
              <a:buChar char="ü"/>
            </a:pPr>
            <a:r>
              <a:rPr lang="en-US" sz="2000" dirty="0">
                <a:solidFill>
                  <a:srgbClr val="2266A2"/>
                </a:solidFill>
              </a:rPr>
              <a:t>IRM/Engineering/Warehouse	  54,000 SF</a:t>
            </a:r>
          </a:p>
          <a:p>
            <a:pPr>
              <a:buFont typeface="Wingdings" panose="05000000000000000000" pitchFamily="2" charset="2"/>
              <a:buChar char="ü"/>
            </a:pPr>
            <a:r>
              <a:rPr lang="en-US" sz="2000" dirty="0">
                <a:solidFill>
                  <a:srgbClr val="2266A2"/>
                </a:solidFill>
              </a:rPr>
              <a:t>Central Utility Plant		  94,000 SF</a:t>
            </a:r>
          </a:p>
          <a:p>
            <a:pPr>
              <a:buFont typeface="Wingdings" panose="05000000000000000000" pitchFamily="2" charset="2"/>
              <a:buChar char="ü"/>
            </a:pPr>
            <a:r>
              <a:rPr lang="en-US" sz="2000" dirty="0">
                <a:solidFill>
                  <a:srgbClr val="2266A2"/>
                </a:solidFill>
              </a:rPr>
              <a:t>Treatment Clinic		    5,100 SF</a:t>
            </a:r>
          </a:p>
          <a:p>
            <a:pPr>
              <a:buFont typeface="Wingdings" panose="05000000000000000000" pitchFamily="2" charset="2"/>
              <a:buChar char="ü"/>
            </a:pPr>
            <a:r>
              <a:rPr lang="en-US" sz="2000" dirty="0">
                <a:solidFill>
                  <a:srgbClr val="2266A2"/>
                </a:solidFill>
              </a:rPr>
              <a:t>Additional Parking	1,900 approx. spaces </a:t>
            </a:r>
          </a:p>
          <a:p>
            <a:r>
              <a:rPr lang="en-US" sz="1400" i="1" dirty="0">
                <a:solidFill>
                  <a:srgbClr val="2266A2"/>
                </a:solidFill>
              </a:rPr>
              <a:t>			(3 garages and surface lot)</a:t>
            </a:r>
          </a:p>
          <a:p>
            <a:endParaRPr lang="en-US" dirty="0">
              <a:solidFill>
                <a:srgbClr val="2266A2"/>
              </a:solidFill>
            </a:endParaRPr>
          </a:p>
        </p:txBody>
      </p:sp>
      <p:pic>
        <p:nvPicPr>
          <p:cNvPr id="7" name="Picture 6">
            <a:extLst>
              <a:ext uri="{FF2B5EF4-FFF2-40B4-BE49-F238E27FC236}">
                <a16:creationId xmlns:a16="http://schemas.microsoft.com/office/drawing/2014/main" id="{3589CC0D-EE0B-F722-6F8D-D13A2C1BBE21}"/>
              </a:ext>
            </a:extLst>
          </p:cNvPr>
          <p:cNvPicPr>
            <a:picLocks noChangeAspect="1"/>
          </p:cNvPicPr>
          <p:nvPr/>
        </p:nvPicPr>
        <p:blipFill>
          <a:blip r:embed="rId2"/>
          <a:stretch>
            <a:fillRect/>
          </a:stretch>
        </p:blipFill>
        <p:spPr>
          <a:xfrm>
            <a:off x="852479" y="1431153"/>
            <a:ext cx="5021563" cy="3252498"/>
          </a:xfrm>
          <a:prstGeom prst="rect">
            <a:avLst/>
          </a:prstGeom>
          <a:ln>
            <a:solidFill>
              <a:srgbClr val="2266A2"/>
            </a:solidFill>
          </a:ln>
        </p:spPr>
      </p:pic>
      <p:pic>
        <p:nvPicPr>
          <p:cNvPr id="11" name="Picture 10">
            <a:extLst>
              <a:ext uri="{FF2B5EF4-FFF2-40B4-BE49-F238E27FC236}">
                <a16:creationId xmlns:a16="http://schemas.microsoft.com/office/drawing/2014/main" id="{D34ECED4-3B8D-291F-AF59-08D11B0130BA}"/>
              </a:ext>
            </a:extLst>
          </p:cNvPr>
          <p:cNvPicPr>
            <a:picLocks noChangeAspect="1"/>
          </p:cNvPicPr>
          <p:nvPr/>
        </p:nvPicPr>
        <p:blipFill>
          <a:blip r:embed="rId3"/>
          <a:stretch>
            <a:fillRect/>
          </a:stretch>
        </p:blipFill>
        <p:spPr>
          <a:xfrm>
            <a:off x="7768698" y="1255743"/>
            <a:ext cx="3777930" cy="5473276"/>
          </a:xfrm>
          <a:prstGeom prst="rect">
            <a:avLst/>
          </a:prstGeom>
        </p:spPr>
      </p:pic>
    </p:spTree>
    <p:extLst>
      <p:ext uri="{BB962C8B-B14F-4D97-AF65-F5344CB8AC3E}">
        <p14:creationId xmlns:p14="http://schemas.microsoft.com/office/powerpoint/2010/main" val="372901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D9B0F-28FC-28DA-8AAC-E09ADF593887}"/>
              </a:ext>
            </a:extLst>
          </p:cNvPr>
          <p:cNvSpPr>
            <a:spLocks noGrp="1"/>
          </p:cNvSpPr>
          <p:nvPr>
            <p:ph type="title"/>
          </p:nvPr>
        </p:nvSpPr>
        <p:spPr/>
        <p:txBody>
          <a:bodyPr/>
          <a:lstStyle/>
          <a:p>
            <a:r>
              <a:rPr lang="en-US" sz="2800" dirty="0">
                <a:solidFill>
                  <a:srgbClr val="2266A2"/>
                </a:solidFill>
                <a:latin typeface="+mn-lt"/>
              </a:rPr>
              <a:t>VA JOHN COCHRAN DIVISION, ST. LOUIS, MO </a:t>
            </a:r>
            <a:br>
              <a:rPr lang="en-US" dirty="0">
                <a:solidFill>
                  <a:srgbClr val="2266A2"/>
                </a:solidFill>
                <a:latin typeface="+mn-lt"/>
              </a:rPr>
            </a:br>
            <a:r>
              <a:rPr lang="en-US" sz="1800" dirty="0">
                <a:solidFill>
                  <a:schemeClr val="tx1"/>
                </a:solidFill>
                <a:latin typeface="+mn-lt"/>
              </a:rPr>
              <a:t>integrated design and construction overview</a:t>
            </a:r>
            <a:endParaRPr lang="en-US" dirty="0">
              <a:solidFill>
                <a:schemeClr val="tx1"/>
              </a:solidFill>
            </a:endParaRPr>
          </a:p>
        </p:txBody>
      </p:sp>
      <p:sp>
        <p:nvSpPr>
          <p:cNvPr id="14" name="object 33">
            <a:extLst>
              <a:ext uri="{FF2B5EF4-FFF2-40B4-BE49-F238E27FC236}">
                <a16:creationId xmlns:a16="http://schemas.microsoft.com/office/drawing/2014/main" id="{D0ADC2B6-F505-E41A-8601-42CCAE9A4992}"/>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grpSp>
        <p:nvGrpSpPr>
          <p:cNvPr id="2" name="Group 1">
            <a:extLst>
              <a:ext uri="{FF2B5EF4-FFF2-40B4-BE49-F238E27FC236}">
                <a16:creationId xmlns:a16="http://schemas.microsoft.com/office/drawing/2014/main" id="{D047AB25-599E-E8BF-FD58-EE624F9660C5}"/>
              </a:ext>
            </a:extLst>
          </p:cNvPr>
          <p:cNvGrpSpPr/>
          <p:nvPr/>
        </p:nvGrpSpPr>
        <p:grpSpPr>
          <a:xfrm>
            <a:off x="2038686" y="1575197"/>
            <a:ext cx="9886381" cy="1364644"/>
            <a:chOff x="1600758" y="1157972"/>
            <a:chExt cx="9886381" cy="1364644"/>
          </a:xfrm>
        </p:grpSpPr>
        <p:sp>
          <p:nvSpPr>
            <p:cNvPr id="3" name="TextBox 2">
              <a:extLst>
                <a:ext uri="{FF2B5EF4-FFF2-40B4-BE49-F238E27FC236}">
                  <a16:creationId xmlns:a16="http://schemas.microsoft.com/office/drawing/2014/main" id="{9C57A309-F220-2384-B99F-F3C35D0881C7}"/>
                </a:ext>
              </a:extLst>
            </p:cNvPr>
            <p:cNvSpPr txBox="1"/>
            <p:nvPr/>
          </p:nvSpPr>
          <p:spPr>
            <a:xfrm>
              <a:off x="1600758" y="1538282"/>
              <a:ext cx="590010" cy="369332"/>
            </a:xfrm>
            <a:prstGeom prst="rect">
              <a:avLst/>
            </a:prstGeom>
            <a:noFill/>
          </p:spPr>
          <p:txBody>
            <a:bodyPr wrap="square" rtlCol="0">
              <a:spAutoFit/>
            </a:bodyPr>
            <a:lstStyle/>
            <a:p>
              <a:r>
                <a:rPr lang="en-US" b="1" dirty="0">
                  <a:solidFill>
                    <a:srgbClr val="FF0000"/>
                  </a:solidFill>
                </a:rPr>
                <a:t>A-E</a:t>
              </a:r>
            </a:p>
          </p:txBody>
        </p:sp>
        <p:sp>
          <p:nvSpPr>
            <p:cNvPr id="5" name="Arrow: Right 4">
              <a:extLst>
                <a:ext uri="{FF2B5EF4-FFF2-40B4-BE49-F238E27FC236}">
                  <a16:creationId xmlns:a16="http://schemas.microsoft.com/office/drawing/2014/main" id="{EE04E273-7CBF-6F9C-104E-C65DF8BFD43D}"/>
                </a:ext>
              </a:extLst>
            </p:cNvPr>
            <p:cNvSpPr/>
            <p:nvPr/>
          </p:nvSpPr>
          <p:spPr>
            <a:xfrm>
              <a:off x="8547724" y="1775869"/>
              <a:ext cx="2939415" cy="640080"/>
            </a:xfrm>
            <a:prstGeom prst="rightArrow">
              <a:avLst>
                <a:gd name="adj1" fmla="val 50000"/>
                <a:gd name="adj2" fmla="val 968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CDE97F3E-4401-6AF1-4754-73366356F380}"/>
                </a:ext>
              </a:extLst>
            </p:cNvPr>
            <p:cNvSpPr/>
            <p:nvPr/>
          </p:nvSpPr>
          <p:spPr>
            <a:xfrm>
              <a:off x="7169946" y="2275067"/>
              <a:ext cx="1351133" cy="237744"/>
            </a:xfrm>
            <a:prstGeom prst="homePlate">
              <a:avLst/>
            </a:prstGeom>
            <a:solidFill>
              <a:srgbClr val="C8C8C8"/>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pic>
          <p:nvPicPr>
            <p:cNvPr id="8" name="Graphic 7" descr="Dollar with solid fill">
              <a:extLst>
                <a:ext uri="{FF2B5EF4-FFF2-40B4-BE49-F238E27FC236}">
                  <a16:creationId xmlns:a16="http://schemas.microsoft.com/office/drawing/2014/main" id="{CB8F4F5B-E66F-82EB-CE96-A34DC69131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3085" y="2248296"/>
              <a:ext cx="274320" cy="274320"/>
            </a:xfrm>
            <a:prstGeom prst="rect">
              <a:avLst/>
            </a:prstGeom>
          </p:spPr>
        </p:pic>
        <p:sp>
          <p:nvSpPr>
            <p:cNvPr id="9" name="TextBox 8">
              <a:extLst>
                <a:ext uri="{FF2B5EF4-FFF2-40B4-BE49-F238E27FC236}">
                  <a16:creationId xmlns:a16="http://schemas.microsoft.com/office/drawing/2014/main" id="{67AA1C08-2DCA-FCA5-FC46-B23CD243B09E}"/>
                </a:ext>
              </a:extLst>
            </p:cNvPr>
            <p:cNvSpPr txBox="1"/>
            <p:nvPr/>
          </p:nvSpPr>
          <p:spPr>
            <a:xfrm>
              <a:off x="2189481" y="1157972"/>
              <a:ext cx="1397883" cy="430887"/>
            </a:xfrm>
            <a:prstGeom prst="rect">
              <a:avLst/>
            </a:prstGeom>
            <a:noFill/>
          </p:spPr>
          <p:txBody>
            <a:bodyPr wrap="square" rtlCol="0">
              <a:spAutoFit/>
            </a:bodyPr>
            <a:lstStyle/>
            <a:p>
              <a:r>
                <a:rPr lang="en-US" sz="1100" dirty="0"/>
                <a:t>CONCEPT DESIGN</a:t>
              </a:r>
            </a:p>
          </p:txBody>
        </p:sp>
        <p:sp>
          <p:nvSpPr>
            <p:cNvPr id="10" name="Arrow: Right 9">
              <a:extLst>
                <a:ext uri="{FF2B5EF4-FFF2-40B4-BE49-F238E27FC236}">
                  <a16:creationId xmlns:a16="http://schemas.microsoft.com/office/drawing/2014/main" id="{FB74FA52-E9AA-2581-FE74-267665B2261C}"/>
                </a:ext>
              </a:extLst>
            </p:cNvPr>
            <p:cNvSpPr/>
            <p:nvPr/>
          </p:nvSpPr>
          <p:spPr>
            <a:xfrm>
              <a:off x="2160788" y="1400811"/>
              <a:ext cx="6367767" cy="640080"/>
            </a:xfrm>
            <a:prstGeom prst="rightArrow">
              <a:avLst>
                <a:gd name="adj1" fmla="val 50000"/>
                <a:gd name="adj2" fmla="val 9687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4533F0D-0545-FB8F-CF94-76EFCAF1B479}"/>
                </a:ext>
              </a:extLst>
            </p:cNvPr>
            <p:cNvCxnSpPr>
              <a:cxnSpLocks/>
            </p:cNvCxnSpPr>
            <p:nvPr/>
          </p:nvCxnSpPr>
          <p:spPr>
            <a:xfrm>
              <a:off x="3076575" y="1304801"/>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AA060B-503C-01E0-2B5B-60998F96325B}"/>
                </a:ext>
              </a:extLst>
            </p:cNvPr>
            <p:cNvCxnSpPr>
              <a:cxnSpLocks/>
            </p:cNvCxnSpPr>
            <p:nvPr/>
          </p:nvCxnSpPr>
          <p:spPr>
            <a:xfrm>
              <a:off x="8534401" y="1249595"/>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AECA4C-4151-9BB4-BA80-82A527721A53}"/>
                </a:ext>
              </a:extLst>
            </p:cNvPr>
            <p:cNvSpPr txBox="1"/>
            <p:nvPr/>
          </p:nvSpPr>
          <p:spPr>
            <a:xfrm>
              <a:off x="3167064" y="1157972"/>
              <a:ext cx="1116320" cy="261610"/>
            </a:xfrm>
            <a:prstGeom prst="rect">
              <a:avLst/>
            </a:prstGeom>
            <a:noFill/>
          </p:spPr>
          <p:txBody>
            <a:bodyPr wrap="square" rtlCol="0">
              <a:spAutoFit/>
            </a:bodyPr>
            <a:lstStyle/>
            <a:p>
              <a:pPr algn="ctr"/>
              <a:r>
                <a:rPr lang="en-US" sz="1100" dirty="0"/>
                <a:t>35% DESIGN</a:t>
              </a:r>
            </a:p>
          </p:txBody>
        </p:sp>
        <p:sp>
          <p:nvSpPr>
            <p:cNvPr id="15" name="TextBox 14">
              <a:extLst>
                <a:ext uri="{FF2B5EF4-FFF2-40B4-BE49-F238E27FC236}">
                  <a16:creationId xmlns:a16="http://schemas.microsoft.com/office/drawing/2014/main" id="{6D1AA3DE-EC8B-834E-A7F5-E1C89177D9F1}"/>
                </a:ext>
              </a:extLst>
            </p:cNvPr>
            <p:cNvSpPr txBox="1"/>
            <p:nvPr/>
          </p:nvSpPr>
          <p:spPr>
            <a:xfrm>
              <a:off x="4551975" y="1157972"/>
              <a:ext cx="1116320" cy="261610"/>
            </a:xfrm>
            <a:prstGeom prst="rect">
              <a:avLst/>
            </a:prstGeom>
            <a:noFill/>
          </p:spPr>
          <p:txBody>
            <a:bodyPr wrap="square" rtlCol="0">
              <a:spAutoFit/>
            </a:bodyPr>
            <a:lstStyle/>
            <a:p>
              <a:pPr algn="ctr"/>
              <a:r>
                <a:rPr lang="en-US" sz="1100" dirty="0"/>
                <a:t>65% DESIGN</a:t>
              </a:r>
            </a:p>
          </p:txBody>
        </p:sp>
        <p:sp>
          <p:nvSpPr>
            <p:cNvPr id="16" name="TextBox 15">
              <a:extLst>
                <a:ext uri="{FF2B5EF4-FFF2-40B4-BE49-F238E27FC236}">
                  <a16:creationId xmlns:a16="http://schemas.microsoft.com/office/drawing/2014/main" id="{5A0E42E5-AD66-6887-EF2D-7B70F891B02D}"/>
                </a:ext>
              </a:extLst>
            </p:cNvPr>
            <p:cNvSpPr txBox="1"/>
            <p:nvPr/>
          </p:nvSpPr>
          <p:spPr>
            <a:xfrm>
              <a:off x="5905500" y="1157972"/>
              <a:ext cx="1116320" cy="261610"/>
            </a:xfrm>
            <a:prstGeom prst="rect">
              <a:avLst/>
            </a:prstGeom>
            <a:noFill/>
          </p:spPr>
          <p:txBody>
            <a:bodyPr wrap="square" rtlCol="0">
              <a:spAutoFit/>
            </a:bodyPr>
            <a:lstStyle/>
            <a:p>
              <a:pPr algn="ctr"/>
              <a:r>
                <a:rPr lang="en-US" sz="1100" dirty="0"/>
                <a:t>95% DESIGN</a:t>
              </a:r>
            </a:p>
          </p:txBody>
        </p:sp>
        <p:sp>
          <p:nvSpPr>
            <p:cNvPr id="17" name="TextBox 16">
              <a:extLst>
                <a:ext uri="{FF2B5EF4-FFF2-40B4-BE49-F238E27FC236}">
                  <a16:creationId xmlns:a16="http://schemas.microsoft.com/office/drawing/2014/main" id="{F7AB5259-12BE-6D4B-4CE8-8BB6EB5E135D}"/>
                </a:ext>
              </a:extLst>
            </p:cNvPr>
            <p:cNvSpPr txBox="1"/>
            <p:nvPr/>
          </p:nvSpPr>
          <p:spPr>
            <a:xfrm>
              <a:off x="7239001" y="1157972"/>
              <a:ext cx="1116320" cy="261610"/>
            </a:xfrm>
            <a:prstGeom prst="rect">
              <a:avLst/>
            </a:prstGeom>
            <a:noFill/>
          </p:spPr>
          <p:txBody>
            <a:bodyPr wrap="square" rtlCol="0">
              <a:spAutoFit/>
            </a:bodyPr>
            <a:lstStyle/>
            <a:p>
              <a:pPr algn="ctr"/>
              <a:r>
                <a:rPr lang="en-US" sz="1100" dirty="0"/>
                <a:t>100% DESIGN</a:t>
              </a:r>
            </a:p>
          </p:txBody>
        </p:sp>
        <p:cxnSp>
          <p:nvCxnSpPr>
            <p:cNvPr id="18" name="Straight Connector 17">
              <a:extLst>
                <a:ext uri="{FF2B5EF4-FFF2-40B4-BE49-F238E27FC236}">
                  <a16:creationId xmlns:a16="http://schemas.microsoft.com/office/drawing/2014/main" id="{A92AA5A0-D65D-E787-59C7-487143B2F26D}"/>
                </a:ext>
              </a:extLst>
            </p:cNvPr>
            <p:cNvCxnSpPr>
              <a:cxnSpLocks/>
            </p:cNvCxnSpPr>
            <p:nvPr/>
          </p:nvCxnSpPr>
          <p:spPr>
            <a:xfrm>
              <a:off x="4441032" y="1320215"/>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ED9AA4-752C-4409-B867-A82347D7D73C}"/>
                </a:ext>
              </a:extLst>
            </p:cNvPr>
            <p:cNvCxnSpPr>
              <a:cxnSpLocks/>
            </p:cNvCxnSpPr>
            <p:nvPr/>
          </p:nvCxnSpPr>
          <p:spPr>
            <a:xfrm>
              <a:off x="7169946" y="1282952"/>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Arrow: Pentagon 19">
              <a:extLst>
                <a:ext uri="{FF2B5EF4-FFF2-40B4-BE49-F238E27FC236}">
                  <a16:creationId xmlns:a16="http://schemas.microsoft.com/office/drawing/2014/main" id="{A27B2B9D-D941-9367-74DC-1B9DEAF49366}"/>
                </a:ext>
              </a:extLst>
            </p:cNvPr>
            <p:cNvSpPr/>
            <p:nvPr/>
          </p:nvSpPr>
          <p:spPr>
            <a:xfrm>
              <a:off x="3076580" y="1960655"/>
              <a:ext cx="5463665" cy="274320"/>
            </a:xfrm>
            <a:prstGeom prst="homePlate">
              <a:avLst/>
            </a:prstGeom>
            <a:solidFill>
              <a:schemeClr val="accent5">
                <a:lumMod val="40000"/>
                <a:lumOff val="60000"/>
              </a:schemeClr>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cxnSp>
          <p:nvCxnSpPr>
            <p:cNvPr id="21" name="Straight Connector 20">
              <a:extLst>
                <a:ext uri="{FF2B5EF4-FFF2-40B4-BE49-F238E27FC236}">
                  <a16:creationId xmlns:a16="http://schemas.microsoft.com/office/drawing/2014/main" id="{6D392035-E5D2-EEB4-81BB-279CDC150379}"/>
                </a:ext>
              </a:extLst>
            </p:cNvPr>
            <p:cNvCxnSpPr>
              <a:cxnSpLocks/>
            </p:cNvCxnSpPr>
            <p:nvPr/>
          </p:nvCxnSpPr>
          <p:spPr>
            <a:xfrm>
              <a:off x="5805489" y="1304801"/>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EBAD82-92B9-93CF-77A1-8F647C4408E7}"/>
                </a:ext>
              </a:extLst>
            </p:cNvPr>
            <p:cNvSpPr txBox="1"/>
            <p:nvPr/>
          </p:nvSpPr>
          <p:spPr>
            <a:xfrm>
              <a:off x="4393632" y="1972233"/>
              <a:ext cx="2959164" cy="261610"/>
            </a:xfrm>
            <a:prstGeom prst="rect">
              <a:avLst/>
            </a:prstGeom>
            <a:noFill/>
          </p:spPr>
          <p:txBody>
            <a:bodyPr wrap="square" rtlCol="0">
              <a:spAutoFit/>
            </a:bodyPr>
            <a:lstStyle/>
            <a:p>
              <a:r>
                <a:rPr lang="en-US" sz="1100" b="1" dirty="0"/>
                <a:t>PRECONSTRUCTION</a:t>
              </a:r>
              <a:r>
                <a:rPr lang="en-US" sz="1100" dirty="0"/>
                <a:t> </a:t>
              </a:r>
              <a:r>
                <a:rPr lang="en-US" sz="1100" b="1" dirty="0"/>
                <a:t>SERVICES</a:t>
              </a:r>
            </a:p>
          </p:txBody>
        </p:sp>
        <p:sp>
          <p:nvSpPr>
            <p:cNvPr id="23" name="TextBox 22">
              <a:extLst>
                <a:ext uri="{FF2B5EF4-FFF2-40B4-BE49-F238E27FC236}">
                  <a16:creationId xmlns:a16="http://schemas.microsoft.com/office/drawing/2014/main" id="{ABFAFAF4-30E4-088C-809E-CD0AA4D5F217}"/>
                </a:ext>
              </a:extLst>
            </p:cNvPr>
            <p:cNvSpPr txBox="1"/>
            <p:nvPr/>
          </p:nvSpPr>
          <p:spPr>
            <a:xfrm>
              <a:off x="7112739" y="2260273"/>
              <a:ext cx="1465546" cy="261610"/>
            </a:xfrm>
            <a:prstGeom prst="rect">
              <a:avLst/>
            </a:prstGeom>
            <a:noFill/>
          </p:spPr>
          <p:txBody>
            <a:bodyPr wrap="square" rtlCol="0">
              <a:spAutoFit/>
            </a:bodyPr>
            <a:lstStyle/>
            <a:p>
              <a:r>
                <a:rPr lang="en-US" sz="1100" b="1" dirty="0"/>
                <a:t>RFP FOR OPTION</a:t>
              </a:r>
            </a:p>
          </p:txBody>
        </p:sp>
        <p:sp>
          <p:nvSpPr>
            <p:cNvPr id="24" name="TextBox 23">
              <a:extLst>
                <a:ext uri="{FF2B5EF4-FFF2-40B4-BE49-F238E27FC236}">
                  <a16:creationId xmlns:a16="http://schemas.microsoft.com/office/drawing/2014/main" id="{B2C47F0D-69EC-6F9B-D429-4F1CC319A93A}"/>
                </a:ext>
              </a:extLst>
            </p:cNvPr>
            <p:cNvSpPr txBox="1"/>
            <p:nvPr/>
          </p:nvSpPr>
          <p:spPr>
            <a:xfrm>
              <a:off x="8302019" y="1962115"/>
              <a:ext cx="2078428" cy="261610"/>
            </a:xfrm>
            <a:prstGeom prst="rect">
              <a:avLst/>
            </a:prstGeom>
            <a:noFill/>
          </p:spPr>
          <p:txBody>
            <a:bodyPr wrap="square" rtlCol="0">
              <a:spAutoFit/>
            </a:bodyPr>
            <a:lstStyle/>
            <a:p>
              <a:pPr algn="r"/>
              <a:r>
                <a:rPr lang="en-US" sz="1100" b="1" dirty="0"/>
                <a:t>CONSTRUCTION</a:t>
              </a:r>
            </a:p>
          </p:txBody>
        </p:sp>
        <p:pic>
          <p:nvPicPr>
            <p:cNvPr id="25" name="Graphic 24" descr="Hammer with solid fill">
              <a:extLst>
                <a:ext uri="{FF2B5EF4-FFF2-40B4-BE49-F238E27FC236}">
                  <a16:creationId xmlns:a16="http://schemas.microsoft.com/office/drawing/2014/main" id="{E758AC83-84A1-79B9-EB4F-B18DE71F0D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9302" y="1955760"/>
              <a:ext cx="274320" cy="274320"/>
            </a:xfrm>
            <a:prstGeom prst="rect">
              <a:avLst/>
            </a:prstGeom>
          </p:spPr>
        </p:pic>
        <p:pic>
          <p:nvPicPr>
            <p:cNvPr id="26" name="Graphic 25" descr="Blueprint with solid fill">
              <a:extLst>
                <a:ext uri="{FF2B5EF4-FFF2-40B4-BE49-F238E27FC236}">
                  <a16:creationId xmlns:a16="http://schemas.microsoft.com/office/drawing/2014/main" id="{3DCFE941-C122-8D8E-071C-5C8010E92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56521" y="1580147"/>
              <a:ext cx="274320" cy="274320"/>
            </a:xfrm>
            <a:prstGeom prst="rect">
              <a:avLst/>
            </a:prstGeom>
          </p:spPr>
        </p:pic>
        <p:sp>
          <p:nvSpPr>
            <p:cNvPr id="27" name="TextBox 26">
              <a:extLst>
                <a:ext uri="{FF2B5EF4-FFF2-40B4-BE49-F238E27FC236}">
                  <a16:creationId xmlns:a16="http://schemas.microsoft.com/office/drawing/2014/main" id="{F109B7B7-FAA7-3DD2-AE88-69207C1256C4}"/>
                </a:ext>
              </a:extLst>
            </p:cNvPr>
            <p:cNvSpPr txBox="1"/>
            <p:nvPr/>
          </p:nvSpPr>
          <p:spPr>
            <a:xfrm>
              <a:off x="3047155" y="1612107"/>
              <a:ext cx="2959164" cy="261610"/>
            </a:xfrm>
            <a:prstGeom prst="rect">
              <a:avLst/>
            </a:prstGeom>
            <a:noFill/>
          </p:spPr>
          <p:txBody>
            <a:bodyPr wrap="square" rtlCol="0">
              <a:spAutoFit/>
            </a:bodyPr>
            <a:lstStyle/>
            <a:p>
              <a:r>
                <a:rPr lang="en-US" sz="1100" b="1" dirty="0"/>
                <a:t>DESIGN</a:t>
              </a:r>
            </a:p>
          </p:txBody>
        </p:sp>
        <p:pic>
          <p:nvPicPr>
            <p:cNvPr id="28" name="Graphic 27" descr="Lightbulb and gear with solid fill">
              <a:extLst>
                <a:ext uri="{FF2B5EF4-FFF2-40B4-BE49-F238E27FC236}">
                  <a16:creationId xmlns:a16="http://schemas.microsoft.com/office/drawing/2014/main" id="{41B9147E-EA8E-8284-CE29-35812FE20D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6710" y="1957220"/>
              <a:ext cx="274320" cy="274320"/>
            </a:xfrm>
            <a:prstGeom prst="rect">
              <a:avLst/>
            </a:prstGeom>
          </p:spPr>
        </p:pic>
        <p:sp>
          <p:nvSpPr>
            <p:cNvPr id="29" name="TextBox 28">
              <a:extLst>
                <a:ext uri="{FF2B5EF4-FFF2-40B4-BE49-F238E27FC236}">
                  <a16:creationId xmlns:a16="http://schemas.microsoft.com/office/drawing/2014/main" id="{C8C130D3-5540-FEDA-5135-66683392A8C5}"/>
                </a:ext>
              </a:extLst>
            </p:cNvPr>
            <p:cNvSpPr txBox="1"/>
            <p:nvPr/>
          </p:nvSpPr>
          <p:spPr>
            <a:xfrm>
              <a:off x="1895763" y="1930934"/>
              <a:ext cx="1971675" cy="369332"/>
            </a:xfrm>
            <a:prstGeom prst="rect">
              <a:avLst/>
            </a:prstGeom>
            <a:noFill/>
          </p:spPr>
          <p:txBody>
            <a:bodyPr wrap="square" rtlCol="0">
              <a:spAutoFit/>
            </a:bodyPr>
            <a:lstStyle/>
            <a:p>
              <a:r>
                <a:rPr lang="en-US" b="1" dirty="0">
                  <a:solidFill>
                    <a:srgbClr val="FF0000"/>
                  </a:solidFill>
                </a:rPr>
                <a:t>BUILDER</a:t>
              </a:r>
            </a:p>
          </p:txBody>
        </p:sp>
      </p:grpSp>
      <p:grpSp>
        <p:nvGrpSpPr>
          <p:cNvPr id="30" name="Group 29">
            <a:extLst>
              <a:ext uri="{FF2B5EF4-FFF2-40B4-BE49-F238E27FC236}">
                <a16:creationId xmlns:a16="http://schemas.microsoft.com/office/drawing/2014/main" id="{D6FB4B92-42C3-89D3-304B-C057B5071DF4}"/>
              </a:ext>
            </a:extLst>
          </p:cNvPr>
          <p:cNvGrpSpPr/>
          <p:nvPr/>
        </p:nvGrpSpPr>
        <p:grpSpPr>
          <a:xfrm>
            <a:off x="2038686" y="3374606"/>
            <a:ext cx="9886381" cy="1370067"/>
            <a:chOff x="1144763" y="3293237"/>
            <a:chExt cx="9886381" cy="1370067"/>
          </a:xfrm>
        </p:grpSpPr>
        <p:sp>
          <p:nvSpPr>
            <p:cNvPr id="31" name="TextBox 30">
              <a:extLst>
                <a:ext uri="{FF2B5EF4-FFF2-40B4-BE49-F238E27FC236}">
                  <a16:creationId xmlns:a16="http://schemas.microsoft.com/office/drawing/2014/main" id="{1D5388E9-B7F7-64C4-98E5-53A60BD91B17}"/>
                </a:ext>
              </a:extLst>
            </p:cNvPr>
            <p:cNvSpPr txBox="1"/>
            <p:nvPr/>
          </p:nvSpPr>
          <p:spPr>
            <a:xfrm>
              <a:off x="1144763" y="3673547"/>
              <a:ext cx="590010" cy="369332"/>
            </a:xfrm>
            <a:prstGeom prst="rect">
              <a:avLst/>
            </a:prstGeom>
            <a:noFill/>
          </p:spPr>
          <p:txBody>
            <a:bodyPr wrap="square" rtlCol="0">
              <a:spAutoFit/>
            </a:bodyPr>
            <a:lstStyle/>
            <a:p>
              <a:r>
                <a:rPr lang="en-US" b="1" dirty="0">
                  <a:solidFill>
                    <a:srgbClr val="FF0000"/>
                  </a:solidFill>
                </a:rPr>
                <a:t>A-E</a:t>
              </a:r>
            </a:p>
          </p:txBody>
        </p:sp>
        <p:sp>
          <p:nvSpPr>
            <p:cNvPr id="32" name="Arrow: Right 31">
              <a:extLst>
                <a:ext uri="{FF2B5EF4-FFF2-40B4-BE49-F238E27FC236}">
                  <a16:creationId xmlns:a16="http://schemas.microsoft.com/office/drawing/2014/main" id="{1003D8A4-03EB-1E93-0D48-6A9BBF609150}"/>
                </a:ext>
              </a:extLst>
            </p:cNvPr>
            <p:cNvSpPr/>
            <p:nvPr/>
          </p:nvSpPr>
          <p:spPr>
            <a:xfrm>
              <a:off x="9412136" y="3943547"/>
              <a:ext cx="1619008" cy="640080"/>
            </a:xfrm>
            <a:prstGeom prst="rightArrow">
              <a:avLst>
                <a:gd name="adj1" fmla="val 50000"/>
                <a:gd name="adj2" fmla="val 968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3" name="Graphic 32" descr="Dollar with solid fill">
              <a:extLst>
                <a:ext uri="{FF2B5EF4-FFF2-40B4-BE49-F238E27FC236}">
                  <a16:creationId xmlns:a16="http://schemas.microsoft.com/office/drawing/2014/main" id="{5BB2767B-A427-FD72-9750-CDD1308715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3562" y="4388984"/>
              <a:ext cx="274320" cy="274320"/>
            </a:xfrm>
            <a:prstGeom prst="rect">
              <a:avLst/>
            </a:prstGeom>
          </p:spPr>
        </p:pic>
        <p:sp>
          <p:nvSpPr>
            <p:cNvPr id="34" name="TextBox 33">
              <a:extLst>
                <a:ext uri="{FF2B5EF4-FFF2-40B4-BE49-F238E27FC236}">
                  <a16:creationId xmlns:a16="http://schemas.microsoft.com/office/drawing/2014/main" id="{E4518695-F53C-BEC6-9F82-76E4101F652E}"/>
                </a:ext>
              </a:extLst>
            </p:cNvPr>
            <p:cNvSpPr txBox="1"/>
            <p:nvPr/>
          </p:nvSpPr>
          <p:spPr>
            <a:xfrm>
              <a:off x="1733486" y="3293237"/>
              <a:ext cx="1397883" cy="430887"/>
            </a:xfrm>
            <a:prstGeom prst="rect">
              <a:avLst/>
            </a:prstGeom>
            <a:noFill/>
          </p:spPr>
          <p:txBody>
            <a:bodyPr wrap="square" rtlCol="0">
              <a:spAutoFit/>
            </a:bodyPr>
            <a:lstStyle/>
            <a:p>
              <a:r>
                <a:rPr lang="en-US" sz="1100" dirty="0"/>
                <a:t>CONCEPT DESIGN</a:t>
              </a:r>
            </a:p>
          </p:txBody>
        </p:sp>
        <p:sp>
          <p:nvSpPr>
            <p:cNvPr id="35" name="Arrow: Right 34">
              <a:extLst>
                <a:ext uri="{FF2B5EF4-FFF2-40B4-BE49-F238E27FC236}">
                  <a16:creationId xmlns:a16="http://schemas.microsoft.com/office/drawing/2014/main" id="{6C97C216-F5C1-0DBE-A962-FB7ACE803057}"/>
                </a:ext>
              </a:extLst>
            </p:cNvPr>
            <p:cNvSpPr/>
            <p:nvPr/>
          </p:nvSpPr>
          <p:spPr>
            <a:xfrm>
              <a:off x="1704793" y="3536076"/>
              <a:ext cx="6367767" cy="640080"/>
            </a:xfrm>
            <a:prstGeom prst="rightArrow">
              <a:avLst>
                <a:gd name="adj1" fmla="val 50000"/>
                <a:gd name="adj2" fmla="val 9687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87D072C2-FD50-C3D1-C9E4-68D0279474C8}"/>
                </a:ext>
              </a:extLst>
            </p:cNvPr>
            <p:cNvCxnSpPr>
              <a:cxnSpLocks/>
            </p:cNvCxnSpPr>
            <p:nvPr/>
          </p:nvCxnSpPr>
          <p:spPr>
            <a:xfrm>
              <a:off x="2620580" y="3440066"/>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20CE77-02EC-17B3-EC06-33C02E7EB6D4}"/>
                </a:ext>
              </a:extLst>
            </p:cNvPr>
            <p:cNvCxnSpPr>
              <a:cxnSpLocks/>
            </p:cNvCxnSpPr>
            <p:nvPr/>
          </p:nvCxnSpPr>
          <p:spPr>
            <a:xfrm>
              <a:off x="8078406" y="3384860"/>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1DE0B08-3228-381D-7D22-E25D5D0A162D}"/>
                </a:ext>
              </a:extLst>
            </p:cNvPr>
            <p:cNvSpPr txBox="1"/>
            <p:nvPr/>
          </p:nvSpPr>
          <p:spPr>
            <a:xfrm>
              <a:off x="2711069" y="3293237"/>
              <a:ext cx="1116320" cy="261610"/>
            </a:xfrm>
            <a:prstGeom prst="rect">
              <a:avLst/>
            </a:prstGeom>
            <a:noFill/>
          </p:spPr>
          <p:txBody>
            <a:bodyPr wrap="square" rtlCol="0">
              <a:spAutoFit/>
            </a:bodyPr>
            <a:lstStyle/>
            <a:p>
              <a:pPr algn="ctr"/>
              <a:r>
                <a:rPr lang="en-US" sz="1100" dirty="0"/>
                <a:t>35% DESIGN</a:t>
              </a:r>
            </a:p>
          </p:txBody>
        </p:sp>
        <p:sp>
          <p:nvSpPr>
            <p:cNvPr id="39" name="TextBox 38">
              <a:extLst>
                <a:ext uri="{FF2B5EF4-FFF2-40B4-BE49-F238E27FC236}">
                  <a16:creationId xmlns:a16="http://schemas.microsoft.com/office/drawing/2014/main" id="{3DDD3D00-E9B2-BC6E-46C5-48B3B6CF7815}"/>
                </a:ext>
              </a:extLst>
            </p:cNvPr>
            <p:cNvSpPr txBox="1"/>
            <p:nvPr/>
          </p:nvSpPr>
          <p:spPr>
            <a:xfrm>
              <a:off x="4095980" y="3293237"/>
              <a:ext cx="1116320" cy="261610"/>
            </a:xfrm>
            <a:prstGeom prst="rect">
              <a:avLst/>
            </a:prstGeom>
            <a:noFill/>
          </p:spPr>
          <p:txBody>
            <a:bodyPr wrap="square" rtlCol="0">
              <a:spAutoFit/>
            </a:bodyPr>
            <a:lstStyle/>
            <a:p>
              <a:pPr algn="ctr"/>
              <a:r>
                <a:rPr lang="en-US" sz="1100" dirty="0"/>
                <a:t>65% DESIGN</a:t>
              </a:r>
            </a:p>
          </p:txBody>
        </p:sp>
        <p:sp>
          <p:nvSpPr>
            <p:cNvPr id="40" name="TextBox 39">
              <a:extLst>
                <a:ext uri="{FF2B5EF4-FFF2-40B4-BE49-F238E27FC236}">
                  <a16:creationId xmlns:a16="http://schemas.microsoft.com/office/drawing/2014/main" id="{E3038A7D-0832-B4A7-4399-5312CC2ED0E2}"/>
                </a:ext>
              </a:extLst>
            </p:cNvPr>
            <p:cNvSpPr txBox="1"/>
            <p:nvPr/>
          </p:nvSpPr>
          <p:spPr>
            <a:xfrm>
              <a:off x="5449505" y="3293237"/>
              <a:ext cx="1116320" cy="261610"/>
            </a:xfrm>
            <a:prstGeom prst="rect">
              <a:avLst/>
            </a:prstGeom>
            <a:noFill/>
          </p:spPr>
          <p:txBody>
            <a:bodyPr wrap="square" rtlCol="0">
              <a:spAutoFit/>
            </a:bodyPr>
            <a:lstStyle/>
            <a:p>
              <a:pPr algn="ctr"/>
              <a:r>
                <a:rPr lang="en-US" sz="1100" dirty="0"/>
                <a:t>95% DESIGN</a:t>
              </a:r>
            </a:p>
          </p:txBody>
        </p:sp>
        <p:sp>
          <p:nvSpPr>
            <p:cNvPr id="41" name="TextBox 40">
              <a:extLst>
                <a:ext uri="{FF2B5EF4-FFF2-40B4-BE49-F238E27FC236}">
                  <a16:creationId xmlns:a16="http://schemas.microsoft.com/office/drawing/2014/main" id="{11905AD7-6872-9A6D-B288-5E6BCFB0ECE5}"/>
                </a:ext>
              </a:extLst>
            </p:cNvPr>
            <p:cNvSpPr txBox="1"/>
            <p:nvPr/>
          </p:nvSpPr>
          <p:spPr>
            <a:xfrm>
              <a:off x="6783006" y="3293237"/>
              <a:ext cx="1116320" cy="261610"/>
            </a:xfrm>
            <a:prstGeom prst="rect">
              <a:avLst/>
            </a:prstGeom>
            <a:noFill/>
          </p:spPr>
          <p:txBody>
            <a:bodyPr wrap="square" rtlCol="0">
              <a:spAutoFit/>
            </a:bodyPr>
            <a:lstStyle/>
            <a:p>
              <a:pPr algn="ctr"/>
              <a:r>
                <a:rPr lang="en-US" sz="1100" dirty="0"/>
                <a:t>100% DESIGN</a:t>
              </a:r>
            </a:p>
          </p:txBody>
        </p:sp>
        <p:cxnSp>
          <p:nvCxnSpPr>
            <p:cNvPr id="42" name="Straight Connector 41">
              <a:extLst>
                <a:ext uri="{FF2B5EF4-FFF2-40B4-BE49-F238E27FC236}">
                  <a16:creationId xmlns:a16="http://schemas.microsoft.com/office/drawing/2014/main" id="{AA8C0935-17C2-BBE1-ADB5-58C211C2F51D}"/>
                </a:ext>
              </a:extLst>
            </p:cNvPr>
            <p:cNvCxnSpPr>
              <a:cxnSpLocks/>
            </p:cNvCxnSpPr>
            <p:nvPr/>
          </p:nvCxnSpPr>
          <p:spPr>
            <a:xfrm>
              <a:off x="3985037" y="3455480"/>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E1120C-2B05-1D4D-747B-7ECADEF1D29A}"/>
                </a:ext>
              </a:extLst>
            </p:cNvPr>
            <p:cNvCxnSpPr>
              <a:cxnSpLocks/>
            </p:cNvCxnSpPr>
            <p:nvPr/>
          </p:nvCxnSpPr>
          <p:spPr>
            <a:xfrm>
              <a:off x="6713951" y="3418217"/>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F8F450-3C92-74AD-4F93-7AAA7088266B}"/>
                </a:ext>
              </a:extLst>
            </p:cNvPr>
            <p:cNvCxnSpPr>
              <a:cxnSpLocks/>
            </p:cNvCxnSpPr>
            <p:nvPr/>
          </p:nvCxnSpPr>
          <p:spPr>
            <a:xfrm>
              <a:off x="5349494" y="3440066"/>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C29D73F-3AD2-4F5D-6F4B-75040175D9F5}"/>
                </a:ext>
              </a:extLst>
            </p:cNvPr>
            <p:cNvSpPr txBox="1"/>
            <p:nvPr/>
          </p:nvSpPr>
          <p:spPr>
            <a:xfrm>
              <a:off x="8885238" y="4139228"/>
              <a:ext cx="2078428" cy="261610"/>
            </a:xfrm>
            <a:prstGeom prst="rect">
              <a:avLst/>
            </a:prstGeom>
            <a:noFill/>
          </p:spPr>
          <p:txBody>
            <a:bodyPr wrap="square" rtlCol="0">
              <a:spAutoFit/>
            </a:bodyPr>
            <a:lstStyle/>
            <a:p>
              <a:pPr algn="r"/>
              <a:r>
                <a:rPr lang="en-US" sz="1100" b="1" dirty="0"/>
                <a:t>CONSTRUCTION</a:t>
              </a:r>
            </a:p>
          </p:txBody>
        </p:sp>
        <p:pic>
          <p:nvPicPr>
            <p:cNvPr id="46" name="Graphic 45" descr="Hammer with solid fill">
              <a:extLst>
                <a:ext uri="{FF2B5EF4-FFF2-40B4-BE49-F238E27FC236}">
                  <a16:creationId xmlns:a16="http://schemas.microsoft.com/office/drawing/2014/main" id="{073DA7FA-8C69-709A-EE93-2FA195EF32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56021" y="4130477"/>
              <a:ext cx="274320" cy="274320"/>
            </a:xfrm>
            <a:prstGeom prst="rect">
              <a:avLst/>
            </a:prstGeom>
          </p:spPr>
        </p:pic>
        <p:pic>
          <p:nvPicPr>
            <p:cNvPr id="47" name="Graphic 46" descr="Blueprint with solid fill">
              <a:extLst>
                <a:ext uri="{FF2B5EF4-FFF2-40B4-BE49-F238E27FC236}">
                  <a16:creationId xmlns:a16="http://schemas.microsoft.com/office/drawing/2014/main" id="{0C9350A2-1048-5E01-B013-9EF34D5977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0526" y="3715412"/>
              <a:ext cx="274320" cy="274320"/>
            </a:xfrm>
            <a:prstGeom prst="rect">
              <a:avLst/>
            </a:prstGeom>
          </p:spPr>
        </p:pic>
        <p:sp>
          <p:nvSpPr>
            <p:cNvPr id="48" name="TextBox 47">
              <a:extLst>
                <a:ext uri="{FF2B5EF4-FFF2-40B4-BE49-F238E27FC236}">
                  <a16:creationId xmlns:a16="http://schemas.microsoft.com/office/drawing/2014/main" id="{21EDA813-E0FF-4B6E-54FB-5738CC04F0A4}"/>
                </a:ext>
              </a:extLst>
            </p:cNvPr>
            <p:cNvSpPr txBox="1"/>
            <p:nvPr/>
          </p:nvSpPr>
          <p:spPr>
            <a:xfrm>
              <a:off x="2591160" y="3747372"/>
              <a:ext cx="2959164" cy="261610"/>
            </a:xfrm>
            <a:prstGeom prst="rect">
              <a:avLst/>
            </a:prstGeom>
            <a:noFill/>
          </p:spPr>
          <p:txBody>
            <a:bodyPr wrap="square" rtlCol="0">
              <a:spAutoFit/>
            </a:bodyPr>
            <a:lstStyle/>
            <a:p>
              <a:r>
                <a:rPr lang="en-US" sz="1100" b="1" dirty="0"/>
                <a:t>DESIGN</a:t>
              </a:r>
            </a:p>
          </p:txBody>
        </p:sp>
        <p:sp>
          <p:nvSpPr>
            <p:cNvPr id="49" name="TextBox 48">
              <a:extLst>
                <a:ext uri="{FF2B5EF4-FFF2-40B4-BE49-F238E27FC236}">
                  <a16:creationId xmlns:a16="http://schemas.microsoft.com/office/drawing/2014/main" id="{821FA34D-F2F5-B788-911D-4488E0552D35}"/>
                </a:ext>
              </a:extLst>
            </p:cNvPr>
            <p:cNvSpPr txBox="1"/>
            <p:nvPr/>
          </p:nvSpPr>
          <p:spPr>
            <a:xfrm>
              <a:off x="6872468" y="4099252"/>
              <a:ext cx="1971675" cy="369332"/>
            </a:xfrm>
            <a:prstGeom prst="rect">
              <a:avLst/>
            </a:prstGeom>
            <a:noFill/>
          </p:spPr>
          <p:txBody>
            <a:bodyPr wrap="square" rtlCol="0">
              <a:spAutoFit/>
            </a:bodyPr>
            <a:lstStyle/>
            <a:p>
              <a:r>
                <a:rPr lang="en-US" b="1" dirty="0">
                  <a:solidFill>
                    <a:srgbClr val="FF0000"/>
                  </a:solidFill>
                </a:rPr>
                <a:t>BUILDER</a:t>
              </a:r>
            </a:p>
          </p:txBody>
        </p:sp>
      </p:grpSp>
      <p:grpSp>
        <p:nvGrpSpPr>
          <p:cNvPr id="50" name="Group 49">
            <a:extLst>
              <a:ext uri="{FF2B5EF4-FFF2-40B4-BE49-F238E27FC236}">
                <a16:creationId xmlns:a16="http://schemas.microsoft.com/office/drawing/2014/main" id="{2043AF55-9554-8D02-6326-8B4B0C0C91F4}"/>
              </a:ext>
            </a:extLst>
          </p:cNvPr>
          <p:cNvGrpSpPr/>
          <p:nvPr/>
        </p:nvGrpSpPr>
        <p:grpSpPr>
          <a:xfrm>
            <a:off x="2038686" y="5159216"/>
            <a:ext cx="8288918" cy="1403750"/>
            <a:chOff x="1173286" y="5097661"/>
            <a:chExt cx="8288918" cy="1403750"/>
          </a:xfrm>
        </p:grpSpPr>
        <p:sp>
          <p:nvSpPr>
            <p:cNvPr id="51" name="TextBox 50">
              <a:extLst>
                <a:ext uri="{FF2B5EF4-FFF2-40B4-BE49-F238E27FC236}">
                  <a16:creationId xmlns:a16="http://schemas.microsoft.com/office/drawing/2014/main" id="{19E3D15E-1BD2-2B94-85DF-77E500D5DC7C}"/>
                </a:ext>
              </a:extLst>
            </p:cNvPr>
            <p:cNvSpPr txBox="1"/>
            <p:nvPr/>
          </p:nvSpPr>
          <p:spPr>
            <a:xfrm>
              <a:off x="1173286" y="5477971"/>
              <a:ext cx="590010" cy="369332"/>
            </a:xfrm>
            <a:prstGeom prst="rect">
              <a:avLst/>
            </a:prstGeom>
            <a:noFill/>
          </p:spPr>
          <p:txBody>
            <a:bodyPr wrap="square" rtlCol="0">
              <a:spAutoFit/>
            </a:bodyPr>
            <a:lstStyle/>
            <a:p>
              <a:r>
                <a:rPr lang="en-US" b="1" dirty="0">
                  <a:solidFill>
                    <a:srgbClr val="FF0000"/>
                  </a:solidFill>
                </a:rPr>
                <a:t>A-E</a:t>
              </a:r>
            </a:p>
          </p:txBody>
        </p:sp>
        <p:pic>
          <p:nvPicPr>
            <p:cNvPr id="52" name="Graphic 51" descr="Dollar with solid fill">
              <a:extLst>
                <a:ext uri="{FF2B5EF4-FFF2-40B4-BE49-F238E27FC236}">
                  <a16:creationId xmlns:a16="http://schemas.microsoft.com/office/drawing/2014/main" id="{C155388B-DE25-F9AD-06E5-4B7ABD3689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5832" y="6227091"/>
              <a:ext cx="274320" cy="274320"/>
            </a:xfrm>
            <a:prstGeom prst="rect">
              <a:avLst/>
            </a:prstGeom>
          </p:spPr>
        </p:pic>
        <p:sp>
          <p:nvSpPr>
            <p:cNvPr id="53" name="TextBox 52">
              <a:extLst>
                <a:ext uri="{FF2B5EF4-FFF2-40B4-BE49-F238E27FC236}">
                  <a16:creationId xmlns:a16="http://schemas.microsoft.com/office/drawing/2014/main" id="{8CC2627F-9DA8-A35F-0969-637CF84179D4}"/>
                </a:ext>
              </a:extLst>
            </p:cNvPr>
            <p:cNvSpPr txBox="1"/>
            <p:nvPr/>
          </p:nvSpPr>
          <p:spPr>
            <a:xfrm>
              <a:off x="1762009" y="5097661"/>
              <a:ext cx="1397883" cy="430887"/>
            </a:xfrm>
            <a:prstGeom prst="rect">
              <a:avLst/>
            </a:prstGeom>
            <a:noFill/>
          </p:spPr>
          <p:txBody>
            <a:bodyPr wrap="square" rtlCol="0">
              <a:spAutoFit/>
            </a:bodyPr>
            <a:lstStyle/>
            <a:p>
              <a:r>
                <a:rPr lang="en-US" sz="1100" dirty="0"/>
                <a:t>CONCEPT DESIGN</a:t>
              </a:r>
            </a:p>
          </p:txBody>
        </p:sp>
        <p:sp>
          <p:nvSpPr>
            <p:cNvPr id="54" name="Arrow: Right 53">
              <a:extLst>
                <a:ext uri="{FF2B5EF4-FFF2-40B4-BE49-F238E27FC236}">
                  <a16:creationId xmlns:a16="http://schemas.microsoft.com/office/drawing/2014/main" id="{9245195C-2A02-F36D-5777-A5796D6FD514}"/>
                </a:ext>
              </a:extLst>
            </p:cNvPr>
            <p:cNvSpPr/>
            <p:nvPr/>
          </p:nvSpPr>
          <p:spPr>
            <a:xfrm>
              <a:off x="1733316" y="5340500"/>
              <a:ext cx="2251721" cy="640080"/>
            </a:xfrm>
            <a:prstGeom prst="rightArrow">
              <a:avLst>
                <a:gd name="adj1" fmla="val 50000"/>
                <a:gd name="adj2" fmla="val 9687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08AE9219-8350-D6D6-C347-F73A27B94B70}"/>
                </a:ext>
              </a:extLst>
            </p:cNvPr>
            <p:cNvCxnSpPr>
              <a:cxnSpLocks/>
            </p:cNvCxnSpPr>
            <p:nvPr/>
          </p:nvCxnSpPr>
          <p:spPr>
            <a:xfrm>
              <a:off x="2649103" y="5244490"/>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CB3BEFC-E66E-3E9A-CAC0-496413903F53}"/>
                </a:ext>
              </a:extLst>
            </p:cNvPr>
            <p:cNvCxnSpPr>
              <a:cxnSpLocks/>
            </p:cNvCxnSpPr>
            <p:nvPr/>
          </p:nvCxnSpPr>
          <p:spPr>
            <a:xfrm>
              <a:off x="9462204" y="5189284"/>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0FFC260-D798-8350-FE03-5B8503369FFA}"/>
                </a:ext>
              </a:extLst>
            </p:cNvPr>
            <p:cNvSpPr txBox="1"/>
            <p:nvPr/>
          </p:nvSpPr>
          <p:spPr>
            <a:xfrm>
              <a:off x="2739592" y="5097661"/>
              <a:ext cx="1116320" cy="261610"/>
            </a:xfrm>
            <a:prstGeom prst="rect">
              <a:avLst/>
            </a:prstGeom>
            <a:noFill/>
          </p:spPr>
          <p:txBody>
            <a:bodyPr wrap="square" rtlCol="0">
              <a:spAutoFit/>
            </a:bodyPr>
            <a:lstStyle/>
            <a:p>
              <a:pPr algn="ctr"/>
              <a:r>
                <a:rPr lang="en-US" sz="1100" dirty="0"/>
                <a:t>35% DESIGN</a:t>
              </a:r>
            </a:p>
          </p:txBody>
        </p:sp>
        <p:sp>
          <p:nvSpPr>
            <p:cNvPr id="58" name="TextBox 57">
              <a:extLst>
                <a:ext uri="{FF2B5EF4-FFF2-40B4-BE49-F238E27FC236}">
                  <a16:creationId xmlns:a16="http://schemas.microsoft.com/office/drawing/2014/main" id="{101CC201-E616-B5DF-A935-7F17B5A9158F}"/>
                </a:ext>
              </a:extLst>
            </p:cNvPr>
            <p:cNvSpPr txBox="1"/>
            <p:nvPr/>
          </p:nvSpPr>
          <p:spPr>
            <a:xfrm>
              <a:off x="5479778" y="5097661"/>
              <a:ext cx="1116320" cy="261610"/>
            </a:xfrm>
            <a:prstGeom prst="rect">
              <a:avLst/>
            </a:prstGeom>
            <a:noFill/>
          </p:spPr>
          <p:txBody>
            <a:bodyPr wrap="square" rtlCol="0">
              <a:spAutoFit/>
            </a:bodyPr>
            <a:lstStyle/>
            <a:p>
              <a:pPr algn="ctr"/>
              <a:r>
                <a:rPr lang="en-US" sz="1100" dirty="0"/>
                <a:t>65% DESIGN</a:t>
              </a:r>
            </a:p>
          </p:txBody>
        </p:sp>
        <p:sp>
          <p:nvSpPr>
            <p:cNvPr id="59" name="TextBox 58">
              <a:extLst>
                <a:ext uri="{FF2B5EF4-FFF2-40B4-BE49-F238E27FC236}">
                  <a16:creationId xmlns:a16="http://schemas.microsoft.com/office/drawing/2014/main" id="{139819F8-A592-E76E-9EAF-219CCEB87621}"/>
                </a:ext>
              </a:extLst>
            </p:cNvPr>
            <p:cNvSpPr txBox="1"/>
            <p:nvPr/>
          </p:nvSpPr>
          <p:spPr>
            <a:xfrm>
              <a:off x="6833303" y="5097661"/>
              <a:ext cx="1116320" cy="261610"/>
            </a:xfrm>
            <a:prstGeom prst="rect">
              <a:avLst/>
            </a:prstGeom>
            <a:noFill/>
          </p:spPr>
          <p:txBody>
            <a:bodyPr wrap="square" rtlCol="0">
              <a:spAutoFit/>
            </a:bodyPr>
            <a:lstStyle/>
            <a:p>
              <a:pPr algn="ctr"/>
              <a:r>
                <a:rPr lang="en-US" sz="1100" dirty="0"/>
                <a:t>95% DESIGN</a:t>
              </a:r>
            </a:p>
          </p:txBody>
        </p:sp>
        <p:sp>
          <p:nvSpPr>
            <p:cNvPr id="60" name="TextBox 59">
              <a:extLst>
                <a:ext uri="{FF2B5EF4-FFF2-40B4-BE49-F238E27FC236}">
                  <a16:creationId xmlns:a16="http://schemas.microsoft.com/office/drawing/2014/main" id="{A2CD88DF-503F-934D-D0D7-509A1D49A864}"/>
                </a:ext>
              </a:extLst>
            </p:cNvPr>
            <p:cNvSpPr txBox="1"/>
            <p:nvPr/>
          </p:nvSpPr>
          <p:spPr>
            <a:xfrm>
              <a:off x="8166804" y="5097661"/>
              <a:ext cx="1116320" cy="261610"/>
            </a:xfrm>
            <a:prstGeom prst="rect">
              <a:avLst/>
            </a:prstGeom>
            <a:noFill/>
          </p:spPr>
          <p:txBody>
            <a:bodyPr wrap="square" rtlCol="0">
              <a:spAutoFit/>
            </a:bodyPr>
            <a:lstStyle/>
            <a:p>
              <a:pPr algn="ctr"/>
              <a:r>
                <a:rPr lang="en-US" sz="1100" dirty="0"/>
                <a:t>100% DESIGN</a:t>
              </a:r>
            </a:p>
          </p:txBody>
        </p:sp>
        <p:cxnSp>
          <p:nvCxnSpPr>
            <p:cNvPr id="61" name="Straight Connector 60">
              <a:extLst>
                <a:ext uri="{FF2B5EF4-FFF2-40B4-BE49-F238E27FC236}">
                  <a16:creationId xmlns:a16="http://schemas.microsoft.com/office/drawing/2014/main" id="{5743BF02-44B1-5BF0-7E9F-13174CAF049F}"/>
                </a:ext>
              </a:extLst>
            </p:cNvPr>
            <p:cNvCxnSpPr>
              <a:cxnSpLocks/>
            </p:cNvCxnSpPr>
            <p:nvPr/>
          </p:nvCxnSpPr>
          <p:spPr>
            <a:xfrm>
              <a:off x="4013560" y="5259904"/>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D99368C-5105-5E43-7527-BC9CA74031B3}"/>
                </a:ext>
              </a:extLst>
            </p:cNvPr>
            <p:cNvCxnSpPr>
              <a:cxnSpLocks/>
            </p:cNvCxnSpPr>
            <p:nvPr/>
          </p:nvCxnSpPr>
          <p:spPr>
            <a:xfrm>
              <a:off x="8097749" y="5222641"/>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3" name="Arrow: Pentagon 62">
              <a:extLst>
                <a:ext uri="{FF2B5EF4-FFF2-40B4-BE49-F238E27FC236}">
                  <a16:creationId xmlns:a16="http://schemas.microsoft.com/office/drawing/2014/main" id="{648269DD-6248-ED61-2F1B-CD2B2B24F061}"/>
                </a:ext>
              </a:extLst>
            </p:cNvPr>
            <p:cNvSpPr/>
            <p:nvPr/>
          </p:nvSpPr>
          <p:spPr>
            <a:xfrm>
              <a:off x="5378014" y="5900344"/>
              <a:ext cx="4084189" cy="274320"/>
            </a:xfrm>
            <a:prstGeom prst="homePlate">
              <a:avLst/>
            </a:prstGeom>
            <a:solidFill>
              <a:srgbClr val="FF0000"/>
            </a:solidFill>
            <a:ln>
              <a:solidFill>
                <a:schemeClr val="accent5">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cxnSp>
          <p:nvCxnSpPr>
            <p:cNvPr id="64" name="Straight Connector 63">
              <a:extLst>
                <a:ext uri="{FF2B5EF4-FFF2-40B4-BE49-F238E27FC236}">
                  <a16:creationId xmlns:a16="http://schemas.microsoft.com/office/drawing/2014/main" id="{06F81285-C93D-9125-F3FD-7E513D09737F}"/>
                </a:ext>
              </a:extLst>
            </p:cNvPr>
            <p:cNvCxnSpPr>
              <a:cxnSpLocks/>
            </p:cNvCxnSpPr>
            <p:nvPr/>
          </p:nvCxnSpPr>
          <p:spPr>
            <a:xfrm>
              <a:off x="6733292" y="5244490"/>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65" name="Graphic 64" descr="Blueprint with solid fill">
              <a:extLst>
                <a:ext uri="{FF2B5EF4-FFF2-40B4-BE49-F238E27FC236}">
                  <a16:creationId xmlns:a16="http://schemas.microsoft.com/office/drawing/2014/main" id="{4EA6FD36-A1B4-245C-FC40-22D069A312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9049" y="5519836"/>
              <a:ext cx="274320" cy="274320"/>
            </a:xfrm>
            <a:prstGeom prst="rect">
              <a:avLst/>
            </a:prstGeom>
          </p:spPr>
        </p:pic>
        <p:sp>
          <p:nvSpPr>
            <p:cNvPr id="66" name="TextBox 65">
              <a:extLst>
                <a:ext uri="{FF2B5EF4-FFF2-40B4-BE49-F238E27FC236}">
                  <a16:creationId xmlns:a16="http://schemas.microsoft.com/office/drawing/2014/main" id="{5272DDA3-E9C9-A6A9-89B9-3575F1BA8944}"/>
                </a:ext>
              </a:extLst>
            </p:cNvPr>
            <p:cNvSpPr txBox="1"/>
            <p:nvPr/>
          </p:nvSpPr>
          <p:spPr>
            <a:xfrm>
              <a:off x="2619683" y="5551796"/>
              <a:ext cx="2959164" cy="261610"/>
            </a:xfrm>
            <a:prstGeom prst="rect">
              <a:avLst/>
            </a:prstGeom>
            <a:noFill/>
          </p:spPr>
          <p:txBody>
            <a:bodyPr wrap="square" rtlCol="0">
              <a:spAutoFit/>
            </a:bodyPr>
            <a:lstStyle/>
            <a:p>
              <a:r>
                <a:rPr lang="en-US" sz="1100" b="1" dirty="0"/>
                <a:t>DESIGN</a:t>
              </a:r>
            </a:p>
          </p:txBody>
        </p:sp>
        <p:sp>
          <p:nvSpPr>
            <p:cNvPr id="67" name="TextBox 66">
              <a:extLst>
                <a:ext uri="{FF2B5EF4-FFF2-40B4-BE49-F238E27FC236}">
                  <a16:creationId xmlns:a16="http://schemas.microsoft.com/office/drawing/2014/main" id="{4840AD85-A538-71B2-CDB7-5DA7C4C130DA}"/>
                </a:ext>
              </a:extLst>
            </p:cNvPr>
            <p:cNvSpPr txBox="1"/>
            <p:nvPr/>
          </p:nvSpPr>
          <p:spPr>
            <a:xfrm>
              <a:off x="2849597" y="5873136"/>
              <a:ext cx="1971675" cy="369332"/>
            </a:xfrm>
            <a:prstGeom prst="rect">
              <a:avLst/>
            </a:prstGeom>
            <a:noFill/>
          </p:spPr>
          <p:txBody>
            <a:bodyPr wrap="square" rtlCol="0">
              <a:spAutoFit/>
            </a:bodyPr>
            <a:lstStyle/>
            <a:p>
              <a:r>
                <a:rPr lang="en-US" b="1" dirty="0">
                  <a:solidFill>
                    <a:srgbClr val="FF0000"/>
                  </a:solidFill>
                </a:rPr>
                <a:t>BUILDER</a:t>
              </a:r>
            </a:p>
          </p:txBody>
        </p:sp>
      </p:grpSp>
      <p:sp>
        <p:nvSpPr>
          <p:cNvPr id="68" name="TextBox 67">
            <a:extLst>
              <a:ext uri="{FF2B5EF4-FFF2-40B4-BE49-F238E27FC236}">
                <a16:creationId xmlns:a16="http://schemas.microsoft.com/office/drawing/2014/main" id="{87D7BAFB-9272-1700-267E-BCA700472D74}"/>
              </a:ext>
            </a:extLst>
          </p:cNvPr>
          <p:cNvSpPr txBox="1"/>
          <p:nvPr/>
        </p:nvSpPr>
        <p:spPr>
          <a:xfrm rot="16200000">
            <a:off x="-2037345" y="3585787"/>
            <a:ext cx="5233181" cy="584775"/>
          </a:xfrm>
          <a:prstGeom prst="rect">
            <a:avLst/>
          </a:prstGeom>
          <a:noFill/>
        </p:spPr>
        <p:txBody>
          <a:bodyPr wrap="square" rtlCol="0">
            <a:spAutoFit/>
          </a:bodyPr>
          <a:lstStyle/>
          <a:p>
            <a:pPr algn="ctr"/>
            <a:r>
              <a:rPr lang="en-US" sz="3200" b="1" u="sng" dirty="0">
                <a:solidFill>
                  <a:srgbClr val="2266A2"/>
                </a:solidFill>
              </a:rPr>
              <a:t>Project Delivery Method</a:t>
            </a:r>
          </a:p>
        </p:txBody>
      </p:sp>
      <p:sp>
        <p:nvSpPr>
          <p:cNvPr id="69" name="TextBox 68">
            <a:extLst>
              <a:ext uri="{FF2B5EF4-FFF2-40B4-BE49-F238E27FC236}">
                <a16:creationId xmlns:a16="http://schemas.microsoft.com/office/drawing/2014/main" id="{CBAA9809-03E6-1292-41E2-08EDEA827F97}"/>
              </a:ext>
            </a:extLst>
          </p:cNvPr>
          <p:cNvSpPr txBox="1"/>
          <p:nvPr/>
        </p:nvSpPr>
        <p:spPr>
          <a:xfrm>
            <a:off x="-191274" y="1948579"/>
            <a:ext cx="2957530" cy="369332"/>
          </a:xfrm>
          <a:prstGeom prst="rect">
            <a:avLst/>
          </a:prstGeom>
          <a:noFill/>
        </p:spPr>
        <p:txBody>
          <a:bodyPr wrap="square" rtlCol="0">
            <a:spAutoFit/>
          </a:bodyPr>
          <a:lstStyle/>
          <a:p>
            <a:pPr algn="ctr"/>
            <a:r>
              <a:rPr lang="en-US" b="1" u="sng" dirty="0" err="1">
                <a:solidFill>
                  <a:srgbClr val="2266A2"/>
                </a:solidFill>
              </a:rPr>
              <a:t>IDaC</a:t>
            </a:r>
            <a:endParaRPr lang="en-US" b="1" u="sng" dirty="0">
              <a:solidFill>
                <a:srgbClr val="2266A2"/>
              </a:solidFill>
            </a:endParaRPr>
          </a:p>
        </p:txBody>
      </p:sp>
      <p:sp>
        <p:nvSpPr>
          <p:cNvPr id="70" name="TextBox 69">
            <a:extLst>
              <a:ext uri="{FF2B5EF4-FFF2-40B4-BE49-F238E27FC236}">
                <a16:creationId xmlns:a16="http://schemas.microsoft.com/office/drawing/2014/main" id="{47A4D553-0844-F562-5EA8-2F4FE881338B}"/>
              </a:ext>
            </a:extLst>
          </p:cNvPr>
          <p:cNvSpPr txBox="1"/>
          <p:nvPr/>
        </p:nvSpPr>
        <p:spPr>
          <a:xfrm>
            <a:off x="-152698" y="3749275"/>
            <a:ext cx="2957530" cy="369332"/>
          </a:xfrm>
          <a:prstGeom prst="rect">
            <a:avLst/>
          </a:prstGeom>
          <a:noFill/>
        </p:spPr>
        <p:txBody>
          <a:bodyPr wrap="square" rtlCol="0">
            <a:spAutoFit/>
          </a:bodyPr>
          <a:lstStyle/>
          <a:p>
            <a:pPr algn="ctr"/>
            <a:r>
              <a:rPr lang="en-US" b="1" u="sng" dirty="0">
                <a:solidFill>
                  <a:srgbClr val="2266A2"/>
                </a:solidFill>
              </a:rPr>
              <a:t>D-B-B</a:t>
            </a:r>
          </a:p>
        </p:txBody>
      </p:sp>
      <p:sp>
        <p:nvSpPr>
          <p:cNvPr id="71" name="TextBox 70">
            <a:extLst>
              <a:ext uri="{FF2B5EF4-FFF2-40B4-BE49-F238E27FC236}">
                <a16:creationId xmlns:a16="http://schemas.microsoft.com/office/drawing/2014/main" id="{2A563CEE-D4DC-A21B-98C0-70CC73CBEE9F}"/>
              </a:ext>
            </a:extLst>
          </p:cNvPr>
          <p:cNvSpPr txBox="1"/>
          <p:nvPr/>
        </p:nvSpPr>
        <p:spPr>
          <a:xfrm>
            <a:off x="-90985" y="5531073"/>
            <a:ext cx="2957530" cy="369332"/>
          </a:xfrm>
          <a:prstGeom prst="rect">
            <a:avLst/>
          </a:prstGeom>
          <a:noFill/>
        </p:spPr>
        <p:txBody>
          <a:bodyPr wrap="square" rtlCol="0">
            <a:spAutoFit/>
          </a:bodyPr>
          <a:lstStyle/>
          <a:p>
            <a:pPr algn="ctr"/>
            <a:r>
              <a:rPr lang="en-US" b="1" u="sng" dirty="0">
                <a:solidFill>
                  <a:srgbClr val="2266A2"/>
                </a:solidFill>
              </a:rPr>
              <a:t>D-B</a:t>
            </a:r>
          </a:p>
        </p:txBody>
      </p:sp>
      <p:grpSp>
        <p:nvGrpSpPr>
          <p:cNvPr id="72" name="Group 71">
            <a:extLst>
              <a:ext uri="{FF2B5EF4-FFF2-40B4-BE49-F238E27FC236}">
                <a16:creationId xmlns:a16="http://schemas.microsoft.com/office/drawing/2014/main" id="{F34A4BF6-BADD-BB47-5D8B-2225C85404BE}"/>
              </a:ext>
            </a:extLst>
          </p:cNvPr>
          <p:cNvGrpSpPr/>
          <p:nvPr/>
        </p:nvGrpSpPr>
        <p:grpSpPr>
          <a:xfrm>
            <a:off x="8998811" y="4226952"/>
            <a:ext cx="1841125" cy="261610"/>
            <a:chOff x="9467242" y="3273640"/>
            <a:chExt cx="1841125" cy="261610"/>
          </a:xfrm>
        </p:grpSpPr>
        <p:sp>
          <p:nvSpPr>
            <p:cNvPr id="73" name="Arrow: Pentagon 72">
              <a:extLst>
                <a:ext uri="{FF2B5EF4-FFF2-40B4-BE49-F238E27FC236}">
                  <a16:creationId xmlns:a16="http://schemas.microsoft.com/office/drawing/2014/main" id="{437792B3-A1DB-7059-E3AD-C790E6E6EE10}"/>
                </a:ext>
              </a:extLst>
            </p:cNvPr>
            <p:cNvSpPr/>
            <p:nvPr/>
          </p:nvSpPr>
          <p:spPr>
            <a:xfrm>
              <a:off x="9467242" y="3285573"/>
              <a:ext cx="1351133" cy="237744"/>
            </a:xfrm>
            <a:prstGeom prst="homePlate">
              <a:avLst/>
            </a:prstGeom>
            <a:solidFill>
              <a:srgbClr val="C8C8C8"/>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74" name="TextBox 73">
              <a:extLst>
                <a:ext uri="{FF2B5EF4-FFF2-40B4-BE49-F238E27FC236}">
                  <a16:creationId xmlns:a16="http://schemas.microsoft.com/office/drawing/2014/main" id="{739BBC27-54AA-3E92-B2E0-E65D7B0C80EB}"/>
                </a:ext>
              </a:extLst>
            </p:cNvPr>
            <p:cNvSpPr txBox="1"/>
            <p:nvPr/>
          </p:nvSpPr>
          <p:spPr>
            <a:xfrm>
              <a:off x="9842821" y="3273640"/>
              <a:ext cx="1465546" cy="261610"/>
            </a:xfrm>
            <a:prstGeom prst="rect">
              <a:avLst/>
            </a:prstGeom>
            <a:noFill/>
          </p:spPr>
          <p:txBody>
            <a:bodyPr wrap="square" rtlCol="0">
              <a:spAutoFit/>
            </a:bodyPr>
            <a:lstStyle/>
            <a:p>
              <a:r>
                <a:rPr lang="en-US" sz="1100" b="1" dirty="0"/>
                <a:t>RFP </a:t>
              </a:r>
            </a:p>
          </p:txBody>
        </p:sp>
      </p:grpSp>
      <p:grpSp>
        <p:nvGrpSpPr>
          <p:cNvPr id="75" name="Group 74">
            <a:extLst>
              <a:ext uri="{FF2B5EF4-FFF2-40B4-BE49-F238E27FC236}">
                <a16:creationId xmlns:a16="http://schemas.microsoft.com/office/drawing/2014/main" id="{09D3471A-7CEA-C1D8-B43A-A1DF6D35F283}"/>
              </a:ext>
            </a:extLst>
          </p:cNvPr>
          <p:cNvGrpSpPr/>
          <p:nvPr/>
        </p:nvGrpSpPr>
        <p:grpSpPr>
          <a:xfrm>
            <a:off x="4887860" y="5954470"/>
            <a:ext cx="1816227" cy="261610"/>
            <a:chOff x="9467242" y="3273640"/>
            <a:chExt cx="1816227" cy="261610"/>
          </a:xfrm>
        </p:grpSpPr>
        <p:sp>
          <p:nvSpPr>
            <p:cNvPr id="76" name="Arrow: Pentagon 75">
              <a:extLst>
                <a:ext uri="{FF2B5EF4-FFF2-40B4-BE49-F238E27FC236}">
                  <a16:creationId xmlns:a16="http://schemas.microsoft.com/office/drawing/2014/main" id="{2712336B-9DE5-FA47-D887-99553E6560A9}"/>
                </a:ext>
              </a:extLst>
            </p:cNvPr>
            <p:cNvSpPr/>
            <p:nvPr/>
          </p:nvSpPr>
          <p:spPr>
            <a:xfrm>
              <a:off x="9467242" y="3285573"/>
              <a:ext cx="1351133" cy="237744"/>
            </a:xfrm>
            <a:prstGeom prst="homePlate">
              <a:avLst/>
            </a:prstGeom>
            <a:solidFill>
              <a:srgbClr val="C8C8C8"/>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77" name="TextBox 76">
              <a:extLst>
                <a:ext uri="{FF2B5EF4-FFF2-40B4-BE49-F238E27FC236}">
                  <a16:creationId xmlns:a16="http://schemas.microsoft.com/office/drawing/2014/main" id="{2CF2AA15-43A9-E447-C57A-CCC484C2D975}"/>
                </a:ext>
              </a:extLst>
            </p:cNvPr>
            <p:cNvSpPr txBox="1"/>
            <p:nvPr/>
          </p:nvSpPr>
          <p:spPr>
            <a:xfrm>
              <a:off x="9817923" y="3273640"/>
              <a:ext cx="1465546" cy="261610"/>
            </a:xfrm>
            <a:prstGeom prst="rect">
              <a:avLst/>
            </a:prstGeom>
            <a:noFill/>
          </p:spPr>
          <p:txBody>
            <a:bodyPr wrap="square" rtlCol="0">
              <a:spAutoFit/>
            </a:bodyPr>
            <a:lstStyle/>
            <a:p>
              <a:r>
                <a:rPr lang="en-US" sz="1100" b="1" dirty="0"/>
                <a:t>RFP </a:t>
              </a:r>
            </a:p>
          </p:txBody>
        </p:sp>
      </p:grpSp>
      <p:cxnSp>
        <p:nvCxnSpPr>
          <p:cNvPr id="78" name="Straight Connector 77">
            <a:extLst>
              <a:ext uri="{FF2B5EF4-FFF2-40B4-BE49-F238E27FC236}">
                <a16:creationId xmlns:a16="http://schemas.microsoft.com/office/drawing/2014/main" id="{5BCE493B-3F9C-C476-11A7-FDA26EAD3837}"/>
              </a:ext>
            </a:extLst>
          </p:cNvPr>
          <p:cNvCxnSpPr>
            <a:cxnSpLocks/>
          </p:cNvCxnSpPr>
          <p:nvPr/>
        </p:nvCxnSpPr>
        <p:spPr>
          <a:xfrm>
            <a:off x="6243415" y="5321459"/>
            <a:ext cx="0" cy="118872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9" name="Arrow: Right 78">
            <a:extLst>
              <a:ext uri="{FF2B5EF4-FFF2-40B4-BE49-F238E27FC236}">
                <a16:creationId xmlns:a16="http://schemas.microsoft.com/office/drawing/2014/main" id="{C43E60D1-FFF3-D78D-86AB-D6BEC2EF13AC}"/>
              </a:ext>
            </a:extLst>
          </p:cNvPr>
          <p:cNvSpPr/>
          <p:nvPr/>
        </p:nvSpPr>
        <p:spPr>
          <a:xfrm>
            <a:off x="10349944" y="5771440"/>
            <a:ext cx="1619008" cy="640080"/>
          </a:xfrm>
          <a:prstGeom prst="rightArrow">
            <a:avLst>
              <a:gd name="adj1" fmla="val 50000"/>
              <a:gd name="adj2" fmla="val 968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AA86A160-051C-569F-5B8D-230B528E1668}"/>
              </a:ext>
            </a:extLst>
          </p:cNvPr>
          <p:cNvSpPr txBox="1"/>
          <p:nvPr/>
        </p:nvSpPr>
        <p:spPr>
          <a:xfrm>
            <a:off x="9823046" y="5967121"/>
            <a:ext cx="2078428" cy="261610"/>
          </a:xfrm>
          <a:prstGeom prst="rect">
            <a:avLst/>
          </a:prstGeom>
          <a:noFill/>
        </p:spPr>
        <p:txBody>
          <a:bodyPr wrap="square" rtlCol="0">
            <a:spAutoFit/>
          </a:bodyPr>
          <a:lstStyle/>
          <a:p>
            <a:pPr algn="r"/>
            <a:r>
              <a:rPr lang="en-US" sz="1100" b="1" dirty="0"/>
              <a:t>CONSTRUCTION</a:t>
            </a:r>
          </a:p>
        </p:txBody>
      </p:sp>
      <p:pic>
        <p:nvPicPr>
          <p:cNvPr id="81" name="Graphic 80" descr="Hammer with solid fill">
            <a:extLst>
              <a:ext uri="{FF2B5EF4-FFF2-40B4-BE49-F238E27FC236}">
                <a16:creationId xmlns:a16="http://schemas.microsoft.com/office/drawing/2014/main" id="{B4753F57-466C-0B5D-AFB1-B9C61610B0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3829" y="5958370"/>
            <a:ext cx="274320" cy="274320"/>
          </a:xfrm>
          <a:prstGeom prst="rect">
            <a:avLst/>
          </a:prstGeom>
        </p:spPr>
      </p:pic>
    </p:spTree>
    <p:extLst>
      <p:ext uri="{BB962C8B-B14F-4D97-AF65-F5344CB8AC3E}">
        <p14:creationId xmlns:p14="http://schemas.microsoft.com/office/powerpoint/2010/main" val="103048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4ABD-1675-055D-DD95-C100295EC0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26D54A-4DB7-7B68-E281-73AC03B4D509}"/>
              </a:ext>
            </a:extLst>
          </p:cNvPr>
          <p:cNvSpPr>
            <a:spLocks noGrp="1"/>
          </p:cNvSpPr>
          <p:nvPr>
            <p:ph type="title"/>
          </p:nvPr>
        </p:nvSpPr>
        <p:spPr/>
        <p:txBody>
          <a:bodyPr/>
          <a:lstStyle/>
          <a:p>
            <a:r>
              <a:rPr lang="en-US" sz="2800" dirty="0">
                <a:solidFill>
                  <a:srgbClr val="2266A2"/>
                </a:solidFill>
                <a:latin typeface="+mn-lt"/>
              </a:rPr>
              <a:t>VA JOHN COCHRAN DIVISION, ST. LOUIS, MO </a:t>
            </a:r>
            <a:br>
              <a:rPr lang="en-US" dirty="0">
                <a:solidFill>
                  <a:srgbClr val="2266A2"/>
                </a:solidFill>
                <a:latin typeface="+mn-lt"/>
              </a:rPr>
            </a:br>
            <a:r>
              <a:rPr lang="en-US" sz="1800" dirty="0">
                <a:solidFill>
                  <a:schemeClr val="tx1"/>
                </a:solidFill>
                <a:latin typeface="+mn-lt"/>
              </a:rPr>
              <a:t>integrated design and construction overview</a:t>
            </a:r>
            <a:endParaRPr lang="en-US" dirty="0">
              <a:solidFill>
                <a:schemeClr val="tx1"/>
              </a:solidFill>
            </a:endParaRPr>
          </a:p>
        </p:txBody>
      </p:sp>
      <p:sp>
        <p:nvSpPr>
          <p:cNvPr id="14" name="object 33">
            <a:extLst>
              <a:ext uri="{FF2B5EF4-FFF2-40B4-BE49-F238E27FC236}">
                <a16:creationId xmlns:a16="http://schemas.microsoft.com/office/drawing/2014/main" id="{4302C496-9773-5AB6-65C5-5C7AFD64EA26}"/>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7" name="Footer Placeholder 3">
            <a:extLst>
              <a:ext uri="{FF2B5EF4-FFF2-40B4-BE49-F238E27FC236}">
                <a16:creationId xmlns:a16="http://schemas.microsoft.com/office/drawing/2014/main" id="{F7489985-C680-9519-B79F-16B79FA2CFE6}"/>
              </a:ext>
            </a:extLst>
          </p:cNvPr>
          <p:cNvSpPr>
            <a:spLocks noGrp="1"/>
          </p:cNvSpPr>
          <p:nvPr>
            <p:ph type="ftr" sz="quarter" idx="12"/>
          </p:nvPr>
        </p:nvSpPr>
        <p:spPr>
          <a:xfrm>
            <a:off x="266700" y="6653150"/>
            <a:ext cx="2901373" cy="137160"/>
          </a:xfrm>
        </p:spPr>
        <p:txBody>
          <a:bodyPr/>
          <a:lstStyle/>
          <a:p>
            <a:r>
              <a:rPr lang="en-US"/>
              <a:t>BUILDING FOR HEROES</a:t>
            </a:r>
          </a:p>
        </p:txBody>
      </p:sp>
      <p:sp>
        <p:nvSpPr>
          <p:cNvPr id="82" name="Content Placeholder 1">
            <a:extLst>
              <a:ext uri="{FF2B5EF4-FFF2-40B4-BE49-F238E27FC236}">
                <a16:creationId xmlns:a16="http://schemas.microsoft.com/office/drawing/2014/main" id="{93533226-A67B-79BB-BB8C-8628EA8FCCEB}"/>
              </a:ext>
            </a:extLst>
          </p:cNvPr>
          <p:cNvSpPr>
            <a:spLocks noGrp="1"/>
          </p:cNvSpPr>
          <p:nvPr>
            <p:ph sz="quarter" idx="10"/>
          </p:nvPr>
        </p:nvSpPr>
        <p:spPr>
          <a:xfrm>
            <a:off x="266699" y="1130577"/>
            <a:ext cx="11658600" cy="5600700"/>
          </a:xfrm>
        </p:spPr>
        <p:txBody>
          <a:bodyPr numCol="1"/>
          <a:lstStyle/>
          <a:p>
            <a:r>
              <a:rPr lang="en-US" b="1" u="sng" dirty="0">
                <a:solidFill>
                  <a:srgbClr val="2266A2"/>
                </a:solidFill>
              </a:rPr>
              <a:t>Integrated Design and Construction Key Objectives</a:t>
            </a:r>
          </a:p>
          <a:p>
            <a:pPr marL="342900" indent="-342900">
              <a:buFont typeface="Arial" panose="020B0604020202020204" pitchFamily="34" charset="0"/>
              <a:buChar char="•"/>
            </a:pPr>
            <a:r>
              <a:rPr lang="en-US" dirty="0">
                <a:solidFill>
                  <a:srgbClr val="2266A2"/>
                </a:solidFill>
              </a:rPr>
              <a:t>IDAC is D-B-B</a:t>
            </a:r>
          </a:p>
          <a:p>
            <a:pPr marL="342900" indent="-342900">
              <a:lnSpc>
                <a:spcPct val="150000"/>
              </a:lnSpc>
              <a:buFont typeface="Arial" panose="020B0604020202020204" pitchFamily="34" charset="0"/>
              <a:buChar char="•"/>
            </a:pPr>
            <a:r>
              <a:rPr lang="en-US" sz="2000" dirty="0"/>
              <a:t>Design and construction services are contracted concurrently through two efforts.</a:t>
            </a:r>
          </a:p>
          <a:p>
            <a:pPr marL="1257300" lvl="4" indent="-342900">
              <a:lnSpc>
                <a:spcPct val="150000"/>
              </a:lnSpc>
              <a:buFont typeface="Wingdings" panose="05000000000000000000" pitchFamily="2" charset="2"/>
              <a:buChar char="Ø"/>
            </a:pPr>
            <a:r>
              <a:rPr lang="en-US" sz="1800" dirty="0"/>
              <a:t>A-E Services for Complete Design				</a:t>
            </a:r>
          </a:p>
          <a:p>
            <a:pPr marL="1257300" lvl="4" indent="-342900">
              <a:lnSpc>
                <a:spcPct val="150000"/>
              </a:lnSpc>
              <a:buFont typeface="Wingdings" panose="05000000000000000000" pitchFamily="2" charset="2"/>
              <a:buChar char="Ø"/>
            </a:pPr>
            <a:r>
              <a:rPr lang="en-US" sz="1800" dirty="0"/>
              <a:t>Pre-Construction Services with Construction Options	  	</a:t>
            </a:r>
          </a:p>
          <a:p>
            <a:pPr marL="342900" indent="-342900">
              <a:lnSpc>
                <a:spcPct val="150000"/>
              </a:lnSpc>
              <a:buFont typeface="Arial" panose="020B0604020202020204" pitchFamily="34" charset="0"/>
              <a:buChar char="•"/>
            </a:pPr>
            <a:r>
              <a:rPr lang="en-US" dirty="0"/>
              <a:t>Award construction contractor services early in the project's development. </a:t>
            </a:r>
          </a:p>
          <a:p>
            <a:pPr marL="342900" indent="-342900">
              <a:lnSpc>
                <a:spcPct val="150000"/>
              </a:lnSpc>
              <a:buFont typeface="Arial" panose="020B0604020202020204" pitchFamily="34" charset="0"/>
              <a:buChar char="•"/>
            </a:pPr>
            <a:r>
              <a:rPr lang="en-US" dirty="0"/>
              <a:t>Enables the builder's early engagement with the Designer of Record to provide:</a:t>
            </a:r>
          </a:p>
          <a:p>
            <a:pPr marL="1257300" lvl="4" indent="-342900">
              <a:lnSpc>
                <a:spcPct val="150000"/>
              </a:lnSpc>
              <a:buFont typeface="Wingdings" panose="05000000000000000000" pitchFamily="2" charset="2"/>
              <a:buChar char="Ø"/>
            </a:pPr>
            <a:r>
              <a:rPr lang="en-US" sz="1800" dirty="0"/>
              <a:t>Constructability</a:t>
            </a:r>
          </a:p>
          <a:p>
            <a:pPr marL="1257300" lvl="4" indent="-342900">
              <a:lnSpc>
                <a:spcPct val="150000"/>
              </a:lnSpc>
              <a:buFont typeface="Wingdings" panose="05000000000000000000" pitchFamily="2" charset="2"/>
              <a:buChar char="Ø"/>
            </a:pPr>
            <a:r>
              <a:rPr lang="en-US" sz="1800" dirty="0"/>
              <a:t>Cost Input  </a:t>
            </a:r>
          </a:p>
          <a:p>
            <a:pPr lvl="1" indent="0">
              <a:lnSpc>
                <a:spcPct val="150000"/>
              </a:lnSpc>
              <a:buNone/>
            </a:pPr>
            <a:r>
              <a:rPr lang="en-US" b="1" u="sng" dirty="0">
                <a:solidFill>
                  <a:srgbClr val="FF0000"/>
                </a:solidFill>
                <a:ea typeface="ＭＳ Ｐゴシック" charset="0"/>
              </a:rPr>
              <a:t>End Goal</a:t>
            </a:r>
          </a:p>
          <a:p>
            <a:pPr lvl="1" indent="0">
              <a:buNone/>
            </a:pPr>
            <a:r>
              <a:rPr lang="en-US" sz="2000" dirty="0">
                <a:solidFill>
                  <a:srgbClr val="000000"/>
                </a:solidFill>
              </a:rPr>
              <a:t>C</a:t>
            </a:r>
            <a:r>
              <a:rPr lang="en-US" sz="2000" b="0" i="0" u="none" strike="noStrike" baseline="0" dirty="0">
                <a:solidFill>
                  <a:srgbClr val="000000"/>
                </a:solidFill>
                <a:latin typeface="Arial" panose="020B0604020202020204" pitchFamily="34" charset="0"/>
              </a:rPr>
              <a:t>ost-effective design and construction solution</a:t>
            </a:r>
          </a:p>
          <a:p>
            <a:pPr lvl="1" indent="0">
              <a:buNone/>
            </a:pPr>
            <a:r>
              <a:rPr lang="en-US" sz="2000" b="0" i="0" u="none" strike="noStrike" baseline="0" dirty="0">
                <a:solidFill>
                  <a:srgbClr val="000000"/>
                </a:solidFill>
                <a:latin typeface="Arial" panose="020B0604020202020204" pitchFamily="34" charset="0"/>
              </a:rPr>
              <a:t> with better alignment of scope and budget.</a:t>
            </a:r>
            <a:endParaRPr lang="en-US" sz="2400" u="sng" dirty="0">
              <a:solidFill>
                <a:srgbClr val="FF0000"/>
              </a:solidFill>
            </a:endParaRPr>
          </a:p>
        </p:txBody>
      </p:sp>
      <p:graphicFrame>
        <p:nvGraphicFramePr>
          <p:cNvPr id="83" name="Diagram 82">
            <a:extLst>
              <a:ext uri="{FF2B5EF4-FFF2-40B4-BE49-F238E27FC236}">
                <a16:creationId xmlns:a16="http://schemas.microsoft.com/office/drawing/2014/main" id="{9E098451-B58D-7EE6-6AA5-B20D0259C9A1}"/>
              </a:ext>
            </a:extLst>
          </p:cNvPr>
          <p:cNvGraphicFramePr/>
          <p:nvPr>
            <p:extLst>
              <p:ext uri="{D42A27DB-BD31-4B8C-83A1-F6EECF244321}">
                <p14:modId xmlns:p14="http://schemas.microsoft.com/office/powerpoint/2010/main" val="2352024743"/>
              </p:ext>
            </p:extLst>
          </p:nvPr>
        </p:nvGraphicFramePr>
        <p:xfrm>
          <a:off x="6294737" y="4086225"/>
          <a:ext cx="5630562" cy="254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4" name="Straight Arrow Connector 83">
            <a:extLst>
              <a:ext uri="{FF2B5EF4-FFF2-40B4-BE49-F238E27FC236}">
                <a16:creationId xmlns:a16="http://schemas.microsoft.com/office/drawing/2014/main" id="{5EF4B282-3C25-C1A6-5EC4-81771AD591A6}"/>
              </a:ext>
            </a:extLst>
          </p:cNvPr>
          <p:cNvCxnSpPr>
            <a:cxnSpLocks/>
          </p:cNvCxnSpPr>
          <p:nvPr/>
        </p:nvCxnSpPr>
        <p:spPr>
          <a:xfrm flipH="1" flipV="1">
            <a:off x="8458200" y="5414821"/>
            <a:ext cx="1533525" cy="2453"/>
          </a:xfrm>
          <a:prstGeom prst="straightConnector1">
            <a:avLst/>
          </a:prstGeom>
          <a:ln w="38100">
            <a:solidFill>
              <a:srgbClr val="2266A2"/>
            </a:solidFill>
            <a:prstDash val="sysDash"/>
            <a:headEnd type="triangle"/>
            <a:tailEnd type="triangle"/>
          </a:ln>
        </p:spPr>
        <p:style>
          <a:lnRef idx="1">
            <a:schemeClr val="accent6"/>
          </a:lnRef>
          <a:fillRef idx="0">
            <a:schemeClr val="accent6"/>
          </a:fillRef>
          <a:effectRef idx="0">
            <a:schemeClr val="accent6"/>
          </a:effectRef>
          <a:fontRef idx="minor">
            <a:schemeClr val="tx1"/>
          </a:fontRef>
        </p:style>
      </p:cxnSp>
      <p:sp>
        <p:nvSpPr>
          <p:cNvPr id="85" name="TextBox 84">
            <a:extLst>
              <a:ext uri="{FF2B5EF4-FFF2-40B4-BE49-F238E27FC236}">
                <a16:creationId xmlns:a16="http://schemas.microsoft.com/office/drawing/2014/main" id="{BD8211EF-ED4D-0D5F-42C6-1D4932B7B98B}"/>
              </a:ext>
            </a:extLst>
          </p:cNvPr>
          <p:cNvSpPr txBox="1"/>
          <p:nvPr/>
        </p:nvSpPr>
        <p:spPr>
          <a:xfrm>
            <a:off x="8458200" y="5137822"/>
            <a:ext cx="1533525" cy="276999"/>
          </a:xfrm>
          <a:prstGeom prst="rect">
            <a:avLst/>
          </a:prstGeom>
          <a:noFill/>
        </p:spPr>
        <p:txBody>
          <a:bodyPr wrap="square" rtlCol="0">
            <a:spAutoFit/>
          </a:bodyPr>
          <a:lstStyle/>
          <a:p>
            <a:r>
              <a:rPr lang="en-US" sz="1200" b="1" dirty="0">
                <a:solidFill>
                  <a:srgbClr val="FF0000"/>
                </a:solidFill>
              </a:rPr>
              <a:t>COLLABORATION</a:t>
            </a:r>
            <a:endParaRPr lang="en-US" b="1" dirty="0">
              <a:solidFill>
                <a:srgbClr val="FF0000"/>
              </a:solidFill>
            </a:endParaRPr>
          </a:p>
        </p:txBody>
      </p:sp>
      <p:pic>
        <p:nvPicPr>
          <p:cNvPr id="86" name="Graphic 85" descr="Blueprint with solid fill">
            <a:extLst>
              <a:ext uri="{FF2B5EF4-FFF2-40B4-BE49-F238E27FC236}">
                <a16:creationId xmlns:a16="http://schemas.microsoft.com/office/drawing/2014/main" id="{CF46E36D-A9C7-6D99-AD1E-7C60981F55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3850" y="5186221"/>
            <a:ext cx="457200" cy="457200"/>
          </a:xfrm>
          <a:prstGeom prst="rect">
            <a:avLst/>
          </a:prstGeom>
        </p:spPr>
      </p:pic>
      <p:pic>
        <p:nvPicPr>
          <p:cNvPr id="87" name="Graphic 86" descr="Excavator with solid fill">
            <a:extLst>
              <a:ext uri="{FF2B5EF4-FFF2-40B4-BE49-F238E27FC236}">
                <a16:creationId xmlns:a16="http://schemas.microsoft.com/office/drawing/2014/main" id="{C8485920-138A-57F5-647C-27DB9BC35D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77463" y="5188674"/>
            <a:ext cx="457200" cy="457200"/>
          </a:xfrm>
          <a:prstGeom prst="rect">
            <a:avLst/>
          </a:prstGeom>
        </p:spPr>
      </p:pic>
      <p:pic>
        <p:nvPicPr>
          <p:cNvPr id="88" name="Picture 2" descr="Corps Castle - Wikipedia">
            <a:extLst>
              <a:ext uri="{FF2B5EF4-FFF2-40B4-BE49-F238E27FC236}">
                <a16:creationId xmlns:a16="http://schemas.microsoft.com/office/drawing/2014/main" id="{87ACBB17-2A11-EC59-ADED-D8ED228B9606}"/>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458200" y="4312649"/>
            <a:ext cx="450566" cy="3422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9" name="Diagram 88">
            <a:extLst>
              <a:ext uri="{FF2B5EF4-FFF2-40B4-BE49-F238E27FC236}">
                <a16:creationId xmlns:a16="http://schemas.microsoft.com/office/drawing/2014/main" id="{3E41FCAA-4172-7AA6-9A6C-6A699F151F16}"/>
              </a:ext>
            </a:extLst>
          </p:cNvPr>
          <p:cNvGraphicFramePr/>
          <p:nvPr>
            <p:extLst>
              <p:ext uri="{D42A27DB-BD31-4B8C-83A1-F6EECF244321}">
                <p14:modId xmlns:p14="http://schemas.microsoft.com/office/powerpoint/2010/main" val="3617983038"/>
              </p:ext>
            </p:extLst>
          </p:nvPr>
        </p:nvGraphicFramePr>
        <p:xfrm>
          <a:off x="5680373" y="3818368"/>
          <a:ext cx="1925340" cy="9885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90" name="Straight Arrow Connector 89">
            <a:extLst>
              <a:ext uri="{FF2B5EF4-FFF2-40B4-BE49-F238E27FC236}">
                <a16:creationId xmlns:a16="http://schemas.microsoft.com/office/drawing/2014/main" id="{5C5181D5-3E51-F2D8-F10A-4C902E829F44}"/>
              </a:ext>
            </a:extLst>
          </p:cNvPr>
          <p:cNvCxnSpPr>
            <a:cxnSpLocks/>
          </p:cNvCxnSpPr>
          <p:nvPr/>
        </p:nvCxnSpPr>
        <p:spPr>
          <a:xfrm flipH="1">
            <a:off x="7581860" y="4486247"/>
            <a:ext cx="614362" cy="0"/>
          </a:xfrm>
          <a:prstGeom prst="straightConnector1">
            <a:avLst/>
          </a:prstGeom>
          <a:ln w="38100">
            <a:solidFill>
              <a:srgbClr val="2266A2"/>
            </a:solidFill>
            <a:prstDash val="sysDash"/>
            <a:headEnd type="triangle"/>
            <a:tailEnd type="triangle"/>
          </a:ln>
        </p:spPr>
        <p:style>
          <a:lnRef idx="1">
            <a:schemeClr val="accent6"/>
          </a:lnRef>
          <a:fillRef idx="0">
            <a:schemeClr val="accent6"/>
          </a:fillRef>
          <a:effectRef idx="0">
            <a:schemeClr val="accent6"/>
          </a:effectRef>
          <a:fontRef idx="minor">
            <a:schemeClr val="tx1"/>
          </a:fontRef>
        </p:style>
      </p:cxnSp>
      <p:pic>
        <p:nvPicPr>
          <p:cNvPr id="91" name="Graphic 90" descr="Key with solid fill">
            <a:extLst>
              <a:ext uri="{FF2B5EF4-FFF2-40B4-BE49-F238E27FC236}">
                <a16:creationId xmlns:a16="http://schemas.microsoft.com/office/drawing/2014/main" id="{436A37A5-4FB2-898C-612E-1204253BD58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02469" y="4166593"/>
            <a:ext cx="406411" cy="406411"/>
          </a:xfrm>
          <a:prstGeom prst="rect">
            <a:avLst/>
          </a:prstGeom>
        </p:spPr>
      </p:pic>
    </p:spTree>
    <p:extLst>
      <p:ext uri="{BB962C8B-B14F-4D97-AF65-F5344CB8AC3E}">
        <p14:creationId xmlns:p14="http://schemas.microsoft.com/office/powerpoint/2010/main" val="335588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D9B0F-28FC-28DA-8AAC-E09ADF593887}"/>
              </a:ext>
            </a:extLst>
          </p:cNvPr>
          <p:cNvSpPr>
            <a:spLocks noGrp="1"/>
          </p:cNvSpPr>
          <p:nvPr>
            <p:ph type="title"/>
          </p:nvPr>
        </p:nvSpPr>
        <p:spPr/>
        <p:txBody>
          <a:bodyPr/>
          <a:lstStyle/>
          <a:p>
            <a:r>
              <a:rPr lang="en-US" sz="2800" dirty="0">
                <a:solidFill>
                  <a:srgbClr val="2266A2"/>
                </a:solidFill>
                <a:latin typeface="+mn-lt"/>
              </a:rPr>
              <a:t>VA JOHN COCHRAN DIVISION, ST. LOUIS, MO </a:t>
            </a:r>
            <a:br>
              <a:rPr lang="en-US" dirty="0">
                <a:solidFill>
                  <a:srgbClr val="2266A2"/>
                </a:solidFill>
                <a:latin typeface="+mn-lt"/>
              </a:rPr>
            </a:br>
            <a:r>
              <a:rPr lang="en-US" sz="1800" b="1" i="0" u="none" strike="noStrike" baseline="0" dirty="0">
                <a:solidFill>
                  <a:schemeClr val="tx1"/>
                </a:solidFill>
                <a:latin typeface="+mn-lt"/>
              </a:rPr>
              <a:t>SENIOR EXECUTIVE BOARD</a:t>
            </a:r>
            <a:endParaRPr lang="en-US" dirty="0">
              <a:solidFill>
                <a:schemeClr val="tx1"/>
              </a:solidFill>
            </a:endParaRPr>
          </a:p>
        </p:txBody>
      </p:sp>
      <p:sp>
        <p:nvSpPr>
          <p:cNvPr id="14" name="object 33">
            <a:extLst>
              <a:ext uri="{FF2B5EF4-FFF2-40B4-BE49-F238E27FC236}">
                <a16:creationId xmlns:a16="http://schemas.microsoft.com/office/drawing/2014/main" id="{D0ADC2B6-F505-E41A-8601-42CCAE9A4992}"/>
              </a:ext>
            </a:extLst>
          </p:cNvPr>
          <p:cNvSpPr/>
          <p:nvPr/>
        </p:nvSpPr>
        <p:spPr>
          <a:xfrm>
            <a:off x="60960" y="991102"/>
            <a:ext cx="12070080" cy="201168"/>
          </a:xfrm>
          <a:prstGeom prst="roundRect">
            <a:avLst>
              <a:gd name="adj" fmla="val 0"/>
            </a:avLst>
          </a:prstGeom>
          <a:solidFill>
            <a:srgbClr val="2266A2"/>
          </a:solidFill>
          <a:ln w="3175">
            <a:solidFill>
              <a:srgbClr val="2266A2"/>
            </a:solidFill>
          </a:ln>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2F372F"/>
              </a:solidFill>
              <a:effectLst/>
              <a:uLnTx/>
              <a:uFillTx/>
              <a:latin typeface="Arial" charset="0"/>
              <a:ea typeface="+mn-ea"/>
              <a:cs typeface="+mn-cs"/>
            </a:endParaRPr>
          </a:p>
        </p:txBody>
      </p:sp>
      <p:sp>
        <p:nvSpPr>
          <p:cNvPr id="16" name="Content Placeholder 1">
            <a:extLst>
              <a:ext uri="{FF2B5EF4-FFF2-40B4-BE49-F238E27FC236}">
                <a16:creationId xmlns:a16="http://schemas.microsoft.com/office/drawing/2014/main" id="{BA4A9F53-3A13-24C9-3585-8288C42BA903}"/>
              </a:ext>
            </a:extLst>
          </p:cNvPr>
          <p:cNvSpPr>
            <a:spLocks noGrp="1"/>
          </p:cNvSpPr>
          <p:nvPr>
            <p:ph sz="quarter" idx="10"/>
          </p:nvPr>
        </p:nvSpPr>
        <p:spPr>
          <a:xfrm>
            <a:off x="1470822" y="1294148"/>
            <a:ext cx="9374180" cy="5404494"/>
          </a:xfrm>
          <a:prstGeom prst="roundRect">
            <a:avLst>
              <a:gd name="adj" fmla="val 488"/>
            </a:avLst>
          </a:prstGeom>
          <a:solidFill>
            <a:schemeClr val="tx2">
              <a:alpha val="0"/>
            </a:schemeClr>
          </a:solidFill>
          <a:effectLst/>
        </p:spPr>
        <p:txBody>
          <a:bodyPr numCol="1"/>
          <a:lstStyle/>
          <a:p>
            <a:pPr algn="ctr"/>
            <a:endParaRPr lang="en-US" sz="3200" b="1" dirty="0">
              <a:solidFill>
                <a:srgbClr val="FFFFFF"/>
              </a:solidFill>
            </a:endParaRPr>
          </a:p>
          <a:p>
            <a:pPr algn="ctr"/>
            <a:r>
              <a:rPr lang="en-US" sz="3600" b="1" dirty="0">
                <a:solidFill>
                  <a:srgbClr val="2266A2"/>
                </a:solidFill>
                <a:effectLst>
                  <a:outerShdw blurRad="50800" dist="38100" dir="2700000" algn="tl" rotWithShape="0">
                    <a:prstClr val="black">
                      <a:alpha val="40000"/>
                    </a:prstClr>
                  </a:outerShdw>
                </a:effectLst>
              </a:rPr>
              <a:t>QUESTIONS &amp; CLOSING REMARKS</a:t>
            </a:r>
          </a:p>
          <a:p>
            <a:pPr algn="ctr"/>
            <a:endParaRPr lang="en-US" sz="3200" b="1" dirty="0">
              <a:solidFill>
                <a:schemeClr val="tx1"/>
              </a:solidFill>
            </a:endParaRPr>
          </a:p>
        </p:txBody>
      </p:sp>
      <p:sp>
        <p:nvSpPr>
          <p:cNvPr id="2" name="TextBox 1">
            <a:extLst>
              <a:ext uri="{FF2B5EF4-FFF2-40B4-BE49-F238E27FC236}">
                <a16:creationId xmlns:a16="http://schemas.microsoft.com/office/drawing/2014/main" id="{D3A36B3F-0A74-91C1-3179-BD37C6FCAE28}"/>
              </a:ext>
            </a:extLst>
          </p:cNvPr>
          <p:cNvSpPr txBox="1"/>
          <p:nvPr/>
        </p:nvSpPr>
        <p:spPr>
          <a:xfrm>
            <a:off x="3640211" y="2901279"/>
            <a:ext cx="6347460" cy="369332"/>
          </a:xfrm>
          <a:prstGeom prst="rect">
            <a:avLst/>
          </a:prstGeom>
          <a:solidFill>
            <a:srgbClr val="2266A2"/>
          </a:solidFill>
          <a:ln>
            <a:solidFill>
              <a:srgbClr val="2266A2"/>
            </a:solidFill>
          </a:ln>
        </p:spPr>
        <p:txBody>
          <a:bodyPr wrap="square" rtlCol="0">
            <a:spAutoFit/>
          </a:bodyPr>
          <a:lstStyle/>
          <a:p>
            <a:r>
              <a:rPr lang="en-US" dirty="0">
                <a:solidFill>
                  <a:schemeClr val="tx2"/>
                </a:solidFill>
              </a:rPr>
              <a:t>    Questions on any information in the sources sought?</a:t>
            </a:r>
          </a:p>
        </p:txBody>
      </p:sp>
      <p:pic>
        <p:nvPicPr>
          <p:cNvPr id="3" name="Graphic 2" descr="Question Mark with solid fill">
            <a:extLst>
              <a:ext uri="{FF2B5EF4-FFF2-40B4-BE49-F238E27FC236}">
                <a16:creationId xmlns:a16="http://schemas.microsoft.com/office/drawing/2014/main" id="{66D86395-C350-15FA-FCAB-7BD31581D3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9511" y="2539464"/>
            <a:ext cx="2739628" cy="2739628"/>
          </a:xfrm>
          <a:prstGeom prst="rect">
            <a:avLst/>
          </a:prstGeom>
        </p:spPr>
      </p:pic>
      <p:pic>
        <p:nvPicPr>
          <p:cNvPr id="5" name="Graphic 4" descr="Customer review with solid fill">
            <a:extLst>
              <a:ext uri="{FF2B5EF4-FFF2-40B4-BE49-F238E27FC236}">
                <a16:creationId xmlns:a16="http://schemas.microsoft.com/office/drawing/2014/main" id="{361FF731-DC89-8B00-ACA1-7B5BC625F3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6643" y="4725652"/>
            <a:ext cx="1676400" cy="1676400"/>
          </a:xfrm>
          <a:prstGeom prst="rect">
            <a:avLst/>
          </a:prstGeom>
        </p:spPr>
      </p:pic>
      <p:sp>
        <p:nvSpPr>
          <p:cNvPr id="6" name="TextBox 5">
            <a:extLst>
              <a:ext uri="{FF2B5EF4-FFF2-40B4-BE49-F238E27FC236}">
                <a16:creationId xmlns:a16="http://schemas.microsoft.com/office/drawing/2014/main" id="{C21B73A1-DF35-F27C-9FAB-144CBD711CD4}"/>
              </a:ext>
            </a:extLst>
          </p:cNvPr>
          <p:cNvSpPr txBox="1"/>
          <p:nvPr/>
        </p:nvSpPr>
        <p:spPr>
          <a:xfrm>
            <a:off x="3716411" y="3391167"/>
            <a:ext cx="6271260" cy="369332"/>
          </a:xfrm>
          <a:prstGeom prst="rect">
            <a:avLst/>
          </a:prstGeom>
          <a:solidFill>
            <a:srgbClr val="2266A2"/>
          </a:solidFill>
          <a:ln>
            <a:solidFill>
              <a:srgbClr val="2266A2"/>
            </a:solidFill>
          </a:ln>
        </p:spPr>
        <p:txBody>
          <a:bodyPr wrap="square" rtlCol="0">
            <a:spAutoFit/>
          </a:bodyPr>
          <a:lstStyle/>
          <a:p>
            <a:r>
              <a:rPr lang="en-US" dirty="0">
                <a:solidFill>
                  <a:schemeClr val="tx2"/>
                </a:solidFill>
              </a:rPr>
              <a:t>    Questions on milestones or schedule?</a:t>
            </a:r>
          </a:p>
        </p:txBody>
      </p:sp>
      <p:sp>
        <p:nvSpPr>
          <p:cNvPr id="7" name="TextBox 6">
            <a:extLst>
              <a:ext uri="{FF2B5EF4-FFF2-40B4-BE49-F238E27FC236}">
                <a16:creationId xmlns:a16="http://schemas.microsoft.com/office/drawing/2014/main" id="{38C5E6CB-2619-A14D-7D29-F0FE53EF0603}"/>
              </a:ext>
            </a:extLst>
          </p:cNvPr>
          <p:cNvSpPr txBox="1"/>
          <p:nvPr/>
        </p:nvSpPr>
        <p:spPr>
          <a:xfrm>
            <a:off x="3426851" y="3909278"/>
            <a:ext cx="6560820" cy="369332"/>
          </a:xfrm>
          <a:prstGeom prst="rect">
            <a:avLst/>
          </a:prstGeom>
          <a:solidFill>
            <a:srgbClr val="2266A2"/>
          </a:solidFill>
          <a:ln>
            <a:solidFill>
              <a:srgbClr val="2266A2"/>
            </a:solidFill>
          </a:ln>
        </p:spPr>
        <p:txBody>
          <a:bodyPr wrap="square" rtlCol="0">
            <a:spAutoFit/>
          </a:bodyPr>
          <a:lstStyle/>
          <a:p>
            <a:r>
              <a:rPr lang="en-US" dirty="0">
                <a:solidFill>
                  <a:schemeClr val="tx2"/>
                </a:solidFill>
              </a:rPr>
              <a:t>      Questions on funding?</a:t>
            </a:r>
          </a:p>
        </p:txBody>
      </p:sp>
    </p:spTree>
    <p:extLst>
      <p:ext uri="{BB962C8B-B14F-4D97-AF65-F5344CB8AC3E}">
        <p14:creationId xmlns:p14="http://schemas.microsoft.com/office/powerpoint/2010/main" val="1170107234"/>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3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303093-5bbc-4254-9798-adec4094b94a">
      <Terms xmlns="http://schemas.microsoft.com/office/infopath/2007/PartnerControls"/>
    </lcf76f155ced4ddcb4097134ff3c332f>
    <TaxCatchAll xmlns="4baeaec8-4928-4375-bdfb-ddb7c71963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12349ABEA7046B3DDB62B8A7F5583" ma:contentTypeVersion="13" ma:contentTypeDescription="Create a new document." ma:contentTypeScope="" ma:versionID="9724e489bb0331e56e2e95241ab443b7">
  <xsd:schema xmlns:xsd="http://www.w3.org/2001/XMLSchema" xmlns:xs="http://www.w3.org/2001/XMLSchema" xmlns:p="http://schemas.microsoft.com/office/2006/metadata/properties" xmlns:ns2="02303093-5bbc-4254-9798-adec4094b94a" xmlns:ns3="4baeaec8-4928-4375-bdfb-ddb7c7196353" targetNamespace="http://schemas.microsoft.com/office/2006/metadata/properties" ma:root="true" ma:fieldsID="3139c097998fa5658a22efa326700496" ns2:_="" ns3:_="">
    <xsd:import namespace="02303093-5bbc-4254-9798-adec4094b94a"/>
    <xsd:import namespace="4baeaec8-4928-4375-bdfb-ddb7c71963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03093-5bbc-4254-9798-adec4094b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eaec8-4928-4375-bdfb-ddb7c719635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79561c-e2c4-4bd5-a259-c08d2d817eef}" ma:internalName="TaxCatchAll" ma:showField="CatchAllData" ma:web="4baeaec8-4928-4375-bdfb-ddb7c71963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http://purl.org/dc/dcmitype/"/>
    <ds:schemaRef ds:uri="02303093-5bbc-4254-9798-adec4094b94a"/>
    <ds:schemaRef ds:uri="http://purl.org/dc/elements/1.1/"/>
    <ds:schemaRef ds:uri="http://purl.org/dc/terms/"/>
    <ds:schemaRef ds:uri="4baeaec8-4928-4375-bdfb-ddb7c7196353"/>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67AF8B3-B95E-4AEC-8C53-01290D6B56A3}">
  <ds:schemaRefs>
    <ds:schemaRef ds:uri="02303093-5bbc-4254-9798-adec4094b94a"/>
    <ds:schemaRef ds:uri="4baeaec8-4928-4375-bdfb-ddb7c71963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64193</TotalTime>
  <Words>877</Words>
  <Application>Microsoft Office PowerPoint</Application>
  <PresentationFormat>Widescreen</PresentationFormat>
  <Paragraphs>124</Paragraphs>
  <Slides>8</Slides>
  <Notes>5</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8</vt:i4>
      </vt:variant>
    </vt:vector>
  </HeadingPairs>
  <TitlesOfParts>
    <vt:vector size="20" baseType="lpstr">
      <vt:lpstr>ＭＳ Ｐゴシック</vt:lpstr>
      <vt:lpstr>Arial</vt:lpstr>
      <vt:lpstr>Calibri</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3_Upper Left Star and Castle NON CUI</vt:lpstr>
      <vt:lpstr>VA John J Cochran division, st louis, MO Replace Bed tower, clinical expansion, &amp; parking garages</vt:lpstr>
      <vt:lpstr>PowerPoint Presentation</vt:lpstr>
      <vt:lpstr>PowerPoint Presentation</vt:lpstr>
      <vt:lpstr>VA JOHN COCHRAN DIVISION, ST. LOUIS, MO  program and bed tower scope</vt:lpstr>
      <vt:lpstr>VA JOHN COCHRAN DIVISION, ST. LOUIS, MO  program and bed tower scope</vt:lpstr>
      <vt:lpstr>VA JOHN COCHRAN DIVISION, ST. LOUIS, MO  integrated design and construction overview</vt:lpstr>
      <vt:lpstr>VA JOHN COCHRAN DIVISION, ST. LOUIS, MO  integrated design and construction overview</vt:lpstr>
      <vt:lpstr>VA JOHN COCHRAN DIVISION, ST. LOUIS, MO  SENIOR EXECUTIVE BOARD</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Fares, Hamze CIV USARMY USACE (USA)</cp:lastModifiedBy>
  <cp:revision>77</cp:revision>
  <cp:lastPrinted>2025-12-09T12:53:55Z</cp:lastPrinted>
  <dcterms:created xsi:type="dcterms:W3CDTF">2017-02-20T05:10:01Z</dcterms:created>
  <dcterms:modified xsi:type="dcterms:W3CDTF">2026-04-10T17:16:15Z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0x010100E0C12349ABEA7046B3DDB62B8A7F5583</vt:lpwstr>
  </property>
  <property fmtid="{D5CDD505-2E9C-101B-9397-08002B2CF9AE}" pid="3" name="MediaServiceImageTags">
    <vt:lpwstr/>
  </property>
</Properties>
</file>